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sldIdLst>
    <p:sldId id="256" r:id="rId2"/>
    <p:sldId id="257" r:id="rId3"/>
    <p:sldId id="266" r:id="rId4"/>
    <p:sldId id="265" r:id="rId5"/>
    <p:sldId id="270" r:id="rId6"/>
    <p:sldId id="267" r:id="rId7"/>
    <p:sldId id="258" r:id="rId8"/>
    <p:sldId id="264" r:id="rId9"/>
    <p:sldId id="259" r:id="rId10"/>
    <p:sldId id="263" r:id="rId11"/>
    <p:sldId id="260" r:id="rId12"/>
    <p:sldId id="268" r:id="rId13"/>
    <p:sldId id="269" r:id="rId14"/>
    <p:sldId id="262" r:id="rId15"/>
    <p:sldId id="272" r:id="rId16"/>
    <p:sldId id="261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547EE-6B6C-F1FA-9EFE-DBE44B8ADCC5}" v="62" dt="2022-11-20T17:53:55.967"/>
    <p1510:client id="{68950A5B-553C-46F4-9545-2BDD10A5882A}" v="146" dt="2022-11-20T17:08:21.558"/>
    <p1510:client id="{E5417497-21A8-4033-AD70-5E64CEC37FF2}" v="1955" dt="2022-11-21T15:43:31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EA1C12-2227-49B7-ACF6-C0423E8EC77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CF24282-72DD-4B8E-B44D-24132321D0E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Dysfonie </a:t>
          </a:r>
          <a:r>
            <a:rPr lang="cs-CZ" dirty="0"/>
            <a:t>-</a:t>
          </a:r>
          <a:r>
            <a:rPr lang="cs-CZ" b="1" dirty="0"/>
            <a:t> </a:t>
          </a:r>
          <a:r>
            <a:rPr lang="cs-CZ" dirty="0"/>
            <a:t>hlas</a:t>
          </a:r>
          <a:r>
            <a:rPr lang="cs-CZ" i="0" dirty="0"/>
            <a:t> zastřený, zhrublý, přeskakující, chraptivý, dyšný </a:t>
          </a:r>
          <a:endParaRPr lang="en-US" dirty="0"/>
        </a:p>
      </dgm:t>
    </dgm:pt>
    <dgm:pt modelId="{56192D89-6C99-4AD5-8B66-A42BC88B3863}" type="parTrans" cxnId="{AD9A56F0-8635-411A-828B-0B5A7AA03270}">
      <dgm:prSet/>
      <dgm:spPr/>
      <dgm:t>
        <a:bodyPr/>
        <a:lstStyle/>
        <a:p>
          <a:endParaRPr lang="en-US"/>
        </a:p>
      </dgm:t>
    </dgm:pt>
    <dgm:pt modelId="{347E069F-FE52-4C51-8F45-D0F6436E8C08}" type="sibTrans" cxnId="{AD9A56F0-8635-411A-828B-0B5A7AA0327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13AFE0C-975E-4A5C-B428-91F567E16C7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Afonie </a:t>
          </a:r>
          <a:r>
            <a:rPr lang="cs-CZ"/>
            <a:t>- hlas se ztrácí úplně, pouze šepot </a:t>
          </a:r>
          <a:endParaRPr lang="en-US"/>
        </a:p>
      </dgm:t>
    </dgm:pt>
    <dgm:pt modelId="{4F3D4ED3-E3FD-45B0-B56A-83BA6B152F52}" type="parTrans" cxnId="{98222DA6-5E27-47F7-A455-E47BA56D67B5}">
      <dgm:prSet/>
      <dgm:spPr/>
      <dgm:t>
        <a:bodyPr/>
        <a:lstStyle/>
        <a:p>
          <a:endParaRPr lang="en-US"/>
        </a:p>
      </dgm:t>
    </dgm:pt>
    <dgm:pt modelId="{86A3B939-03A9-4281-854A-4C28B1010722}" type="sibTrans" cxnId="{98222DA6-5E27-47F7-A455-E47BA56D67B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09CB26F-B475-4F43-B91B-88FDB1899D8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Dysodie</a:t>
          </a:r>
          <a:r>
            <a:rPr lang="cs-CZ"/>
            <a:t> - omezení rozsahu, výšek, změna barvy hlasu</a:t>
          </a:r>
          <a:endParaRPr lang="en-US"/>
        </a:p>
      </dgm:t>
    </dgm:pt>
    <dgm:pt modelId="{8B63E73A-76BC-477C-BBBD-9BED73142BD2}" type="parTrans" cxnId="{E3DF15A6-2387-4639-8BC3-4DA82EEEFD83}">
      <dgm:prSet/>
      <dgm:spPr/>
      <dgm:t>
        <a:bodyPr/>
        <a:lstStyle/>
        <a:p>
          <a:endParaRPr lang="en-US"/>
        </a:p>
      </dgm:t>
    </dgm:pt>
    <dgm:pt modelId="{19ECAEA8-251F-405F-9F90-68B23D0C3DC6}" type="sibTrans" cxnId="{E3DF15A6-2387-4639-8BC3-4DA82EEEFD8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FB8B6DE-70C5-4F57-9DA5-0420D09287E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Hyperkinetická dysfonie</a:t>
          </a:r>
          <a:r>
            <a:rPr lang="cs-CZ"/>
            <a:t> - chrapot různého stupně </a:t>
          </a:r>
          <a:endParaRPr lang="en-US"/>
        </a:p>
      </dgm:t>
    </dgm:pt>
    <dgm:pt modelId="{91287261-E689-4563-B406-03B747F75E42}" type="parTrans" cxnId="{CEAF1C6C-6E21-46B0-BC07-9E3866DBDBA4}">
      <dgm:prSet/>
      <dgm:spPr/>
      <dgm:t>
        <a:bodyPr/>
        <a:lstStyle/>
        <a:p>
          <a:endParaRPr lang="en-US"/>
        </a:p>
      </dgm:t>
    </dgm:pt>
    <dgm:pt modelId="{D7C052E6-EC42-4EF0-BECB-4C57ED331A83}" type="sibTrans" cxnId="{CEAF1C6C-6E21-46B0-BC07-9E3866DBDBA4}">
      <dgm:prSet/>
      <dgm:spPr/>
      <dgm:t>
        <a:bodyPr/>
        <a:lstStyle/>
        <a:p>
          <a:endParaRPr lang="en-US"/>
        </a:p>
      </dgm:t>
    </dgm:pt>
    <dgm:pt modelId="{EB676E8E-6C13-4C8E-BE9A-C5993478550C}" type="pres">
      <dgm:prSet presAssocID="{E2EA1C12-2227-49B7-ACF6-C0423E8EC771}" presName="root" presStyleCnt="0">
        <dgm:presLayoutVars>
          <dgm:dir/>
          <dgm:resizeHandles val="exact"/>
        </dgm:presLayoutVars>
      </dgm:prSet>
      <dgm:spPr/>
    </dgm:pt>
    <dgm:pt modelId="{D688B97C-9635-44B8-85EB-4CB573756C4E}" type="pres">
      <dgm:prSet presAssocID="{E2EA1C12-2227-49B7-ACF6-C0423E8EC771}" presName="container" presStyleCnt="0">
        <dgm:presLayoutVars>
          <dgm:dir/>
          <dgm:resizeHandles val="exact"/>
        </dgm:presLayoutVars>
      </dgm:prSet>
      <dgm:spPr/>
    </dgm:pt>
    <dgm:pt modelId="{0B770A27-FB02-4235-BDFC-16CBA33EBEB2}" type="pres">
      <dgm:prSet presAssocID="{9CF24282-72DD-4B8E-B44D-24132321D0E1}" presName="compNode" presStyleCnt="0"/>
      <dgm:spPr/>
    </dgm:pt>
    <dgm:pt modelId="{0AA892BD-3AFF-4945-935F-B42E009C0AA5}" type="pres">
      <dgm:prSet presAssocID="{9CF24282-72DD-4B8E-B44D-24132321D0E1}" presName="iconBgRect" presStyleLbl="bgShp" presStyleIdx="0" presStyleCnt="4"/>
      <dgm:spPr/>
    </dgm:pt>
    <dgm:pt modelId="{953B5122-3FF7-46BD-BECF-0A95D339A476}" type="pres">
      <dgm:prSet presAssocID="{9CF24282-72DD-4B8E-B44D-24132321D0E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krofon"/>
        </a:ext>
      </dgm:extLst>
    </dgm:pt>
    <dgm:pt modelId="{8B93B236-DE93-4E09-8CCE-594CA66847E4}" type="pres">
      <dgm:prSet presAssocID="{9CF24282-72DD-4B8E-B44D-24132321D0E1}" presName="spaceRect" presStyleCnt="0"/>
      <dgm:spPr/>
    </dgm:pt>
    <dgm:pt modelId="{245E58AF-7A42-4ABE-95A5-4EA0EE9CE1FF}" type="pres">
      <dgm:prSet presAssocID="{9CF24282-72DD-4B8E-B44D-24132321D0E1}" presName="textRect" presStyleLbl="revTx" presStyleIdx="0" presStyleCnt="4">
        <dgm:presLayoutVars>
          <dgm:chMax val="1"/>
          <dgm:chPref val="1"/>
        </dgm:presLayoutVars>
      </dgm:prSet>
      <dgm:spPr/>
    </dgm:pt>
    <dgm:pt modelId="{DB3338B3-29BF-4218-B59B-B8B9F67FB55B}" type="pres">
      <dgm:prSet presAssocID="{347E069F-FE52-4C51-8F45-D0F6436E8C08}" presName="sibTrans" presStyleLbl="sibTrans2D1" presStyleIdx="0" presStyleCnt="0"/>
      <dgm:spPr/>
    </dgm:pt>
    <dgm:pt modelId="{AFE179F1-9DDF-4303-B14A-EDA7F550987B}" type="pres">
      <dgm:prSet presAssocID="{C13AFE0C-975E-4A5C-B428-91F567E16C78}" presName="compNode" presStyleCnt="0"/>
      <dgm:spPr/>
    </dgm:pt>
    <dgm:pt modelId="{CFC64985-CACF-4D2B-A048-BCA67697522F}" type="pres">
      <dgm:prSet presAssocID="{C13AFE0C-975E-4A5C-B428-91F567E16C78}" presName="iconBgRect" presStyleLbl="bgShp" presStyleIdx="1" presStyleCnt="4"/>
      <dgm:spPr/>
    </dgm:pt>
    <dgm:pt modelId="{E765F04A-C1BB-41F1-AB70-19D1B0B09E41}" type="pres">
      <dgm:prSet presAssocID="{C13AFE0C-975E-4A5C-B428-91F567E16C7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cho"/>
        </a:ext>
      </dgm:extLst>
    </dgm:pt>
    <dgm:pt modelId="{44AC0306-5B13-4756-A0ED-445D8C721AC3}" type="pres">
      <dgm:prSet presAssocID="{C13AFE0C-975E-4A5C-B428-91F567E16C78}" presName="spaceRect" presStyleCnt="0"/>
      <dgm:spPr/>
    </dgm:pt>
    <dgm:pt modelId="{390D7FFC-446A-4A89-878C-5E25A919F007}" type="pres">
      <dgm:prSet presAssocID="{C13AFE0C-975E-4A5C-B428-91F567E16C78}" presName="textRect" presStyleLbl="revTx" presStyleIdx="1" presStyleCnt="4">
        <dgm:presLayoutVars>
          <dgm:chMax val="1"/>
          <dgm:chPref val="1"/>
        </dgm:presLayoutVars>
      </dgm:prSet>
      <dgm:spPr/>
    </dgm:pt>
    <dgm:pt modelId="{4D411416-BF4B-46C5-B153-5F61A1AD6255}" type="pres">
      <dgm:prSet presAssocID="{86A3B939-03A9-4281-854A-4C28B1010722}" presName="sibTrans" presStyleLbl="sibTrans2D1" presStyleIdx="0" presStyleCnt="0"/>
      <dgm:spPr/>
    </dgm:pt>
    <dgm:pt modelId="{910B6B1F-EB8A-4197-8093-C43232C189C5}" type="pres">
      <dgm:prSet presAssocID="{709CB26F-B475-4F43-B91B-88FDB1899D82}" presName="compNode" presStyleCnt="0"/>
      <dgm:spPr/>
    </dgm:pt>
    <dgm:pt modelId="{87F59AD3-0177-4FCF-A7FF-24FDD71DF604}" type="pres">
      <dgm:prSet presAssocID="{709CB26F-B475-4F43-B91B-88FDB1899D82}" presName="iconBgRect" presStyleLbl="bgShp" presStyleIdx="2" presStyleCnt="4"/>
      <dgm:spPr/>
    </dgm:pt>
    <dgm:pt modelId="{3909BA41-4A4C-42FA-A5F2-C47EE2134614}" type="pres">
      <dgm:prSet presAssocID="{709CB26F-B475-4F43-B91B-88FDB1899D8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leta"/>
        </a:ext>
      </dgm:extLst>
    </dgm:pt>
    <dgm:pt modelId="{1979369F-B791-4349-9A7E-D42F56DB25A1}" type="pres">
      <dgm:prSet presAssocID="{709CB26F-B475-4F43-B91B-88FDB1899D82}" presName="spaceRect" presStyleCnt="0"/>
      <dgm:spPr/>
    </dgm:pt>
    <dgm:pt modelId="{79793647-5988-464E-BB8B-E37A6C140688}" type="pres">
      <dgm:prSet presAssocID="{709CB26F-B475-4F43-B91B-88FDB1899D82}" presName="textRect" presStyleLbl="revTx" presStyleIdx="2" presStyleCnt="4">
        <dgm:presLayoutVars>
          <dgm:chMax val="1"/>
          <dgm:chPref val="1"/>
        </dgm:presLayoutVars>
      </dgm:prSet>
      <dgm:spPr/>
    </dgm:pt>
    <dgm:pt modelId="{F5C59242-53AC-45BE-B254-582F1E38AA02}" type="pres">
      <dgm:prSet presAssocID="{19ECAEA8-251F-405F-9F90-68B23D0C3DC6}" presName="sibTrans" presStyleLbl="sibTrans2D1" presStyleIdx="0" presStyleCnt="0"/>
      <dgm:spPr/>
    </dgm:pt>
    <dgm:pt modelId="{06B46632-A238-4F6C-A64C-8729DD80DEB3}" type="pres">
      <dgm:prSet presAssocID="{AFB8B6DE-70C5-4F57-9DA5-0420D09287EF}" presName="compNode" presStyleCnt="0"/>
      <dgm:spPr/>
    </dgm:pt>
    <dgm:pt modelId="{7F9420B5-EB5E-416F-824B-21DA4C3FF7D4}" type="pres">
      <dgm:prSet presAssocID="{AFB8B6DE-70C5-4F57-9DA5-0420D09287EF}" presName="iconBgRect" presStyleLbl="bgShp" presStyleIdx="3" presStyleCnt="4"/>
      <dgm:spPr/>
    </dgm:pt>
    <dgm:pt modelId="{F9B26004-CC8C-4DA5-936E-0A078CC56353}" type="pres">
      <dgm:prSet presAssocID="{AFB8B6DE-70C5-4F57-9DA5-0420D09287E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1EFC4D53-493C-4569-9E94-2532875B44B8}" type="pres">
      <dgm:prSet presAssocID="{AFB8B6DE-70C5-4F57-9DA5-0420D09287EF}" presName="spaceRect" presStyleCnt="0"/>
      <dgm:spPr/>
    </dgm:pt>
    <dgm:pt modelId="{33CCB7C2-DD29-4914-ABB5-FBF9F855A8C9}" type="pres">
      <dgm:prSet presAssocID="{AFB8B6DE-70C5-4F57-9DA5-0420D09287E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D1B1703-ADB3-4975-8B28-71DAA3F1B455}" type="presOf" srcId="{86A3B939-03A9-4281-854A-4C28B1010722}" destId="{4D411416-BF4B-46C5-B153-5F61A1AD6255}" srcOrd="0" destOrd="0" presId="urn:microsoft.com/office/officeart/2018/2/layout/IconCircleList"/>
    <dgm:cxn modelId="{7C3ACE2A-B29B-492E-ABC5-17D1794D88EE}" type="presOf" srcId="{E2EA1C12-2227-49B7-ACF6-C0423E8EC771}" destId="{EB676E8E-6C13-4C8E-BE9A-C5993478550C}" srcOrd="0" destOrd="0" presId="urn:microsoft.com/office/officeart/2018/2/layout/IconCircleList"/>
    <dgm:cxn modelId="{CEAF1C6C-6E21-46B0-BC07-9E3866DBDBA4}" srcId="{E2EA1C12-2227-49B7-ACF6-C0423E8EC771}" destId="{AFB8B6DE-70C5-4F57-9DA5-0420D09287EF}" srcOrd="3" destOrd="0" parTransId="{91287261-E689-4563-B406-03B747F75E42}" sibTransId="{D7C052E6-EC42-4EF0-BECB-4C57ED331A83}"/>
    <dgm:cxn modelId="{3681EF92-D50C-43A7-910B-965C578B9F34}" type="presOf" srcId="{19ECAEA8-251F-405F-9F90-68B23D0C3DC6}" destId="{F5C59242-53AC-45BE-B254-582F1E38AA02}" srcOrd="0" destOrd="0" presId="urn:microsoft.com/office/officeart/2018/2/layout/IconCircleList"/>
    <dgm:cxn modelId="{E3DF15A6-2387-4639-8BC3-4DA82EEEFD83}" srcId="{E2EA1C12-2227-49B7-ACF6-C0423E8EC771}" destId="{709CB26F-B475-4F43-B91B-88FDB1899D82}" srcOrd="2" destOrd="0" parTransId="{8B63E73A-76BC-477C-BBBD-9BED73142BD2}" sibTransId="{19ECAEA8-251F-405F-9F90-68B23D0C3DC6}"/>
    <dgm:cxn modelId="{98222DA6-5E27-47F7-A455-E47BA56D67B5}" srcId="{E2EA1C12-2227-49B7-ACF6-C0423E8EC771}" destId="{C13AFE0C-975E-4A5C-B428-91F567E16C78}" srcOrd="1" destOrd="0" parTransId="{4F3D4ED3-E3FD-45B0-B56A-83BA6B152F52}" sibTransId="{86A3B939-03A9-4281-854A-4C28B1010722}"/>
    <dgm:cxn modelId="{5D63FEB6-3C46-479C-877C-157A2AA9E1E3}" type="presOf" srcId="{347E069F-FE52-4C51-8F45-D0F6436E8C08}" destId="{DB3338B3-29BF-4218-B59B-B8B9F67FB55B}" srcOrd="0" destOrd="0" presId="urn:microsoft.com/office/officeart/2018/2/layout/IconCircleList"/>
    <dgm:cxn modelId="{E3DDC2B8-66FD-4260-99E8-B355698CB6EC}" type="presOf" srcId="{AFB8B6DE-70C5-4F57-9DA5-0420D09287EF}" destId="{33CCB7C2-DD29-4914-ABB5-FBF9F855A8C9}" srcOrd="0" destOrd="0" presId="urn:microsoft.com/office/officeart/2018/2/layout/IconCircleList"/>
    <dgm:cxn modelId="{DCAB2EC6-8B7F-4DC3-9FE3-0D778AE1B40E}" type="presOf" srcId="{C13AFE0C-975E-4A5C-B428-91F567E16C78}" destId="{390D7FFC-446A-4A89-878C-5E25A919F007}" srcOrd="0" destOrd="0" presId="urn:microsoft.com/office/officeart/2018/2/layout/IconCircleList"/>
    <dgm:cxn modelId="{0BF5D8D2-62DB-4F55-BD80-3A95FCF6DE23}" type="presOf" srcId="{9CF24282-72DD-4B8E-B44D-24132321D0E1}" destId="{245E58AF-7A42-4ABE-95A5-4EA0EE9CE1FF}" srcOrd="0" destOrd="0" presId="urn:microsoft.com/office/officeart/2018/2/layout/IconCircleList"/>
    <dgm:cxn modelId="{1ED76CE3-7122-4EA1-8413-838E5875BD4C}" type="presOf" srcId="{709CB26F-B475-4F43-B91B-88FDB1899D82}" destId="{79793647-5988-464E-BB8B-E37A6C140688}" srcOrd="0" destOrd="0" presId="urn:microsoft.com/office/officeart/2018/2/layout/IconCircleList"/>
    <dgm:cxn modelId="{AD9A56F0-8635-411A-828B-0B5A7AA03270}" srcId="{E2EA1C12-2227-49B7-ACF6-C0423E8EC771}" destId="{9CF24282-72DD-4B8E-B44D-24132321D0E1}" srcOrd="0" destOrd="0" parTransId="{56192D89-6C99-4AD5-8B66-A42BC88B3863}" sibTransId="{347E069F-FE52-4C51-8F45-D0F6436E8C08}"/>
    <dgm:cxn modelId="{F07E69C0-F26B-4EAF-9607-CE1A9528C0B9}" type="presParOf" srcId="{EB676E8E-6C13-4C8E-BE9A-C5993478550C}" destId="{D688B97C-9635-44B8-85EB-4CB573756C4E}" srcOrd="0" destOrd="0" presId="urn:microsoft.com/office/officeart/2018/2/layout/IconCircleList"/>
    <dgm:cxn modelId="{D3F14C57-4601-40BD-B42E-BF8A0EFF09A8}" type="presParOf" srcId="{D688B97C-9635-44B8-85EB-4CB573756C4E}" destId="{0B770A27-FB02-4235-BDFC-16CBA33EBEB2}" srcOrd="0" destOrd="0" presId="urn:microsoft.com/office/officeart/2018/2/layout/IconCircleList"/>
    <dgm:cxn modelId="{4E9466DB-7AC4-4BE1-9C91-B18C1BEF5F41}" type="presParOf" srcId="{0B770A27-FB02-4235-BDFC-16CBA33EBEB2}" destId="{0AA892BD-3AFF-4945-935F-B42E009C0AA5}" srcOrd="0" destOrd="0" presId="urn:microsoft.com/office/officeart/2018/2/layout/IconCircleList"/>
    <dgm:cxn modelId="{519A89F5-8A78-472D-BA1A-929C6AD18332}" type="presParOf" srcId="{0B770A27-FB02-4235-BDFC-16CBA33EBEB2}" destId="{953B5122-3FF7-46BD-BECF-0A95D339A476}" srcOrd="1" destOrd="0" presId="urn:microsoft.com/office/officeart/2018/2/layout/IconCircleList"/>
    <dgm:cxn modelId="{5773EF26-B50D-4515-8FFF-246C876FCE80}" type="presParOf" srcId="{0B770A27-FB02-4235-BDFC-16CBA33EBEB2}" destId="{8B93B236-DE93-4E09-8CCE-594CA66847E4}" srcOrd="2" destOrd="0" presId="urn:microsoft.com/office/officeart/2018/2/layout/IconCircleList"/>
    <dgm:cxn modelId="{78129182-E575-4E2C-8DD5-DCC7CE0BE33E}" type="presParOf" srcId="{0B770A27-FB02-4235-BDFC-16CBA33EBEB2}" destId="{245E58AF-7A42-4ABE-95A5-4EA0EE9CE1FF}" srcOrd="3" destOrd="0" presId="urn:microsoft.com/office/officeart/2018/2/layout/IconCircleList"/>
    <dgm:cxn modelId="{379B59D5-66DE-4EB8-B5AE-64A0E969DF03}" type="presParOf" srcId="{D688B97C-9635-44B8-85EB-4CB573756C4E}" destId="{DB3338B3-29BF-4218-B59B-B8B9F67FB55B}" srcOrd="1" destOrd="0" presId="urn:microsoft.com/office/officeart/2018/2/layout/IconCircleList"/>
    <dgm:cxn modelId="{DD1E259C-7A0D-4A02-A55F-F2E9EC224A41}" type="presParOf" srcId="{D688B97C-9635-44B8-85EB-4CB573756C4E}" destId="{AFE179F1-9DDF-4303-B14A-EDA7F550987B}" srcOrd="2" destOrd="0" presId="urn:microsoft.com/office/officeart/2018/2/layout/IconCircleList"/>
    <dgm:cxn modelId="{D1594030-C540-4AB7-B66E-EDC1B4DFA543}" type="presParOf" srcId="{AFE179F1-9DDF-4303-B14A-EDA7F550987B}" destId="{CFC64985-CACF-4D2B-A048-BCA67697522F}" srcOrd="0" destOrd="0" presId="urn:microsoft.com/office/officeart/2018/2/layout/IconCircleList"/>
    <dgm:cxn modelId="{ABCF57A2-5EAB-4F32-B5FD-2E8D62C447BB}" type="presParOf" srcId="{AFE179F1-9DDF-4303-B14A-EDA7F550987B}" destId="{E765F04A-C1BB-41F1-AB70-19D1B0B09E41}" srcOrd="1" destOrd="0" presId="urn:microsoft.com/office/officeart/2018/2/layout/IconCircleList"/>
    <dgm:cxn modelId="{21AD2CFB-665E-4D85-A331-D9C09302C390}" type="presParOf" srcId="{AFE179F1-9DDF-4303-B14A-EDA7F550987B}" destId="{44AC0306-5B13-4756-A0ED-445D8C721AC3}" srcOrd="2" destOrd="0" presId="urn:microsoft.com/office/officeart/2018/2/layout/IconCircleList"/>
    <dgm:cxn modelId="{AE693CB3-49DA-4E1B-82AE-48A4105D2D6B}" type="presParOf" srcId="{AFE179F1-9DDF-4303-B14A-EDA7F550987B}" destId="{390D7FFC-446A-4A89-878C-5E25A919F007}" srcOrd="3" destOrd="0" presId="urn:microsoft.com/office/officeart/2018/2/layout/IconCircleList"/>
    <dgm:cxn modelId="{CDEB517B-131A-4C4F-9295-257EAB8AF9AB}" type="presParOf" srcId="{D688B97C-9635-44B8-85EB-4CB573756C4E}" destId="{4D411416-BF4B-46C5-B153-5F61A1AD6255}" srcOrd="3" destOrd="0" presId="urn:microsoft.com/office/officeart/2018/2/layout/IconCircleList"/>
    <dgm:cxn modelId="{AA968BB2-FD52-4EB3-9341-2F635332FE97}" type="presParOf" srcId="{D688B97C-9635-44B8-85EB-4CB573756C4E}" destId="{910B6B1F-EB8A-4197-8093-C43232C189C5}" srcOrd="4" destOrd="0" presId="urn:microsoft.com/office/officeart/2018/2/layout/IconCircleList"/>
    <dgm:cxn modelId="{3ACF668F-2775-4173-9815-871D9F2BD9F2}" type="presParOf" srcId="{910B6B1F-EB8A-4197-8093-C43232C189C5}" destId="{87F59AD3-0177-4FCF-A7FF-24FDD71DF604}" srcOrd="0" destOrd="0" presId="urn:microsoft.com/office/officeart/2018/2/layout/IconCircleList"/>
    <dgm:cxn modelId="{8AF4B497-9BB5-4F83-A7B5-360601A6AD04}" type="presParOf" srcId="{910B6B1F-EB8A-4197-8093-C43232C189C5}" destId="{3909BA41-4A4C-42FA-A5F2-C47EE2134614}" srcOrd="1" destOrd="0" presId="urn:microsoft.com/office/officeart/2018/2/layout/IconCircleList"/>
    <dgm:cxn modelId="{BA8674C2-6C5C-43E1-8496-F4ACCF2F4D14}" type="presParOf" srcId="{910B6B1F-EB8A-4197-8093-C43232C189C5}" destId="{1979369F-B791-4349-9A7E-D42F56DB25A1}" srcOrd="2" destOrd="0" presId="urn:microsoft.com/office/officeart/2018/2/layout/IconCircleList"/>
    <dgm:cxn modelId="{CA8EBB00-27B5-4799-A4D5-6D005F74F35B}" type="presParOf" srcId="{910B6B1F-EB8A-4197-8093-C43232C189C5}" destId="{79793647-5988-464E-BB8B-E37A6C140688}" srcOrd="3" destOrd="0" presId="urn:microsoft.com/office/officeart/2018/2/layout/IconCircleList"/>
    <dgm:cxn modelId="{D058B904-5239-4A41-8730-81731A826CEB}" type="presParOf" srcId="{D688B97C-9635-44B8-85EB-4CB573756C4E}" destId="{F5C59242-53AC-45BE-B254-582F1E38AA02}" srcOrd="5" destOrd="0" presId="urn:microsoft.com/office/officeart/2018/2/layout/IconCircleList"/>
    <dgm:cxn modelId="{6C4612DD-931C-46FB-9B3D-A6D501FA3713}" type="presParOf" srcId="{D688B97C-9635-44B8-85EB-4CB573756C4E}" destId="{06B46632-A238-4F6C-A64C-8729DD80DEB3}" srcOrd="6" destOrd="0" presId="urn:microsoft.com/office/officeart/2018/2/layout/IconCircleList"/>
    <dgm:cxn modelId="{44BFBD46-888E-41BF-A949-BFD8BF62563C}" type="presParOf" srcId="{06B46632-A238-4F6C-A64C-8729DD80DEB3}" destId="{7F9420B5-EB5E-416F-824B-21DA4C3FF7D4}" srcOrd="0" destOrd="0" presId="urn:microsoft.com/office/officeart/2018/2/layout/IconCircleList"/>
    <dgm:cxn modelId="{596B2699-6AFB-4D93-8DC3-8C1209466944}" type="presParOf" srcId="{06B46632-A238-4F6C-A64C-8729DD80DEB3}" destId="{F9B26004-CC8C-4DA5-936E-0A078CC56353}" srcOrd="1" destOrd="0" presId="urn:microsoft.com/office/officeart/2018/2/layout/IconCircleList"/>
    <dgm:cxn modelId="{4D2FF553-5E68-4031-BAFB-C10D4E128871}" type="presParOf" srcId="{06B46632-A238-4F6C-A64C-8729DD80DEB3}" destId="{1EFC4D53-493C-4569-9E94-2532875B44B8}" srcOrd="2" destOrd="0" presId="urn:microsoft.com/office/officeart/2018/2/layout/IconCircleList"/>
    <dgm:cxn modelId="{762971D7-DC48-419C-AC61-BF2E109A1A46}" type="presParOf" srcId="{06B46632-A238-4F6C-A64C-8729DD80DEB3}" destId="{33CCB7C2-DD29-4914-ABB5-FBF9F855A8C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892BD-3AFF-4945-935F-B42E009C0AA5}">
      <dsp:nvSpPr>
        <dsp:cNvPr id="0" name=""/>
        <dsp:cNvSpPr/>
      </dsp:nvSpPr>
      <dsp:spPr>
        <a:xfrm>
          <a:off x="42219" y="326456"/>
          <a:ext cx="1089331" cy="108933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3B5122-3FF7-46BD-BECF-0A95D339A476}">
      <dsp:nvSpPr>
        <dsp:cNvPr id="0" name=""/>
        <dsp:cNvSpPr/>
      </dsp:nvSpPr>
      <dsp:spPr>
        <a:xfrm>
          <a:off x="270979" y="555215"/>
          <a:ext cx="631812" cy="631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E58AF-7A42-4ABE-95A5-4EA0EE9CE1FF}">
      <dsp:nvSpPr>
        <dsp:cNvPr id="0" name=""/>
        <dsp:cNvSpPr/>
      </dsp:nvSpPr>
      <dsp:spPr>
        <a:xfrm>
          <a:off x="1364979" y="326456"/>
          <a:ext cx="2567710" cy="108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Dysfonie </a:t>
          </a:r>
          <a:r>
            <a:rPr lang="cs-CZ" sz="1400" kern="1200" dirty="0"/>
            <a:t>-</a:t>
          </a:r>
          <a:r>
            <a:rPr lang="cs-CZ" sz="1400" b="1" kern="1200" dirty="0"/>
            <a:t> </a:t>
          </a:r>
          <a:r>
            <a:rPr lang="cs-CZ" sz="1400" kern="1200" dirty="0"/>
            <a:t>hlas</a:t>
          </a:r>
          <a:r>
            <a:rPr lang="cs-CZ" sz="1400" i="0" kern="1200" dirty="0"/>
            <a:t> zastřený, zhrublý, přeskakující, chraptivý, dyšný </a:t>
          </a:r>
          <a:endParaRPr lang="en-US" sz="1400" kern="1200" dirty="0"/>
        </a:p>
      </dsp:txBody>
      <dsp:txXfrm>
        <a:off x="1364979" y="326456"/>
        <a:ext cx="2567710" cy="1089331"/>
      </dsp:txXfrm>
    </dsp:sp>
    <dsp:sp modelId="{CFC64985-CACF-4D2B-A048-BCA67697522F}">
      <dsp:nvSpPr>
        <dsp:cNvPr id="0" name=""/>
        <dsp:cNvSpPr/>
      </dsp:nvSpPr>
      <dsp:spPr>
        <a:xfrm>
          <a:off x="4380094" y="326456"/>
          <a:ext cx="1089331" cy="108933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65F04A-C1BB-41F1-AB70-19D1B0B09E41}">
      <dsp:nvSpPr>
        <dsp:cNvPr id="0" name=""/>
        <dsp:cNvSpPr/>
      </dsp:nvSpPr>
      <dsp:spPr>
        <a:xfrm>
          <a:off x="4608854" y="555215"/>
          <a:ext cx="631812" cy="631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D7FFC-446A-4A89-878C-5E25A919F007}">
      <dsp:nvSpPr>
        <dsp:cNvPr id="0" name=""/>
        <dsp:cNvSpPr/>
      </dsp:nvSpPr>
      <dsp:spPr>
        <a:xfrm>
          <a:off x="5702854" y="326456"/>
          <a:ext cx="2567710" cy="108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Afonie </a:t>
          </a:r>
          <a:r>
            <a:rPr lang="cs-CZ" sz="1400" kern="1200"/>
            <a:t>- hlas se ztrácí úplně, pouze šepot </a:t>
          </a:r>
          <a:endParaRPr lang="en-US" sz="1400" kern="1200"/>
        </a:p>
      </dsp:txBody>
      <dsp:txXfrm>
        <a:off x="5702854" y="326456"/>
        <a:ext cx="2567710" cy="1089331"/>
      </dsp:txXfrm>
    </dsp:sp>
    <dsp:sp modelId="{87F59AD3-0177-4FCF-A7FF-24FDD71DF604}">
      <dsp:nvSpPr>
        <dsp:cNvPr id="0" name=""/>
        <dsp:cNvSpPr/>
      </dsp:nvSpPr>
      <dsp:spPr>
        <a:xfrm>
          <a:off x="42219" y="1995749"/>
          <a:ext cx="1089331" cy="108933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BA41-4A4C-42FA-A5F2-C47EE2134614}">
      <dsp:nvSpPr>
        <dsp:cNvPr id="0" name=""/>
        <dsp:cNvSpPr/>
      </dsp:nvSpPr>
      <dsp:spPr>
        <a:xfrm>
          <a:off x="270979" y="2224508"/>
          <a:ext cx="631812" cy="631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93647-5988-464E-BB8B-E37A6C140688}">
      <dsp:nvSpPr>
        <dsp:cNvPr id="0" name=""/>
        <dsp:cNvSpPr/>
      </dsp:nvSpPr>
      <dsp:spPr>
        <a:xfrm>
          <a:off x="1364979" y="1995749"/>
          <a:ext cx="2567710" cy="108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Dysodie</a:t>
          </a:r>
          <a:r>
            <a:rPr lang="cs-CZ" sz="1400" kern="1200"/>
            <a:t> - omezení rozsahu, výšek, změna barvy hlasu</a:t>
          </a:r>
          <a:endParaRPr lang="en-US" sz="1400" kern="1200"/>
        </a:p>
      </dsp:txBody>
      <dsp:txXfrm>
        <a:off x="1364979" y="1995749"/>
        <a:ext cx="2567710" cy="1089331"/>
      </dsp:txXfrm>
    </dsp:sp>
    <dsp:sp modelId="{7F9420B5-EB5E-416F-824B-21DA4C3FF7D4}">
      <dsp:nvSpPr>
        <dsp:cNvPr id="0" name=""/>
        <dsp:cNvSpPr/>
      </dsp:nvSpPr>
      <dsp:spPr>
        <a:xfrm>
          <a:off x="4380094" y="1995749"/>
          <a:ext cx="1089331" cy="108933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26004-CC8C-4DA5-936E-0A078CC56353}">
      <dsp:nvSpPr>
        <dsp:cNvPr id="0" name=""/>
        <dsp:cNvSpPr/>
      </dsp:nvSpPr>
      <dsp:spPr>
        <a:xfrm>
          <a:off x="4608854" y="2224508"/>
          <a:ext cx="631812" cy="6318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CB7C2-DD29-4914-ABB5-FBF9F855A8C9}">
      <dsp:nvSpPr>
        <dsp:cNvPr id="0" name=""/>
        <dsp:cNvSpPr/>
      </dsp:nvSpPr>
      <dsp:spPr>
        <a:xfrm>
          <a:off x="5702854" y="1995749"/>
          <a:ext cx="2567710" cy="108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Hyperkinetická dysfonie</a:t>
          </a:r>
          <a:r>
            <a:rPr lang="cs-CZ" sz="1400" kern="1200"/>
            <a:t> - chrapot různého stupně </a:t>
          </a:r>
          <a:endParaRPr lang="en-US" sz="1400" kern="1200"/>
        </a:p>
      </dsp:txBody>
      <dsp:txXfrm>
        <a:off x="5702854" y="1995749"/>
        <a:ext cx="2567710" cy="1089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EBCE-91EE-405C-8A7D-DC9A0EF8CE3B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63F78-C1B9-4415-8535-DC5B728BB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14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>
                <a:ea typeface="+mn-lt"/>
                <a:cs typeface="+mn-lt"/>
              </a:rPr>
              <a:t>https://eds.p.ebscohost.com/eds/ebookviewer/ebook/bmxlYmtfXzE3MjQ5OTVfX0FO0?sid=5b498200-b403-426c-817a-307b86dc5536@redis&amp;vid=1&amp;format=EB&amp;rid=1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63F78-C1B9-4415-8535-DC5B728BBBB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38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>
                <a:ea typeface="+mn-lt"/>
                <a:cs typeface="+mn-lt"/>
              </a:rPr>
              <a:t>https://www.asha.org/practice-portal/clinical-topics/voice-disorders/#collapse_6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63F78-C1B9-4415-8535-DC5B728BBBB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22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11/21/2022</a:t>
            </a:fld>
            <a:endParaRPr lang="en-US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22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2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8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11/21/2022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7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11/21/2022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1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11/21/2022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11/21/2022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708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11/21/2022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1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11/21/2022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11/21/2022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5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4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gtznzlnkk8&amp;ab_channel=ProfessionalVoiceCareCenter%7CKarenSussm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okport.cz/kniha/logopedie-7774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Mozaika barevných geometrických obrazců">
            <a:extLst>
              <a:ext uri="{FF2B5EF4-FFF2-40B4-BE49-F238E27FC236}">
                <a16:creationId xmlns:a16="http://schemas.microsoft.com/office/drawing/2014/main" id="{441658A9-BEBC-F7B4-3AEF-CC69041A2C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097" r="-1" b="421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35AA0E-204A-7653-F41C-CC2CA646A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/>
          <a:lstStyle/>
          <a:p>
            <a:pPr algn="ctr"/>
            <a:r>
              <a:rPr lang="cs-CZ" sz="7200"/>
              <a:t>Poruchy hlasu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6A023E-96A5-5E6B-5578-12D523599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 fontScale="55000" lnSpcReduction="20000"/>
          </a:bodyPr>
          <a:lstStyle/>
          <a:p>
            <a:pPr algn="ctr"/>
            <a:r>
              <a:rPr lang="cs-CZ" sz="2400">
                <a:solidFill>
                  <a:schemeClr val="tx1"/>
                </a:solidFill>
                <a:cs typeface="Calibri"/>
              </a:rPr>
              <a:t>Lucie Dvořáková, Romana Kosová, Kateřina Bílá, Eva Pavlačová, Michaela Peterková, Jana Viktorinová, Pavla </a:t>
            </a:r>
            <a:r>
              <a:rPr lang="cs-CZ" sz="2400" err="1">
                <a:solidFill>
                  <a:schemeClr val="tx1"/>
                </a:solidFill>
                <a:cs typeface="Calibri"/>
              </a:rPr>
              <a:t>Knetlová</a:t>
            </a:r>
            <a:endParaRPr lang="cs-CZ" sz="2400">
              <a:solidFill>
                <a:schemeClr val="tx1"/>
              </a:solidFill>
            </a:endParaRPr>
          </a:p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05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24225-0E3A-40A5-A927-CEFC1443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B02B8FB-EF36-4677-B5B5-E9B989F2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E30D5C6-EC5C-4D78-8689-1B6822BFF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A73499-12A4-4080-B0DE-351867697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0A52FE6-BB17-4BE4-BFA1-8896FD7CF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7BBF837-70DD-4FFD-A87C-FAD1F5D8A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5EB792-CB0B-44C0-9561-24A263D8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0FB4A96-0FD5-4642-8CE2-57623A3A4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765A7C-3D13-DFE7-ABBA-9520C9C9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7" y="1833229"/>
            <a:ext cx="3753579" cy="2934031"/>
          </a:xfrm>
        </p:spPr>
        <p:txBody>
          <a:bodyPr anchor="ctr"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Etiologie II</a:t>
            </a:r>
            <a:br>
              <a:rPr lang="cs-CZ" dirty="0">
                <a:ea typeface="+mj-lt"/>
                <a:cs typeface="+mj-lt"/>
              </a:rPr>
            </a:br>
            <a:br>
              <a:rPr lang="cs-CZ" sz="1600" dirty="0">
                <a:ea typeface="+mj-lt"/>
                <a:cs typeface="+mj-lt"/>
              </a:rPr>
            </a:br>
            <a:r>
              <a:rPr lang="cs-CZ" sz="1600" b="0" dirty="0">
                <a:ea typeface="+mj-lt"/>
                <a:cs typeface="+mj-lt"/>
              </a:rPr>
              <a:t>- funkční poruchy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42651-DBF9-6B5E-28E2-7596CA8B7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cs-CZ" dirty="0">
                <a:ea typeface="Meiryo"/>
              </a:rPr>
              <a:t>Příčiny (Sovák, 1981): funkční:</a:t>
            </a:r>
            <a:endParaRPr lang="cs-CZ" dirty="0">
              <a:highlight>
                <a:srgbClr val="FFFF00"/>
              </a:highlight>
              <a:ea typeface="Meiryo"/>
            </a:endParaRPr>
          </a:p>
          <a:p>
            <a:pPr marL="285750" lvl="1">
              <a:buFont typeface="Wingdings" panose="020B0503020204020204" pitchFamily="34" charset="0"/>
              <a:buChar char="v"/>
            </a:pPr>
            <a:r>
              <a:rPr lang="cs-CZ" b="1" dirty="0">
                <a:ea typeface="Meiryo"/>
              </a:rPr>
              <a:t>Dysfonie </a:t>
            </a:r>
            <a:r>
              <a:rPr lang="cs-CZ" dirty="0">
                <a:ea typeface="Meiryo"/>
              </a:rPr>
              <a:t>= funkční porucha mluvního hlasu</a:t>
            </a:r>
          </a:p>
          <a:p>
            <a:pPr marL="285750" lvl="1">
              <a:buFont typeface="Wingdings" panose="020B0503020204020204" pitchFamily="34" charset="0"/>
              <a:buChar char="v"/>
            </a:pPr>
            <a:r>
              <a:rPr lang="cs-CZ" b="1" dirty="0" err="1">
                <a:ea typeface="Meiryo"/>
              </a:rPr>
              <a:t>Dysodie</a:t>
            </a:r>
            <a:r>
              <a:rPr lang="cs-CZ" b="1" dirty="0">
                <a:ea typeface="Meiryo"/>
              </a:rPr>
              <a:t> </a:t>
            </a:r>
            <a:r>
              <a:rPr lang="cs-CZ" dirty="0">
                <a:ea typeface="Meiryo"/>
              </a:rPr>
              <a:t>= funkční porucha zpěvního hlasu </a:t>
            </a:r>
          </a:p>
          <a:p>
            <a:pPr marL="285750" lvl="1">
              <a:buFont typeface="Wingdings" panose="020B0503020204020204" pitchFamily="34" charset="0"/>
              <a:buChar char="v"/>
            </a:pPr>
            <a:r>
              <a:rPr lang="cs-CZ" b="1" dirty="0">
                <a:ea typeface="+mn-lt"/>
                <a:cs typeface="+mn-lt"/>
              </a:rPr>
              <a:t>Afonie </a:t>
            </a:r>
            <a:r>
              <a:rPr lang="cs-CZ" dirty="0">
                <a:ea typeface="+mn-lt"/>
                <a:cs typeface="+mn-lt"/>
              </a:rPr>
              <a:t>= úplná ztráta hlasu</a:t>
            </a:r>
            <a:endParaRPr lang="cs-CZ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414144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1E2F1F-E77A-4E73-AC3F-36970521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cs-CZ" dirty="0"/>
              <a:t>Diagnostika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855F2-E35D-E57A-8352-6BBE3E76D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652304" cy="4554788"/>
          </a:xfrm>
        </p:spPr>
        <p:txBody>
          <a:bodyPr vert="horz" lIns="109728" tIns="109728" rIns="109728" bIns="91440" rtlCol="0" anchor="ctr">
            <a:normAutofit/>
          </a:bodyPr>
          <a:lstStyle/>
          <a:p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ea typeface="Meiryo"/>
              </a:rPr>
              <a:t>Komplexní a multioborová</a:t>
            </a:r>
          </a:p>
          <a:p>
            <a:r>
              <a:rPr lang="cs-CZ" sz="1700" dirty="0" err="1"/>
              <a:t>Kerekrétiová</a:t>
            </a:r>
            <a:r>
              <a:rPr lang="cs-CZ" sz="1700" dirty="0"/>
              <a:t> zaměřuje diagnostiku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/>
              <a:t>Dýchání, fonace, rezonance, sledování klinických symptomů a dýchání, zjišťování anamnestických údajů a rizikových faktorů</a:t>
            </a:r>
            <a:endParaRPr lang="cs-CZ" sz="1700" dirty="0">
              <a:ea typeface="Meiry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>
                <a:ea typeface="Meiryo"/>
              </a:rPr>
              <a:t>Záznamový arch k vyšetření poruch hlasu, dotazník k diagnostice poruch hlasu, pozorování...</a:t>
            </a:r>
            <a:endParaRPr lang="cs-CZ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26882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24225-0E3A-40A5-A927-CEFC1443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B02B8FB-EF36-4677-B5B5-E9B989F2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E30D5C6-EC5C-4D78-8689-1B6822BFF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A73499-12A4-4080-B0DE-351867697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0A52FE6-BB17-4BE4-BFA1-8896FD7CF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7BBF837-70DD-4FFD-A87C-FAD1F5D8A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5EB792-CB0B-44C0-9561-24A263D8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0FB4A96-0FD5-4642-8CE2-57623A3A4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7C6E2F-37B7-3604-AC13-FEFCEFED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r>
              <a:rPr lang="cs-CZ"/>
              <a:t>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32F72-7B41-B9A9-8C32-E6570595D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 b="0" i="0" u="none" strike="noStrike" dirty="0">
                <a:effectLst/>
              </a:rPr>
              <a:t>Provádí ji hlavně foniatr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 b="1" i="0" u="none" strike="noStrike" dirty="0">
                <a:effectLst/>
              </a:rPr>
              <a:t>Symptomatická</a:t>
            </a:r>
            <a:r>
              <a:rPr lang="cs-CZ" sz="1500" b="0" i="0" u="none" strike="noStrike" dirty="0">
                <a:effectLst/>
              </a:rPr>
              <a:t>  - zaměřena na eliminaci symptomů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 b="1" dirty="0"/>
              <a:t>Etiologická</a:t>
            </a:r>
            <a:r>
              <a:rPr lang="cs-CZ" sz="1500" dirty="0"/>
              <a:t> – zaměřena na eliminaci příčin poruchy</a:t>
            </a:r>
          </a:p>
          <a:p>
            <a:pPr>
              <a:lnSpc>
                <a:spcPct val="130000"/>
              </a:lnSpc>
            </a:pPr>
            <a:r>
              <a:rPr lang="cs-CZ" sz="1500" b="1" dirty="0"/>
              <a:t>Všeobecné principy: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cs-CZ" sz="1500" dirty="0"/>
              <a:t>Princip přirozené tendence návratu ke zdravému hlasu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cs-CZ" sz="1500" dirty="0"/>
              <a:t>Princip zpětné vazby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cs-CZ" sz="1500" dirty="0"/>
              <a:t>Princip komplexnosti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cs-CZ" sz="1500" dirty="0"/>
              <a:t>Princip individuálního přístupu</a:t>
            </a:r>
          </a:p>
        </p:txBody>
      </p:sp>
    </p:spTree>
    <p:extLst>
      <p:ext uri="{BB962C8B-B14F-4D97-AF65-F5344CB8AC3E}">
        <p14:creationId xmlns:p14="http://schemas.microsoft.com/office/powerpoint/2010/main" val="111204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D089B81-91B7-8C09-B27F-BA9F8D1C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E6896A-9FF7-FD9D-9CBE-5D66ECD5B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031" y="1787525"/>
            <a:ext cx="7146210" cy="4176713"/>
          </a:xfrm>
        </p:spPr>
        <p:txBody>
          <a:bodyPr vert="horz" lIns="109728" tIns="109728" rIns="109728" bIns="91440" rtlCol="0">
            <a:normAutofit lnSpcReduction="10000"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 b="1" dirty="0"/>
              <a:t>Přímá</a:t>
            </a:r>
          </a:p>
          <a:p>
            <a:pPr marL="285750" lvl="1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cs-CZ" sz="1400" dirty="0"/>
              <a:t>Zaměřuje se na fonaci, respiraci, rezonanci</a:t>
            </a:r>
          </a:p>
          <a:p>
            <a:pPr marL="285750" lvl="1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cs-CZ" sz="1400" dirty="0"/>
              <a:t>Metoda zívání/vzdech, manipulace s hrtanem, alternativní poloha jazyka, vyrážecí cvičení atd. → produkce zdravého hlasu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 b="1" dirty="0"/>
              <a:t>Nepřímá</a:t>
            </a:r>
          </a:p>
          <a:p>
            <a:pPr marL="285750" lvl="1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cs-CZ" sz="1400" dirty="0">
                <a:ea typeface="Meiryo"/>
              </a:rPr>
              <a:t>Hlasová hygiena, stress management, hlasový odpočinek, trénink sluchu, eliminace zneužívání hlasu → odstranění nepřímých faktorů, které negativně ovlivňují zdraví hlasu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cs-CZ" sz="1400" dirty="0">
              <a:ea typeface="Meiryo"/>
            </a:endParaRP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ea typeface="Meiryo"/>
              </a:rPr>
              <a:t>Identifikace chybné hlasové techniky → náprava pomocí přímých a nepřímých technik</a:t>
            </a:r>
          </a:p>
        </p:txBody>
      </p:sp>
      <p:pic>
        <p:nvPicPr>
          <p:cNvPr id="7" name="Grafický objekt 6" descr="Žirafa obrys">
            <a:hlinkClick r:id="rId3"/>
            <a:extLst>
              <a:ext uri="{FF2B5EF4-FFF2-40B4-BE49-F238E27FC236}">
                <a16:creationId xmlns:a16="http://schemas.microsoft.com/office/drawing/2014/main" id="{5B0E4771-1C5E-C5D6-BC23-0B2F62BF00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8360" y="50505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6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C6C598-2994-3E56-7712-AA6244E3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cs-CZ"/>
              <a:t>Hlasová hygiena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6ED00-8B21-8D3D-95AF-746FC250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soubor zásad péče o hlas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vychází ze znalostí anatomie a  fyziologie hlasového ústrojí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odvíjí se od celkové hygieny organismu a také hygieny duševní</a:t>
            </a:r>
          </a:p>
        </p:txBody>
      </p:sp>
    </p:spTree>
    <p:extLst>
      <p:ext uri="{BB962C8B-B14F-4D97-AF65-F5344CB8AC3E}">
        <p14:creationId xmlns:p14="http://schemas.microsoft.com/office/powerpoint/2010/main" val="3195240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72E366A-B6DD-4F06-A42A-FF634FDE1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8839" y="970769"/>
            <a:ext cx="4936895" cy="4669465"/>
            <a:chOff x="648839" y="970769"/>
            <a:chExt cx="4936895" cy="466946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750E550-BE93-4743-8659-1531F86CB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43803" y="1124162"/>
              <a:ext cx="4691485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E626DC7-F0FE-49A7-AA4C-A8DB1F7EB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64592" y="1290468"/>
              <a:ext cx="438979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EBB781F-78E5-4C66-811C-9FF8B5D50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1300000" flipH="1">
              <a:off x="648839" y="970769"/>
              <a:ext cx="4936895" cy="466946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40B8E66-95CA-63E7-CF9A-7AA4B1B22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543" y="1833229"/>
            <a:ext cx="3577022" cy="2934031"/>
          </a:xfrm>
        </p:spPr>
        <p:txBody>
          <a:bodyPr anchor="ctr">
            <a:normAutofit/>
          </a:bodyPr>
          <a:lstStyle/>
          <a:p>
            <a:r>
              <a:rPr lang="cs-CZ"/>
              <a:t>Zásady hlasové hygieny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4921A-6FC3-0539-DD12-B92FB5F64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774" y="1105306"/>
            <a:ext cx="4825512" cy="4337435"/>
          </a:xfrm>
        </p:spPr>
        <p:txBody>
          <a:bodyPr anchor="ctr">
            <a:norm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mluvit ve větrané místnosti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nepřepínat hlas, nepřekřikovat se, šetřit hlasivky (zejména při nachlazení, chrapotu, v období mutace)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nepřepínat hlasovou výšku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nepoužívat příliš tvrdé hlasové začátky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neodkašlávat naprázdno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nezdržovat se v zakouřeném či prašném prostředí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nepřetěžovat dětský hlas na hodinách zpěvu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400"/>
              <a:t>hlas používat v přiměřené síle</a:t>
            </a:r>
          </a:p>
        </p:txBody>
      </p:sp>
    </p:spTree>
    <p:extLst>
      <p:ext uri="{BB962C8B-B14F-4D97-AF65-F5344CB8AC3E}">
        <p14:creationId xmlns:p14="http://schemas.microsoft.com/office/powerpoint/2010/main" val="894115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8BDCB-9E77-E263-F4DC-7FD37D2B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4429F-E737-8A3F-5073-69E60E6BD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70000" lnSpcReduction="20000"/>
          </a:bodyPr>
          <a:lstStyle/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ŠLAPÁK, Ivo, Dalibor JANEČEK a Lukáš LAVIČKA. Základy otorinolaryngologie a foniatrie pro studenty speciální pedagogiky [online]. 1. vyd. Brno: Masarykova univerzita, 2009 [cit. 2022-11-18]. </a:t>
            </a:r>
            <a:r>
              <a:rPr lang="cs-CZ" err="1">
                <a:ea typeface="+mn-lt"/>
                <a:cs typeface="+mn-lt"/>
              </a:rPr>
              <a:t>Elportál</a:t>
            </a:r>
            <a:r>
              <a:rPr lang="cs-CZ">
                <a:ea typeface="+mn-lt"/>
                <a:cs typeface="+mn-lt"/>
              </a:rPr>
              <a:t>. Dostupné z: http://is.muni.cz/elportal/?id=834938. ISSN 1802-128X.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KLENKOVÁ, Jiřina. </a:t>
            </a:r>
            <a:r>
              <a:rPr lang="cs-CZ" i="1">
                <a:ea typeface="+mn-lt"/>
                <a:cs typeface="+mn-lt"/>
              </a:rPr>
              <a:t>Logopedie: narušení komunikační schopnosti, logopedická prevence, logopedická intervence v ČR, příklady z praxe</a:t>
            </a:r>
            <a:r>
              <a:rPr lang="cs-CZ">
                <a:ea typeface="+mn-lt"/>
                <a:cs typeface="+mn-lt"/>
              </a:rPr>
              <a:t>. Praha: Grada, 2006. Pedagogika. ISBN 80-247-1110-9. Dostupné také z: </a:t>
            </a:r>
            <a:r>
              <a:rPr lang="cs-CZ">
                <a:ea typeface="+mn-lt"/>
                <a:cs typeface="+mn-lt"/>
                <a:hlinkClick r:id="rId2"/>
              </a:rPr>
              <a:t>https://www.bookport.cz/kniha/logopedie-7774/</a:t>
            </a:r>
            <a:endParaRPr lang="cs-CZ">
              <a:ea typeface="+mn-lt"/>
              <a:cs typeface="+mn-lt"/>
            </a:endParaRP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 err="1">
                <a:ea typeface="+mn-lt"/>
                <a:cs typeface="+mn-lt"/>
              </a:rPr>
              <a:t>Sapienza</a:t>
            </a:r>
            <a:r>
              <a:rPr lang="cs-CZ">
                <a:ea typeface="+mn-lt"/>
                <a:cs typeface="+mn-lt"/>
              </a:rPr>
              <a:t>, C. M., &amp; Hoffman </a:t>
            </a:r>
            <a:r>
              <a:rPr lang="cs-CZ" err="1">
                <a:ea typeface="+mn-lt"/>
                <a:cs typeface="+mn-lt"/>
              </a:rPr>
              <a:t>Ruddy</a:t>
            </a:r>
            <a:r>
              <a:rPr lang="cs-CZ">
                <a:ea typeface="+mn-lt"/>
                <a:cs typeface="+mn-lt"/>
              </a:rPr>
              <a:t>, B. (2018). </a:t>
            </a:r>
            <a:r>
              <a:rPr lang="cs-CZ" i="1" err="1">
                <a:ea typeface="+mn-lt"/>
                <a:cs typeface="+mn-lt"/>
              </a:rPr>
              <a:t>Voice</a:t>
            </a:r>
            <a:r>
              <a:rPr lang="cs-CZ" i="1">
                <a:ea typeface="+mn-lt"/>
                <a:cs typeface="+mn-lt"/>
              </a:rPr>
              <a:t> </a:t>
            </a:r>
            <a:r>
              <a:rPr lang="cs-CZ" i="1" err="1">
                <a:ea typeface="+mn-lt"/>
                <a:cs typeface="+mn-lt"/>
              </a:rPr>
              <a:t>Disorders</a:t>
            </a:r>
            <a:r>
              <a:rPr lang="cs-CZ" i="1">
                <a:ea typeface="+mn-lt"/>
                <a:cs typeface="+mn-lt"/>
              </a:rPr>
              <a:t>: Vol. </a:t>
            </a:r>
            <a:r>
              <a:rPr lang="cs-CZ" i="1" err="1">
                <a:ea typeface="+mn-lt"/>
                <a:cs typeface="+mn-lt"/>
              </a:rPr>
              <a:t>Third</a:t>
            </a:r>
            <a:r>
              <a:rPr lang="cs-CZ" i="1">
                <a:ea typeface="+mn-lt"/>
                <a:cs typeface="+mn-lt"/>
              </a:rPr>
              <a:t> </a:t>
            </a:r>
            <a:r>
              <a:rPr lang="cs-CZ" i="1" err="1">
                <a:ea typeface="+mn-lt"/>
                <a:cs typeface="+mn-lt"/>
              </a:rPr>
              <a:t>edition</a:t>
            </a:r>
            <a:r>
              <a:rPr lang="cs-CZ">
                <a:ea typeface="+mn-lt"/>
                <a:cs typeface="+mn-lt"/>
              </a:rPr>
              <a:t>. </a:t>
            </a:r>
            <a:r>
              <a:rPr lang="cs-CZ" err="1">
                <a:ea typeface="+mn-lt"/>
                <a:cs typeface="+mn-lt"/>
              </a:rPr>
              <a:t>Plural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Publishing</a:t>
            </a:r>
            <a:r>
              <a:rPr lang="cs-CZ">
                <a:ea typeface="+mn-lt"/>
                <a:cs typeface="+mn-lt"/>
              </a:rPr>
              <a:t>, Inc.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LECHTA, Viktor a Jana KŘÍŽOVÁ. </a:t>
            </a:r>
            <a:r>
              <a:rPr lang="cs-CZ" i="1">
                <a:ea typeface="+mn-lt"/>
                <a:cs typeface="+mn-lt"/>
              </a:rPr>
              <a:t>Terapie narušené komunikační schopnosti / Viktor </a:t>
            </a:r>
            <a:r>
              <a:rPr lang="cs-CZ" i="1" err="1">
                <a:ea typeface="+mn-lt"/>
                <a:cs typeface="+mn-lt"/>
              </a:rPr>
              <a:t>Lechta</a:t>
            </a:r>
            <a:r>
              <a:rPr lang="cs-CZ" i="1">
                <a:ea typeface="+mn-lt"/>
                <a:cs typeface="+mn-lt"/>
              </a:rPr>
              <a:t> a kolektiv ; [ze slovenského originálu ... přeložila Jana Křížová]</a:t>
            </a:r>
            <a:r>
              <a:rPr lang="cs-CZ">
                <a:ea typeface="+mn-lt"/>
                <a:cs typeface="+mn-lt"/>
              </a:rPr>
              <a:t>. 2005. ISBN 8071789615.</a:t>
            </a:r>
            <a:endParaRPr lang="cs-CZ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39392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31899-D7D4-9FD1-9793-C21BF4B7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Meiryo"/>
              </a:rPr>
              <a:t>Zdroje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86826-508A-34CA-1165-CB63E0A28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 fontScale="85000" lnSpcReduction="10000"/>
          </a:bodyPr>
          <a:lstStyle/>
          <a:p>
            <a:pPr marL="285750" indent="-285750">
              <a:buFont typeface="Wingdings" panose="020B0503020204020204" pitchFamily="34" charset="0"/>
              <a:buChar char="v"/>
            </a:pPr>
            <a:endParaRPr lang="cs-CZ">
              <a:ea typeface="+mn-lt"/>
              <a:cs typeface="+mn-lt"/>
            </a:endParaRP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BŘESKÁ, Hana. </a:t>
            </a:r>
            <a:r>
              <a:rPr lang="cs-CZ" i="1">
                <a:ea typeface="+mn-lt"/>
                <a:cs typeface="+mn-lt"/>
              </a:rPr>
              <a:t>Poruchy hlasu z pohledu hlasových profesionálů</a:t>
            </a:r>
            <a:r>
              <a:rPr lang="cs-CZ">
                <a:ea typeface="+mn-lt"/>
                <a:cs typeface="+mn-lt"/>
              </a:rPr>
              <a:t> [online]. Brno, 2019 [cit. 2022-11-19]. Dostupné z: https://is.muni.cz/th/gfmgf/. Diplomová práce. Masarykova univerzita, Pedagogická fakulta. Vedoucí práce Barbora CHLEBORADOVÁ.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HRNÍČKOVÁ, Kamila. </a:t>
            </a:r>
            <a:r>
              <a:rPr lang="cs-CZ" i="1">
                <a:ea typeface="+mn-lt"/>
                <a:cs typeface="+mn-lt"/>
              </a:rPr>
              <a:t>Prevence hlasových poruch u začínajících učitelů</a:t>
            </a:r>
            <a:r>
              <a:rPr lang="cs-CZ">
                <a:ea typeface="+mn-lt"/>
                <a:cs typeface="+mn-lt"/>
              </a:rPr>
              <a:t>. 2018. Bakalářská práce. Univerzita Karlova, Pedagogická fakulta, Katedra speciální pedagogiky. Vedoucí práce Klenková, Jiřina.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/>
              <a:t>BERANOVÁ, Z. Učíme se správně mluvit. Logopedické hrátky. Praha: Grada </a:t>
            </a:r>
            <a:r>
              <a:rPr lang="cs-CZ" err="1"/>
              <a:t>Publishing</a:t>
            </a:r>
            <a:r>
              <a:rPr lang="cs-CZ"/>
              <a:t>, 2002. ISBN 80-247-0257-6.</a:t>
            </a:r>
            <a:endParaRPr lang="cs-CZ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8675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577A6C-0293-90DA-193D-D7B37EF0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cs-CZ"/>
              <a:t>Hlas</a:t>
            </a:r>
            <a:r>
              <a:rPr lang="cs-CZ" sz="1500">
                <a:ea typeface="+mj-lt"/>
                <a:cs typeface="+mj-lt"/>
              </a:rPr>
              <a:t> </a:t>
            </a:r>
          </a:p>
        </p:txBody>
      </p:sp>
      <p:grpSp>
        <p:nvGrpSpPr>
          <p:cNvPr id="15" name="Group 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9AA08-CCAE-A96A-6F95-026EAF10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24661"/>
            <a:ext cx="5176298" cy="5765515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30000"/>
              </a:lnSpc>
            </a:pPr>
            <a:endParaRPr lang="cs-CZ" sz="1300">
              <a:ea typeface="Meiryo"/>
            </a:endParaRPr>
          </a:p>
          <a:p>
            <a:pPr>
              <a:lnSpc>
                <a:spcPct val="130000"/>
              </a:lnSpc>
            </a:pPr>
            <a:r>
              <a:rPr lang="cs-CZ" sz="1300">
                <a:ea typeface="Meiryo"/>
              </a:rPr>
              <a:t>=</a:t>
            </a:r>
            <a:r>
              <a:rPr lang="cs-CZ" sz="1600">
                <a:ea typeface="Meiryo"/>
              </a:rPr>
              <a:t> zvuk vznikající průchodem hrtanového tónu vzniklého na hlasivkách rezonančními dutinami nad hrtanem (násadní trubicí)</a:t>
            </a:r>
          </a:p>
          <a:p>
            <a:pPr>
              <a:lnSpc>
                <a:spcPct val="130000"/>
              </a:lnSpc>
            </a:pPr>
            <a:endParaRPr lang="cs-CZ" sz="1600">
              <a:ea typeface="+mn-lt"/>
              <a:cs typeface="+mn-lt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600">
                <a:ea typeface="+mn-lt"/>
                <a:cs typeface="+mn-lt"/>
              </a:rPr>
              <a:t>nositel řečových informací a signálů, ale obsahuje i mimoslovní informace (nálady, emoce, psychické rozpoložení)</a:t>
            </a:r>
            <a:endParaRPr lang="cs-CZ" sz="1600">
              <a:ea typeface="Meiryo"/>
            </a:endParaRPr>
          </a:p>
          <a:p>
            <a:pPr>
              <a:lnSpc>
                <a:spcPct val="130000"/>
              </a:lnSpc>
            </a:pPr>
            <a:endParaRPr lang="cs-CZ" sz="16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600">
                <a:ea typeface="Meiryo"/>
              </a:rPr>
              <a:t>Fonace = děj, během něhož se tvoří tento zvuk</a:t>
            </a:r>
          </a:p>
          <a:p>
            <a:pPr marL="285750" indent="-285750">
              <a:lnSpc>
                <a:spcPct val="130000"/>
              </a:lnSpc>
              <a:buFont typeface="Arial" panose="020B0503020204020204" pitchFamily="34" charset="0"/>
              <a:buChar char="•"/>
            </a:pPr>
            <a:r>
              <a:rPr lang="cs-CZ" sz="1600">
                <a:ea typeface="Meiryo"/>
              </a:rPr>
              <a:t>vydechování vzduchu a přerušování výdechového proudu vzduchu kmitáním hlasivek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549B3B2-5226-62CE-2D56-1E43F6A043B3}"/>
              </a:ext>
            </a:extLst>
          </p:cNvPr>
          <p:cNvSpPr txBox="1"/>
          <p:nvPr/>
        </p:nvSpPr>
        <p:spPr>
          <a:xfrm>
            <a:off x="393095" y="5539618"/>
            <a:ext cx="51888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>
                <a:ea typeface="+mn-lt"/>
                <a:cs typeface="+mn-lt"/>
              </a:rPr>
              <a:t>„zvukový prostředek lidské komunikace“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76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5063605-CDBE-0184-C6EF-1D68D273B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481" y="442913"/>
            <a:ext cx="7134415" cy="1843087"/>
          </a:xfrm>
        </p:spPr>
        <p:txBody>
          <a:bodyPr anchor="b">
            <a:normAutofit/>
          </a:bodyPr>
          <a:lstStyle/>
          <a:p>
            <a:r>
              <a:rPr lang="cs-CZ">
                <a:ea typeface="Meiryo"/>
              </a:rPr>
              <a:t>Hlas</a:t>
            </a:r>
            <a:endParaRPr lang="cs-CZ"/>
          </a:p>
        </p:txBody>
      </p:sp>
      <p:sp>
        <p:nvSpPr>
          <p:cNvPr id="27" name="Freeform: Shape 14">
            <a:extLst>
              <a:ext uri="{FF2B5EF4-FFF2-40B4-BE49-F238E27FC236}">
                <a16:creationId xmlns:a16="http://schemas.microsoft.com/office/drawing/2014/main" id="{338E15C2-FFE3-4AD9-B8E8-4B895DB2E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7256" y="0"/>
            <a:ext cx="3404592" cy="2880968"/>
          </a:xfrm>
          <a:custGeom>
            <a:avLst/>
            <a:gdLst>
              <a:gd name="connsiteX0" fmla="*/ 30625 w 3404592"/>
              <a:gd name="connsiteY0" fmla="*/ 0 h 2880968"/>
              <a:gd name="connsiteX1" fmla="*/ 3404591 w 3404592"/>
              <a:gd name="connsiteY1" fmla="*/ 0 h 2880968"/>
              <a:gd name="connsiteX2" fmla="*/ 3404592 w 3404592"/>
              <a:gd name="connsiteY2" fmla="*/ 2363677 h 2880968"/>
              <a:gd name="connsiteX3" fmla="*/ 3368234 w 3404592"/>
              <a:gd name="connsiteY3" fmla="*/ 2400463 h 2880968"/>
              <a:gd name="connsiteX4" fmla="*/ 2673169 w 3404592"/>
              <a:gd name="connsiteY4" fmla="*/ 2691710 h 2880968"/>
              <a:gd name="connsiteX5" fmla="*/ 2383908 w 3404592"/>
              <a:gd name="connsiteY5" fmla="*/ 2766733 h 2880968"/>
              <a:gd name="connsiteX6" fmla="*/ 580011 w 3404592"/>
              <a:gd name="connsiteY6" fmla="*/ 2455996 h 2880968"/>
              <a:gd name="connsiteX7" fmla="*/ 103935 w 3404592"/>
              <a:gd name="connsiteY7" fmla="*/ 1224395 h 2880968"/>
              <a:gd name="connsiteX8" fmla="*/ 76737 w 3404592"/>
              <a:gd name="connsiteY8" fmla="*/ 1040246 h 2880968"/>
              <a:gd name="connsiteX9" fmla="*/ 6986 w 3404592"/>
              <a:gd name="connsiteY9" fmla="*/ 142569 h 288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04592" h="2880968">
                <a:moveTo>
                  <a:pt x="30625" y="0"/>
                </a:moveTo>
                <a:lnTo>
                  <a:pt x="3404591" y="0"/>
                </a:lnTo>
                <a:lnTo>
                  <a:pt x="3404592" y="2363677"/>
                </a:lnTo>
                <a:lnTo>
                  <a:pt x="3368234" y="2400463"/>
                </a:lnTo>
                <a:cubicBezTo>
                  <a:pt x="3196560" y="2556781"/>
                  <a:pt x="3007578" y="2609148"/>
                  <a:pt x="2673169" y="2691710"/>
                </a:cubicBezTo>
                <a:cubicBezTo>
                  <a:pt x="2580978" y="2714454"/>
                  <a:pt x="2485617" y="2738008"/>
                  <a:pt x="2383908" y="2766733"/>
                </a:cubicBezTo>
                <a:cubicBezTo>
                  <a:pt x="1606788" y="2986132"/>
                  <a:pt x="1067300" y="2893177"/>
                  <a:pt x="580011" y="2455996"/>
                </a:cubicBezTo>
                <a:cubicBezTo>
                  <a:pt x="260201" y="2169073"/>
                  <a:pt x="183906" y="1782048"/>
                  <a:pt x="103935" y="1224395"/>
                </a:cubicBezTo>
                <a:cubicBezTo>
                  <a:pt x="95007" y="1162089"/>
                  <a:pt x="85753" y="1100145"/>
                  <a:pt x="76737" y="1040246"/>
                </a:cubicBezTo>
                <a:cubicBezTo>
                  <a:pt x="28042" y="715402"/>
                  <a:pt x="-17905" y="408591"/>
                  <a:pt x="6986" y="142569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8" name="Freeform: Shape 16">
            <a:extLst>
              <a:ext uri="{FF2B5EF4-FFF2-40B4-BE49-F238E27FC236}">
                <a16:creationId xmlns:a16="http://schemas.microsoft.com/office/drawing/2014/main" id="{A45FD7F6-BF7B-4588-AE38-90035891A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11772" y="0"/>
            <a:ext cx="3580076" cy="3029264"/>
          </a:xfrm>
          <a:custGeom>
            <a:avLst/>
            <a:gdLst>
              <a:gd name="connsiteX0" fmla="*/ 19381 w 3580076"/>
              <a:gd name="connsiteY0" fmla="*/ 0 h 3029264"/>
              <a:gd name="connsiteX1" fmla="*/ 3580076 w 3580076"/>
              <a:gd name="connsiteY1" fmla="*/ 0 h 3029264"/>
              <a:gd name="connsiteX2" fmla="*/ 3580076 w 3580076"/>
              <a:gd name="connsiteY2" fmla="*/ 2559343 h 3029264"/>
              <a:gd name="connsiteX3" fmla="*/ 3556258 w 3580076"/>
              <a:gd name="connsiteY3" fmla="*/ 2578706 h 3029264"/>
              <a:gd name="connsiteX4" fmla="*/ 2887450 w 3580076"/>
              <a:gd name="connsiteY4" fmla="*/ 2826324 h 3029264"/>
              <a:gd name="connsiteX5" fmla="*/ 2575407 w 3580076"/>
              <a:gd name="connsiteY5" fmla="*/ 2906908 h 3029264"/>
              <a:gd name="connsiteX6" fmla="*/ 628491 w 3580076"/>
              <a:gd name="connsiteY6" fmla="*/ 2569492 h 3029264"/>
              <a:gd name="connsiteX7" fmla="*/ 113276 w 3580076"/>
              <a:gd name="connsiteY7" fmla="*/ 1240251 h 3029264"/>
              <a:gd name="connsiteX8" fmla="*/ 83702 w 3580076"/>
              <a:gd name="connsiteY8" fmla="*/ 1041556 h 3029264"/>
              <a:gd name="connsiteX9" fmla="*/ 7347 w 3580076"/>
              <a:gd name="connsiteY9" fmla="*/ 73049 h 30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0076" h="3029264">
                <a:moveTo>
                  <a:pt x="19381" y="0"/>
                </a:moveTo>
                <a:lnTo>
                  <a:pt x="3580076" y="0"/>
                </a:lnTo>
                <a:lnTo>
                  <a:pt x="3580076" y="2559343"/>
                </a:lnTo>
                <a:lnTo>
                  <a:pt x="3556258" y="2578706"/>
                </a:lnTo>
                <a:cubicBezTo>
                  <a:pt x="3390615" y="2698133"/>
                  <a:pt x="3196665" y="2750327"/>
                  <a:pt x="2887450" y="2826324"/>
                </a:cubicBezTo>
                <a:cubicBezTo>
                  <a:pt x="2787996" y="2850747"/>
                  <a:pt x="2685123" y="2876042"/>
                  <a:pt x="2575407" y="2906908"/>
                </a:cubicBezTo>
                <a:cubicBezTo>
                  <a:pt x="1737105" y="3142655"/>
                  <a:pt x="1154843" y="3041718"/>
                  <a:pt x="628491" y="2569492"/>
                </a:cubicBezTo>
                <a:cubicBezTo>
                  <a:pt x="283045" y="2259569"/>
                  <a:pt x="200247" y="1841949"/>
                  <a:pt x="113276" y="1240251"/>
                </a:cubicBezTo>
                <a:cubicBezTo>
                  <a:pt x="103566" y="1173024"/>
                  <a:pt x="93505" y="1106186"/>
                  <a:pt x="83702" y="1041556"/>
                </a:cubicBezTo>
                <a:cubicBezTo>
                  <a:pt x="30763" y="691052"/>
                  <a:pt x="-19190" y="360006"/>
                  <a:pt x="7347" y="73049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9" name="Freeform: Shape 18">
            <a:extLst>
              <a:ext uri="{FF2B5EF4-FFF2-40B4-BE49-F238E27FC236}">
                <a16:creationId xmlns:a16="http://schemas.microsoft.com/office/drawing/2014/main" id="{CA287970-7F13-4D1F-AF7F-E0B649F25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7970" y="0"/>
            <a:ext cx="3293877" cy="2743212"/>
          </a:xfrm>
          <a:custGeom>
            <a:avLst/>
            <a:gdLst>
              <a:gd name="connsiteX0" fmla="*/ 37772 w 3293877"/>
              <a:gd name="connsiteY0" fmla="*/ 0 h 2743212"/>
              <a:gd name="connsiteX1" fmla="*/ 3293877 w 3293877"/>
              <a:gd name="connsiteY1" fmla="*/ 0 h 2743212"/>
              <a:gd name="connsiteX2" fmla="*/ 3293877 w 3293877"/>
              <a:gd name="connsiteY2" fmla="*/ 2133887 h 2743212"/>
              <a:gd name="connsiteX3" fmla="*/ 3222757 w 3293877"/>
              <a:gd name="connsiteY3" fmla="*/ 2223039 h 2743212"/>
              <a:gd name="connsiteX4" fmla="*/ 2503136 w 3293877"/>
              <a:gd name="connsiteY4" fmla="*/ 2565392 h 2743212"/>
              <a:gd name="connsiteX5" fmla="*/ 2232111 w 3293877"/>
              <a:gd name="connsiteY5" fmla="*/ 2635826 h 2743212"/>
              <a:gd name="connsiteX6" fmla="*/ 542319 w 3293877"/>
              <a:gd name="connsiteY6" fmla="*/ 2345567 h 2743212"/>
              <a:gd name="connsiteX7" fmla="*/ 96920 w 3293877"/>
              <a:gd name="connsiteY7" fmla="*/ 1191868 h 2743212"/>
              <a:gd name="connsiteX8" fmla="*/ 71529 w 3293877"/>
              <a:gd name="connsiteY8" fmla="*/ 1019346 h 2743212"/>
              <a:gd name="connsiteX9" fmla="*/ 6623 w 3293877"/>
              <a:gd name="connsiteY9" fmla="*/ 178315 h 2743212"/>
              <a:gd name="connsiteX10" fmla="*/ 34833 w 3293877"/>
              <a:gd name="connsiteY10" fmla="*/ 8680 h 274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93877" h="2743212">
                <a:moveTo>
                  <a:pt x="37772" y="0"/>
                </a:moveTo>
                <a:lnTo>
                  <a:pt x="3293877" y="0"/>
                </a:lnTo>
                <a:lnTo>
                  <a:pt x="3293877" y="2133887"/>
                </a:lnTo>
                <a:lnTo>
                  <a:pt x="3222757" y="2223039"/>
                </a:lnTo>
                <a:cubicBezTo>
                  <a:pt x="3041339" y="2425251"/>
                  <a:pt x="2861221" y="2476800"/>
                  <a:pt x="2503136" y="2565392"/>
                </a:cubicBezTo>
                <a:cubicBezTo>
                  <a:pt x="2416757" y="2586746"/>
                  <a:pt x="2327408" y="2608861"/>
                  <a:pt x="2232111" y="2635826"/>
                </a:cubicBezTo>
                <a:cubicBezTo>
                  <a:pt x="1503976" y="2841768"/>
                  <a:pt x="998612" y="2754939"/>
                  <a:pt x="542319" y="2345567"/>
                </a:cubicBezTo>
                <a:cubicBezTo>
                  <a:pt x="242852" y="2076894"/>
                  <a:pt x="171565" y="1714314"/>
                  <a:pt x="96920" y="1191868"/>
                </a:cubicBezTo>
                <a:cubicBezTo>
                  <a:pt x="88586" y="1133496"/>
                  <a:pt x="79946" y="1075462"/>
                  <a:pt x="71529" y="1019346"/>
                </a:cubicBezTo>
                <a:cubicBezTo>
                  <a:pt x="26070" y="715012"/>
                  <a:pt x="-16826" y="427572"/>
                  <a:pt x="6623" y="178315"/>
                </a:cubicBezTo>
                <a:cubicBezTo>
                  <a:pt x="12226" y="118742"/>
                  <a:pt x="21526" y="62431"/>
                  <a:pt x="34833" y="868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7" name="Grafický objekt 7" descr="Notový zápis se souvislou výplní">
            <a:extLst>
              <a:ext uri="{FF2B5EF4-FFF2-40B4-BE49-F238E27FC236}">
                <a16:creationId xmlns:a16="http://schemas.microsoft.com/office/drawing/2014/main" id="{DA0216A5-30CD-0C81-82FD-BCE2CB145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58742" y="365177"/>
            <a:ext cx="1805529" cy="1805529"/>
          </a:xfrm>
          <a:prstGeom prst="rect">
            <a:avLst/>
          </a:prstGeom>
        </p:spPr>
      </p:pic>
      <p:sp>
        <p:nvSpPr>
          <p:cNvPr id="30" name="Freeform: Shape 20">
            <a:extLst>
              <a:ext uri="{FF2B5EF4-FFF2-40B4-BE49-F238E27FC236}">
                <a16:creationId xmlns:a16="http://schemas.microsoft.com/office/drawing/2014/main" id="{F03296FF-275D-4B43-B5B2-F04190E05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32156" y="3297832"/>
            <a:ext cx="5959692" cy="3560169"/>
          </a:xfrm>
          <a:custGeom>
            <a:avLst/>
            <a:gdLst>
              <a:gd name="connsiteX0" fmla="*/ 3008109 w 5959692"/>
              <a:gd name="connsiteY0" fmla="*/ 42 h 3560169"/>
              <a:gd name="connsiteX1" fmla="*/ 4702247 w 5959692"/>
              <a:gd name="connsiteY1" fmla="*/ 626282 h 3560169"/>
              <a:gd name="connsiteX2" fmla="*/ 5069411 w 5959692"/>
              <a:gd name="connsiteY2" fmla="*/ 865826 h 3560169"/>
              <a:gd name="connsiteX3" fmla="*/ 5895906 w 5959692"/>
              <a:gd name="connsiteY3" fmla="*/ 1594994 h 3560169"/>
              <a:gd name="connsiteX4" fmla="*/ 5959691 w 5959692"/>
              <a:gd name="connsiteY4" fmla="*/ 1728783 h 3560169"/>
              <a:gd name="connsiteX5" fmla="*/ 5959692 w 5959692"/>
              <a:gd name="connsiteY5" fmla="*/ 3560169 h 3560169"/>
              <a:gd name="connsiteX6" fmla="*/ 635 w 5959692"/>
              <a:gd name="connsiteY6" fmla="*/ 3560169 h 3560169"/>
              <a:gd name="connsiteX7" fmla="*/ 0 w 5959692"/>
              <a:gd name="connsiteY7" fmla="*/ 3534810 h 3560169"/>
              <a:gd name="connsiteX8" fmla="*/ 56896 w 5959692"/>
              <a:gd name="connsiteY8" fmla="*/ 3142342 h 3560169"/>
              <a:gd name="connsiteX9" fmla="*/ 605568 w 5959692"/>
              <a:gd name="connsiteY9" fmla="*/ 1932853 h 3560169"/>
              <a:gd name="connsiteX10" fmla="*/ 736162 w 5959692"/>
              <a:gd name="connsiteY10" fmla="*/ 1690788 h 3560169"/>
              <a:gd name="connsiteX11" fmla="*/ 2021319 w 5959692"/>
              <a:gd name="connsiteY11" fmla="*/ 209863 h 3560169"/>
              <a:gd name="connsiteX12" fmla="*/ 3008109 w 5959692"/>
              <a:gd name="connsiteY12" fmla="*/ 42 h 356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9692" h="3560169">
                <a:moveTo>
                  <a:pt x="3008109" y="42"/>
                </a:moveTo>
                <a:cubicBezTo>
                  <a:pt x="3549058" y="3372"/>
                  <a:pt x="4091345" y="208628"/>
                  <a:pt x="4702247" y="626282"/>
                </a:cubicBezTo>
                <a:cubicBezTo>
                  <a:pt x="4830168" y="713755"/>
                  <a:pt x="4951806" y="791097"/>
                  <a:pt x="5069411" y="865826"/>
                </a:cubicBezTo>
                <a:cubicBezTo>
                  <a:pt x="5495976" y="1136988"/>
                  <a:pt x="5734167" y="1298128"/>
                  <a:pt x="5895906" y="1594994"/>
                </a:cubicBezTo>
                <a:lnTo>
                  <a:pt x="5959691" y="1728783"/>
                </a:lnTo>
                <a:lnTo>
                  <a:pt x="5959692" y="3560169"/>
                </a:lnTo>
                <a:lnTo>
                  <a:pt x="635" y="3560169"/>
                </a:lnTo>
                <a:lnTo>
                  <a:pt x="0" y="3534810"/>
                </a:lnTo>
                <a:cubicBezTo>
                  <a:pt x="2402" y="3407978"/>
                  <a:pt x="21463" y="3278501"/>
                  <a:pt x="56896" y="3142342"/>
                </a:cubicBezTo>
                <a:cubicBezTo>
                  <a:pt x="155720" y="2762537"/>
                  <a:pt x="374193" y="2359525"/>
                  <a:pt x="605568" y="1932853"/>
                </a:cubicBezTo>
                <a:cubicBezTo>
                  <a:pt x="648282" y="1854194"/>
                  <a:pt x="692359" y="1772817"/>
                  <a:pt x="736162" y="1690788"/>
                </a:cubicBezTo>
                <a:cubicBezTo>
                  <a:pt x="1128289" y="956620"/>
                  <a:pt x="1429537" y="456850"/>
                  <a:pt x="2021319" y="209863"/>
                </a:cubicBezTo>
                <a:cubicBezTo>
                  <a:pt x="2359453" y="68739"/>
                  <a:pt x="2683541" y="-1956"/>
                  <a:pt x="3008109" y="42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CE2CF453-4871-4F22-8746-957F757DA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493" y="3105611"/>
            <a:ext cx="6141507" cy="3752389"/>
          </a:xfrm>
          <a:custGeom>
            <a:avLst/>
            <a:gdLst>
              <a:gd name="connsiteX0" fmla="*/ 3215595 w 6141507"/>
              <a:gd name="connsiteY0" fmla="*/ 37 h 3752389"/>
              <a:gd name="connsiteX1" fmla="*/ 5025810 w 6141507"/>
              <a:gd name="connsiteY1" fmla="*/ 667544 h 3752389"/>
              <a:gd name="connsiteX2" fmla="*/ 5418068 w 6141507"/>
              <a:gd name="connsiteY2" fmla="*/ 923043 h 3752389"/>
              <a:gd name="connsiteX3" fmla="*/ 6130109 w 6141507"/>
              <a:gd name="connsiteY3" fmla="*/ 1458777 h 3752389"/>
              <a:gd name="connsiteX4" fmla="*/ 6141506 w 6141507"/>
              <a:gd name="connsiteY4" fmla="*/ 1473047 h 3752389"/>
              <a:gd name="connsiteX5" fmla="*/ 6141507 w 6141507"/>
              <a:gd name="connsiteY5" fmla="*/ 3752389 h 3752389"/>
              <a:gd name="connsiteX6" fmla="*/ 0 w 6141507"/>
              <a:gd name="connsiteY6" fmla="*/ 3752389 h 3752389"/>
              <a:gd name="connsiteX7" fmla="*/ 7127 w 6141507"/>
              <a:gd name="connsiteY7" fmla="*/ 3638865 h 3752389"/>
              <a:gd name="connsiteX8" fmla="*/ 59603 w 6141507"/>
              <a:gd name="connsiteY8" fmla="*/ 3356358 h 3752389"/>
              <a:gd name="connsiteX9" fmla="*/ 646726 w 6141507"/>
              <a:gd name="connsiteY9" fmla="*/ 2064848 h 3752389"/>
              <a:gd name="connsiteX10" fmla="*/ 786444 w 6141507"/>
              <a:gd name="connsiteY10" fmla="*/ 1806355 h 3752389"/>
              <a:gd name="connsiteX11" fmla="*/ 2160845 w 6141507"/>
              <a:gd name="connsiteY11" fmla="*/ 224629 h 3752389"/>
              <a:gd name="connsiteX12" fmla="*/ 3215595 w 6141507"/>
              <a:gd name="connsiteY12" fmla="*/ 37 h 375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1507" h="3752389">
                <a:moveTo>
                  <a:pt x="3215595" y="37"/>
                </a:moveTo>
                <a:cubicBezTo>
                  <a:pt x="3793727" y="3265"/>
                  <a:pt x="4373168" y="222053"/>
                  <a:pt x="5025810" y="667544"/>
                </a:cubicBezTo>
                <a:cubicBezTo>
                  <a:pt x="5162471" y="760846"/>
                  <a:pt x="5292423" y="843339"/>
                  <a:pt x="5418068" y="923043"/>
                </a:cubicBezTo>
                <a:cubicBezTo>
                  <a:pt x="5743584" y="1129628"/>
                  <a:pt x="5966418" y="1276344"/>
                  <a:pt x="6130109" y="1458777"/>
                </a:cubicBezTo>
                <a:lnTo>
                  <a:pt x="6141506" y="1473047"/>
                </a:lnTo>
                <a:lnTo>
                  <a:pt x="6141507" y="3752389"/>
                </a:lnTo>
                <a:lnTo>
                  <a:pt x="0" y="3752389"/>
                </a:lnTo>
                <a:lnTo>
                  <a:pt x="7127" y="3638865"/>
                </a:lnTo>
                <a:cubicBezTo>
                  <a:pt x="16780" y="3547020"/>
                  <a:pt x="34303" y="3453276"/>
                  <a:pt x="59603" y="3356358"/>
                </a:cubicBezTo>
                <a:cubicBezTo>
                  <a:pt x="165452" y="2950843"/>
                  <a:pt x="399187" y="2520480"/>
                  <a:pt x="646726" y="2064848"/>
                </a:cubicBezTo>
                <a:cubicBezTo>
                  <a:pt x="692424" y="1980851"/>
                  <a:pt x="739580" y="1893951"/>
                  <a:pt x="786444" y="1806355"/>
                </a:cubicBezTo>
                <a:cubicBezTo>
                  <a:pt x="1205972" y="1022363"/>
                  <a:pt x="1528233" y="488656"/>
                  <a:pt x="2160845" y="224629"/>
                </a:cubicBezTo>
                <a:cubicBezTo>
                  <a:pt x="2522310" y="73767"/>
                  <a:pt x="2868717" y="-1899"/>
                  <a:pt x="3215595" y="37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705B420-CA19-4291-B5C3-B6AA91968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814" y="3406834"/>
            <a:ext cx="5724034" cy="3451167"/>
          </a:xfrm>
          <a:custGeom>
            <a:avLst/>
            <a:gdLst>
              <a:gd name="connsiteX0" fmla="*/ 2808622 w 5724034"/>
              <a:gd name="connsiteY0" fmla="*/ 207 h 3451167"/>
              <a:gd name="connsiteX1" fmla="*/ 4400004 w 5724034"/>
              <a:gd name="connsiteY1" fmla="*/ 607462 h 3451167"/>
              <a:gd name="connsiteX2" fmla="*/ 4745277 w 5724034"/>
              <a:gd name="connsiteY2" fmla="*/ 837612 h 3451167"/>
              <a:gd name="connsiteX3" fmla="*/ 5584627 w 5724034"/>
              <a:gd name="connsiteY3" fmla="*/ 1665805 h 3451167"/>
              <a:gd name="connsiteX4" fmla="*/ 5682689 w 5724034"/>
              <a:gd name="connsiteY4" fmla="*/ 1947596 h 3451167"/>
              <a:gd name="connsiteX5" fmla="*/ 5724034 w 5724034"/>
              <a:gd name="connsiteY5" fmla="*/ 2133764 h 3451167"/>
              <a:gd name="connsiteX6" fmla="*/ 5724034 w 5724034"/>
              <a:gd name="connsiteY6" fmla="*/ 3254784 h 3451167"/>
              <a:gd name="connsiteX7" fmla="*/ 5682668 w 5724034"/>
              <a:gd name="connsiteY7" fmla="*/ 3451167 h 3451167"/>
              <a:gd name="connsiteX8" fmla="*/ 3398 w 5724034"/>
              <a:gd name="connsiteY8" fmla="*/ 3451167 h 3451167"/>
              <a:gd name="connsiteX9" fmla="*/ 0 w 5724034"/>
              <a:gd name="connsiteY9" fmla="*/ 3332475 h 3451167"/>
              <a:gd name="connsiteX10" fmla="*/ 51930 w 5724034"/>
              <a:gd name="connsiteY10" fmla="*/ 2960389 h 3451167"/>
              <a:gd name="connsiteX11" fmla="*/ 562146 w 5724034"/>
              <a:gd name="connsiteY11" fmla="*/ 1816544 h 3451167"/>
              <a:gd name="connsiteX12" fmla="*/ 683754 w 5724034"/>
              <a:gd name="connsiteY12" fmla="*/ 1587775 h 3451167"/>
              <a:gd name="connsiteX13" fmla="*/ 1883792 w 5724034"/>
              <a:gd name="connsiteY13" fmla="*/ 191878 h 3451167"/>
              <a:gd name="connsiteX14" fmla="*/ 2808622 w 5724034"/>
              <a:gd name="connsiteY14" fmla="*/ 207 h 345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724034" h="3451167">
                <a:moveTo>
                  <a:pt x="2808622" y="207"/>
                </a:moveTo>
                <a:cubicBezTo>
                  <a:pt x="3316039" y="7471"/>
                  <a:pt x="3825452" y="206405"/>
                  <a:pt x="4400004" y="607462"/>
                </a:cubicBezTo>
                <a:cubicBezTo>
                  <a:pt x="4520314" y="691458"/>
                  <a:pt x="4634691" y="765791"/>
                  <a:pt x="4745277" y="837612"/>
                </a:cubicBezTo>
                <a:cubicBezTo>
                  <a:pt x="5203686" y="1135457"/>
                  <a:pt x="5430786" y="1295036"/>
                  <a:pt x="5584627" y="1665805"/>
                </a:cubicBezTo>
                <a:cubicBezTo>
                  <a:pt x="5622816" y="1757843"/>
                  <a:pt x="5655511" y="1851832"/>
                  <a:pt x="5682689" y="1947596"/>
                </a:cubicBezTo>
                <a:lnTo>
                  <a:pt x="5724034" y="2133764"/>
                </a:lnTo>
                <a:lnTo>
                  <a:pt x="5724034" y="3254784"/>
                </a:lnTo>
                <a:lnTo>
                  <a:pt x="5682668" y="3451167"/>
                </a:lnTo>
                <a:lnTo>
                  <a:pt x="3398" y="3451167"/>
                </a:lnTo>
                <a:lnTo>
                  <a:pt x="0" y="3332475"/>
                </a:lnTo>
                <a:cubicBezTo>
                  <a:pt x="1789" y="3212109"/>
                  <a:pt x="19193" y="3089357"/>
                  <a:pt x="51930" y="2960389"/>
                </a:cubicBezTo>
                <a:cubicBezTo>
                  <a:pt x="143234" y="2600640"/>
                  <a:pt x="346682" y="2219774"/>
                  <a:pt x="562146" y="1816544"/>
                </a:cubicBezTo>
                <a:cubicBezTo>
                  <a:pt x="601922" y="1742209"/>
                  <a:pt x="642967" y="1665303"/>
                  <a:pt x="683754" y="1587775"/>
                </a:cubicBezTo>
                <a:cubicBezTo>
                  <a:pt x="1048876" y="893902"/>
                  <a:pt x="1329611" y="421821"/>
                  <a:pt x="1883792" y="191878"/>
                </a:cubicBezTo>
                <a:cubicBezTo>
                  <a:pt x="2200442" y="60492"/>
                  <a:pt x="2504173" y="-4151"/>
                  <a:pt x="2808622" y="20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31F29-A786-768F-4974-C0A0568F3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481" y="2404069"/>
            <a:ext cx="5485331" cy="3560169"/>
          </a:xfrm>
        </p:spPr>
        <p:txBody>
          <a:bodyPr vert="horz" lIns="109728" tIns="109728" rIns="109728" bIns="91440" rtlCol="0">
            <a:normAutofit/>
          </a:bodyPr>
          <a:lstStyle/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Foniatrie = lékařský obor, zabývající se hlasem a jeho poruchami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Prevence hlasových poruch hlasovou výchovou pod vedením pedagogů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Je vhodné, aby byl logoped informován o hlasové poruše svého pacienta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endParaRPr lang="cs-CZ">
              <a:ea typeface="Meiryo"/>
            </a:endParaRP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8FED2578-3423-9AF2-4B8B-68B10C73C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952" y="4142629"/>
            <a:ext cx="2091193" cy="209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5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64E3E82-F68B-B34F-0F0A-BC4E85EAB4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ea typeface="Meiryo"/>
              </a:rPr>
              <a:t>Základní (fyzikální)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77B57-820A-1EA5-AB58-C884C31C5E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Výška hlasu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Síla (intenzita)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Barva 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Rozsah</a:t>
            </a: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Meiryo"/>
              </a:rPr>
              <a:t>Hlasové pole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D5F75C8-C956-E356-128A-358D09D01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>
                <a:ea typeface="Meiryo"/>
              </a:rPr>
              <a:t>Funkční (fyziologické)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35739C-9B70-2513-A2D6-F2FF2C5558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Hlasové začátky</a:t>
            </a:r>
            <a:endParaRPr lang="cs-CZ">
              <a:ea typeface="Meiryo"/>
            </a:endParaRP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Přechodové jevy</a:t>
            </a:r>
            <a:endParaRPr lang="cs-CZ">
              <a:ea typeface="Meiryo"/>
            </a:endParaRP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Hlasové rejstříky</a:t>
            </a:r>
            <a:endParaRPr lang="cs-CZ">
              <a:ea typeface="Meiryo"/>
            </a:endParaRPr>
          </a:p>
          <a:p>
            <a:pPr marL="285750" indent="-285750">
              <a:buFont typeface="Wingdings" panose="020B0503020204020204" pitchFamily="34" charset="0"/>
              <a:buChar char="v"/>
            </a:pPr>
            <a:r>
              <a:rPr lang="cs-CZ">
                <a:ea typeface="+mn-lt"/>
                <a:cs typeface="+mn-lt"/>
              </a:rPr>
              <a:t>Fonační doba</a:t>
            </a:r>
            <a:endParaRPr lang="cs-CZ">
              <a:ea typeface="Meiryo"/>
            </a:endParaRPr>
          </a:p>
          <a:p>
            <a:endParaRPr lang="cs-CZ">
              <a:ea typeface="Meiryo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4929EE-E173-C077-DE69-E2BB9B31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Meiryo"/>
              </a:rPr>
              <a:t>Vlastnosti hlasu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73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6" name="Nadpis 5">
            <a:extLst>
              <a:ext uri="{FF2B5EF4-FFF2-40B4-BE49-F238E27FC236}">
                <a16:creationId xmlns:a16="http://schemas.microsoft.com/office/drawing/2014/main" id="{E2965037-98D4-98A9-1CCC-EFE1A157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cs-CZ">
                <a:ea typeface="Meiryo"/>
              </a:rPr>
              <a:t>Vlastnosti hlasu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2B8BB-BDFF-0955-4EF3-D51FA0CEF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1895118"/>
            <a:ext cx="7164623" cy="4585313"/>
          </a:xfrm>
        </p:spPr>
        <p:txBody>
          <a:bodyPr vert="horz" lIns="109728" tIns="109728" rIns="109728" bIns="91440" rtlCol="0" anchor="t">
            <a:noAutofit/>
          </a:bodyPr>
          <a:lstStyle/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Meiryo"/>
              </a:rPr>
              <a:t>Výška = </a:t>
            </a:r>
            <a:r>
              <a:rPr lang="cs-CZ" sz="1500">
                <a:ea typeface="+mn-lt"/>
                <a:cs typeface="+mn-lt"/>
              </a:rPr>
              <a:t>určena hlavně velikostí hlasivek (kratší/vyšší; Hz)</a:t>
            </a: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Meiryo"/>
              </a:rPr>
              <a:t>Síla =</a:t>
            </a:r>
            <a:r>
              <a:rPr lang="cs-CZ" sz="1500">
                <a:ea typeface="+mn-lt"/>
                <a:cs typeface="+mn-lt"/>
              </a:rPr>
              <a:t> závisí na výdechovém proudu vzduchu, na rozkmitání hlasivek a na velikosti rezonančních dutin (dB)</a:t>
            </a: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Meiryo"/>
              </a:rPr>
              <a:t>Barva =</a:t>
            </a:r>
            <a:r>
              <a:rPr lang="cs-CZ" sz="1500">
                <a:ea typeface="+mn-lt"/>
                <a:cs typeface="+mn-lt"/>
              </a:rPr>
              <a:t> dána individuálním utvářením mluvních orgánů a všech rezonančních prostor artikulačního ústrojí a také proměnami těchto prostor</a:t>
            </a: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Meiryo"/>
              </a:rPr>
              <a:t>Rozsah = </a:t>
            </a:r>
            <a:r>
              <a:rPr lang="cs-CZ" sz="1500">
                <a:ea typeface="+mn-lt"/>
                <a:cs typeface="+mn-lt"/>
              </a:rPr>
              <a:t>rozpětí hlasu od nejnižšího tónu k nejvyššímu (rozsah frekvenční) a od nejslabšího k nejsilnějšímu (rozsah intenzivní)</a:t>
            </a: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297252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2F24225-0E3A-40A5-A927-CEFC1443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B02B8FB-EF36-4677-B5B5-E9B989F2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E30D5C6-EC5C-4D78-8689-1B6822BFF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2A73499-12A4-4080-B0DE-351867697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0A52FE6-BB17-4BE4-BFA1-8896FD7CF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7BBF837-70DD-4FFD-A87C-FAD1F5D8A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E5EB792-CB0B-44C0-9561-24A263D8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0FB4A96-0FD5-4642-8CE2-57623A3A4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96037F7-4EE4-B1AD-C545-ADCCEFFD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r>
              <a:rPr lang="cs-CZ">
                <a:ea typeface="Meiryo"/>
              </a:rPr>
              <a:t>Vlastnosti hlasu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7977E-3DE4-0ABC-1FD9-63A4882DD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7124" y="441629"/>
            <a:ext cx="5560097" cy="6316176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 marL="285750" indent="-285750">
              <a:lnSpc>
                <a:spcPct val="130000"/>
              </a:lnSpc>
              <a:buFont typeface="Wingdings,Sans-Serif" panose="020B0503020204020204" pitchFamily="34" charset="0"/>
              <a:buChar char="v"/>
            </a:pPr>
            <a:r>
              <a:rPr lang="cs-CZ" sz="1500">
                <a:ea typeface="+mn-lt"/>
                <a:cs typeface="+mn-lt"/>
              </a:rPr>
              <a:t>Hlasové pole = zanesení hodnot frekvence hlasu (Hz) do grafu na osu x a hodnot intenzity hlasu (dB) na osu y</a:t>
            </a: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endParaRPr lang="cs-CZ" sz="150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Meiryo"/>
              </a:rPr>
              <a:t>Hlasové začátky = </a:t>
            </a:r>
            <a:r>
              <a:rPr lang="cs-CZ" sz="1500">
                <a:ea typeface="+mn-lt"/>
                <a:cs typeface="+mn-lt"/>
              </a:rPr>
              <a:t>způsob jak začíná samotný děj fonace (měkký, tvrdý)</a:t>
            </a:r>
            <a:endParaRPr lang="cs-CZ" sz="1500">
              <a:ea typeface="Meiryo"/>
            </a:endParaRPr>
          </a:p>
          <a:p>
            <a:pPr>
              <a:lnSpc>
                <a:spcPct val="130000"/>
              </a:lnSpc>
            </a:pPr>
            <a:endParaRPr lang="cs-CZ" sz="1500">
              <a:ea typeface="+mn-lt"/>
              <a:cs typeface="+mn-lt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+mn-lt"/>
                <a:cs typeface="+mn-lt"/>
              </a:rPr>
              <a:t>Hlasové rejstříky = řada tónů lidského hlasu vytvořených určitým druhem vibrací hlasivek</a:t>
            </a:r>
          </a:p>
          <a:p>
            <a:pPr>
              <a:lnSpc>
                <a:spcPct val="130000"/>
              </a:lnSpc>
            </a:pPr>
            <a:endParaRPr lang="cs-CZ" sz="1500">
              <a:ea typeface="+mn-lt"/>
              <a:cs typeface="+mn-lt"/>
            </a:endParaRPr>
          </a:p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500">
                <a:ea typeface="+mn-lt"/>
                <a:cs typeface="+mn-lt"/>
              </a:rPr>
              <a:t>Fonační doba = „čas, během kterého dokáže jedinec po jednom nádechu </a:t>
            </a:r>
            <a:r>
              <a:rPr lang="cs-CZ" sz="1500" err="1">
                <a:ea typeface="+mn-lt"/>
                <a:cs typeface="+mn-lt"/>
              </a:rPr>
              <a:t>fonovat</a:t>
            </a:r>
            <a:r>
              <a:rPr lang="cs-CZ" sz="1500">
                <a:ea typeface="+mn-lt"/>
                <a:cs typeface="+mn-lt"/>
              </a:rPr>
              <a:t> bez přerušení tón“</a:t>
            </a:r>
            <a:endParaRPr lang="cs-CZ" sz="150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12555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10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12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14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4" name="Freeform: Shape 16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271985-37A7-CA71-8106-BDA20925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42220"/>
            <a:ext cx="8397987" cy="1345269"/>
          </a:xfrm>
        </p:spPr>
        <p:txBody>
          <a:bodyPr anchor="b">
            <a:normAutofit/>
          </a:bodyPr>
          <a:lstStyle/>
          <a:p>
            <a:r>
              <a:rPr lang="cs-CZ"/>
              <a:t>Symptomy - funkční poruchy hlasu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ECBA087F-5306-C692-02FE-04E6D6BA7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546945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132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A2CAFE5-AD0C-9558-E817-5244F0F4B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3000">
                <a:ea typeface="+mj-lt"/>
                <a:cs typeface="+mj-lt"/>
              </a:rPr>
              <a:t>Symptomy – psychogenní poruchy hlasu</a:t>
            </a:r>
            <a:endParaRPr lang="cs-CZ" sz="3000">
              <a:ea typeface="Meiry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1C308-FF3D-5AA9-54B7-C8D89CEE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6857365" cy="3651250"/>
          </a:xfrm>
        </p:spPr>
        <p:txBody>
          <a:bodyPr vert="horz" lIns="109728" tIns="109728" rIns="109728" bIns="91440" rtlCol="0">
            <a:normAutofit/>
          </a:bodyPr>
          <a:lstStyle/>
          <a:p>
            <a:pPr marL="285750" indent="-285750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 dirty="0">
                <a:ea typeface="Meiryo"/>
              </a:rPr>
              <a:t>Spastická dysfonie</a:t>
            </a:r>
            <a:r>
              <a:rPr lang="cs-CZ" sz="1300" dirty="0">
                <a:ea typeface="Meiryo"/>
              </a:rPr>
              <a:t> - </a:t>
            </a:r>
            <a:r>
              <a:rPr lang="cs-CZ" sz="1300" dirty="0">
                <a:ea typeface="+mn-lt"/>
                <a:cs typeface="+mn-lt"/>
              </a:rPr>
              <a:t>tlačený, sevřený hlas, který má v mluvní projevu charakter staccato a připomíná koktání </a:t>
            </a:r>
            <a:endParaRPr lang="cs-CZ" sz="1300" dirty="0">
              <a:ea typeface="Meiryo"/>
            </a:endParaRPr>
          </a:p>
          <a:p>
            <a:pPr marL="285750" indent="-285750">
              <a:lnSpc>
                <a:spcPct val="130000"/>
              </a:lnSpc>
              <a:buFont typeface="Wingdings,Sans-Serif" panose="020B0503020204020204" pitchFamily="34" charset="0"/>
              <a:buChar char="v"/>
            </a:pPr>
            <a:r>
              <a:rPr lang="cs-CZ" sz="1300" b="1" dirty="0" err="1">
                <a:ea typeface="+mn-lt"/>
                <a:cs typeface="+mn-lt"/>
              </a:rPr>
              <a:t>Phonasthenia</a:t>
            </a:r>
            <a:r>
              <a:rPr lang="cs-CZ" sz="1300" b="1" dirty="0">
                <a:ea typeface="+mn-lt"/>
                <a:cs typeface="+mn-lt"/>
              </a:rPr>
              <a:t> </a:t>
            </a:r>
            <a:r>
              <a:rPr lang="cs-CZ" sz="1300" dirty="0">
                <a:ea typeface="+mn-lt"/>
                <a:cs typeface="+mn-lt"/>
              </a:rPr>
              <a:t>- slabý, nebo rychle unavitelný hlas, snížení dynamického a/i frekvenčního rozsahu </a:t>
            </a:r>
          </a:p>
          <a:p>
            <a:pPr marL="342900" indent="-342900">
              <a:lnSpc>
                <a:spcPct val="130000"/>
              </a:lnSpc>
              <a:buFont typeface="Wingdings,Sans-Serif" panose="020B0503020204020204" pitchFamily="34" charset="0"/>
              <a:buChar char="v"/>
            </a:pPr>
            <a:r>
              <a:rPr lang="cs-CZ" sz="1300" b="1" dirty="0" err="1">
                <a:ea typeface="+mn-lt"/>
                <a:cs typeface="+mn-lt"/>
              </a:rPr>
              <a:t>Dysphonia</a:t>
            </a:r>
            <a:r>
              <a:rPr lang="cs-CZ" sz="1300" b="1" dirty="0">
                <a:ea typeface="+mn-lt"/>
                <a:cs typeface="+mn-lt"/>
              </a:rPr>
              <a:t> </a:t>
            </a:r>
            <a:r>
              <a:rPr lang="cs-CZ" sz="1300" b="1" dirty="0" err="1">
                <a:ea typeface="+mn-lt"/>
                <a:cs typeface="+mn-lt"/>
              </a:rPr>
              <a:t>hysterica</a:t>
            </a:r>
            <a:r>
              <a:rPr lang="cs-CZ" sz="1300" dirty="0">
                <a:ea typeface="+mn-lt"/>
                <a:cs typeface="+mn-lt"/>
              </a:rPr>
              <a:t> - od zvýšené hlasové únavnosti až po projevy spastické dystonie, množství dalších somatických příznaků</a:t>
            </a:r>
          </a:p>
          <a:p>
            <a:pPr marL="285750" indent="-285750">
              <a:lnSpc>
                <a:spcPct val="130000"/>
              </a:lnSpc>
              <a:buFont typeface="Wingdings,Sans-Serif"/>
              <a:buChar char="v"/>
            </a:pPr>
            <a:r>
              <a:rPr lang="cs-CZ" sz="1300" b="1" dirty="0">
                <a:ea typeface="Meiryo"/>
              </a:rPr>
              <a:t>Vox </a:t>
            </a:r>
            <a:r>
              <a:rPr lang="cs-CZ" sz="1300" b="1" dirty="0" err="1">
                <a:ea typeface="Meiryo"/>
              </a:rPr>
              <a:t>fistulosa</a:t>
            </a:r>
            <a:r>
              <a:rPr lang="cs-CZ" sz="1300" b="1" dirty="0">
                <a:ea typeface="Meiryo"/>
              </a:rPr>
              <a:t> </a:t>
            </a:r>
            <a:r>
              <a:rPr lang="cs-CZ" sz="1300" b="1" dirty="0" err="1">
                <a:ea typeface="Meiryo"/>
              </a:rPr>
              <a:t>persistent</a:t>
            </a:r>
            <a:r>
              <a:rPr lang="cs-CZ" sz="1300" dirty="0">
                <a:ea typeface="Meiryo"/>
              </a:rPr>
              <a:t> - </a:t>
            </a:r>
            <a:r>
              <a:rPr lang="cs-CZ" sz="1300" dirty="0">
                <a:ea typeface="+mn-lt"/>
                <a:cs typeface="+mn-lt"/>
              </a:rPr>
              <a:t>hlas setrvává v nepřiměřeně vysoké poloze, blízké poloze chlapeckého hlasu</a:t>
            </a:r>
          </a:p>
          <a:p>
            <a:pPr marL="285750" indent="-285750">
              <a:lnSpc>
                <a:spcPct val="130000"/>
              </a:lnSpc>
              <a:buFont typeface="Wingdings,Sans-Serif"/>
              <a:buChar char="v"/>
            </a:pPr>
            <a:r>
              <a:rPr lang="cs-CZ" sz="1300" b="1" dirty="0" err="1">
                <a:ea typeface="Meiryo"/>
              </a:rPr>
              <a:t>Mutatio</a:t>
            </a:r>
            <a:r>
              <a:rPr lang="cs-CZ" sz="1300" b="1" dirty="0">
                <a:ea typeface="Meiryo"/>
              </a:rPr>
              <a:t> </a:t>
            </a:r>
            <a:r>
              <a:rPr lang="cs-CZ" sz="1300" b="1" dirty="0" err="1">
                <a:ea typeface="Meiryo"/>
              </a:rPr>
              <a:t>prolongata</a:t>
            </a:r>
            <a:r>
              <a:rPr lang="cs-CZ" sz="1300" dirty="0">
                <a:ea typeface="Meiryo"/>
              </a:rPr>
              <a:t> - přeskakování hlasu ještě po 18. roku</a:t>
            </a:r>
            <a:endParaRPr lang="cs-CZ" sz="1300" dirty="0"/>
          </a:p>
          <a:p>
            <a:pPr>
              <a:lnSpc>
                <a:spcPct val="130000"/>
              </a:lnSpc>
            </a:pPr>
            <a:endParaRPr lang="cs-CZ" sz="1300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26203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A46406-88BE-2062-87EC-EAEA77EE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cs-CZ"/>
              <a:t>Etiologie I</a:t>
            </a:r>
            <a:r>
              <a:rPr lang="cs-CZ" sz="1800"/>
              <a:t> </a:t>
            </a:r>
            <a:br>
              <a:rPr lang="cs-CZ" sz="1800"/>
            </a:br>
            <a:br>
              <a:rPr lang="cs-CZ" sz="1800"/>
            </a:br>
            <a:r>
              <a:rPr lang="cs-CZ" sz="1800" b="0"/>
              <a:t>- v každém věku</a:t>
            </a:r>
            <a:br>
              <a:rPr lang="cs-CZ" sz="1800" b="0">
                <a:ea typeface="Meiryo"/>
              </a:rPr>
            </a:br>
            <a:r>
              <a:rPr lang="cs-CZ" sz="1800" b="0"/>
              <a:t>- multifaktoriální</a:t>
            </a:r>
            <a:endParaRPr lang="cs-CZ" sz="1800">
              <a:ea typeface="Meiryo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F563AB-B7A6-3E73-E569-A417D2D3E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1939" y="554247"/>
            <a:ext cx="6395497" cy="5661124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cs-CZ" sz="1300">
                <a:ea typeface="Meiryo"/>
              </a:rPr>
              <a:t>Příčiny (</a:t>
            </a:r>
            <a:r>
              <a:rPr lang="cs-CZ" sz="1300" err="1">
                <a:ea typeface="Meiryo"/>
              </a:rPr>
              <a:t>Kerekrétiová</a:t>
            </a:r>
            <a:r>
              <a:rPr lang="cs-CZ" sz="1300">
                <a:ea typeface="Meiryo"/>
              </a:rPr>
              <a:t>, 2003):</a:t>
            </a:r>
            <a:endParaRPr lang="cs-CZ" sz="1300" i="0">
              <a:ea typeface="Meiryo"/>
            </a:endParaRPr>
          </a:p>
          <a:p>
            <a:pPr marL="285750" lvl="1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>
                <a:ea typeface="Meiryo"/>
              </a:rPr>
              <a:t>Vnitřní</a:t>
            </a:r>
            <a:r>
              <a:rPr lang="cs-CZ" sz="1300">
                <a:ea typeface="Meiryo"/>
              </a:rPr>
              <a:t> (vrozená asymetrie hrtanu, chabost hrtanového svalstva)</a:t>
            </a:r>
            <a:endParaRPr lang="cs-CZ" sz="1300">
              <a:highlight>
                <a:srgbClr val="FFFF00"/>
              </a:highlight>
              <a:ea typeface="Meiryo"/>
            </a:endParaRPr>
          </a:p>
          <a:p>
            <a:pPr marL="285750" lvl="1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>
                <a:ea typeface="Meiryo"/>
              </a:rPr>
              <a:t>Vnější</a:t>
            </a:r>
            <a:r>
              <a:rPr lang="cs-CZ" sz="1300">
                <a:ea typeface="Meiryo"/>
              </a:rPr>
              <a:t> (nesprávná hlasová technika, záněty alergie, nevhodné pracovní a životní prostředí - vlhkost, prach, exhaláty)</a:t>
            </a:r>
            <a:endParaRPr lang="cs-CZ" sz="1300">
              <a:highlight>
                <a:srgbClr val="FFFF00"/>
              </a:highlight>
              <a:ea typeface="Meiryo"/>
            </a:endParaRPr>
          </a:p>
          <a:p>
            <a:pPr marL="285750" lvl="1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>
                <a:ea typeface="Meiryo"/>
              </a:rPr>
              <a:t>Orgánové</a:t>
            </a:r>
            <a:r>
              <a:rPr lang="cs-CZ" sz="1300">
                <a:ea typeface="Meiryo"/>
              </a:rPr>
              <a:t> (záněty, poranění a nádory dýchacích cest, onemocnění štítné žlázy, poruchy inervace hrtanu, hormonální onemocnění)</a:t>
            </a:r>
            <a:endParaRPr lang="cs-CZ">
              <a:ea typeface="Meiryo"/>
            </a:endParaRPr>
          </a:p>
          <a:p>
            <a:pPr marL="285750" lvl="1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>
                <a:ea typeface="Meiryo"/>
              </a:rPr>
              <a:t>Funkční</a:t>
            </a:r>
            <a:r>
              <a:rPr lang="cs-CZ" sz="1300">
                <a:ea typeface="Meiryo"/>
              </a:rPr>
              <a:t> (hyperkinetická dysfonie - přemáhání hlasového orgánu, psychogenně podmíněné funkční poruchy – dispozice + prostředí + psychické vlivy) </a:t>
            </a:r>
            <a:endParaRPr lang="cs-CZ" sz="1300">
              <a:highlight>
                <a:srgbClr val="FFFF00"/>
              </a:highlight>
              <a:ea typeface="Meiryo"/>
            </a:endParaRPr>
          </a:p>
          <a:p>
            <a:pPr marL="285750" lvl="1">
              <a:lnSpc>
                <a:spcPct val="130000"/>
              </a:lnSpc>
              <a:buFont typeface="Wingdings" panose="020B0503020204020204" pitchFamily="34" charset="0"/>
              <a:buChar char="v"/>
            </a:pPr>
            <a:r>
              <a:rPr lang="cs-CZ" sz="1300" b="1">
                <a:ea typeface="Meiryo"/>
              </a:rPr>
              <a:t>Psychogenní</a:t>
            </a:r>
            <a:r>
              <a:rPr lang="cs-CZ" sz="1300">
                <a:ea typeface="Meiryo"/>
              </a:rPr>
              <a:t> (psychogenní dysfonie a afonie, spastická dysfonie, </a:t>
            </a:r>
            <a:r>
              <a:rPr lang="cs-CZ" sz="1300" err="1">
                <a:ea typeface="Meiryo"/>
              </a:rPr>
              <a:t>fonastenie</a:t>
            </a:r>
            <a:r>
              <a:rPr lang="cs-CZ" sz="1300">
                <a:ea typeface="Meiryo"/>
              </a:rPr>
              <a:t>)</a:t>
            </a:r>
            <a:endParaRPr lang="cs-CZ" sz="1300">
              <a:highlight>
                <a:srgbClr val="FFFF00"/>
              </a:highlight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9236798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Širokoúhlá obrazovka</PresentationFormat>
  <Paragraphs>116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Meiryo</vt:lpstr>
      <vt:lpstr>Arial</vt:lpstr>
      <vt:lpstr>Calibri</vt:lpstr>
      <vt:lpstr>Corbel</vt:lpstr>
      <vt:lpstr>Wingdings</vt:lpstr>
      <vt:lpstr>Wingdings,Sans-Serif</vt:lpstr>
      <vt:lpstr>SketchLinesVTI</vt:lpstr>
      <vt:lpstr>Poruchy hlasu</vt:lpstr>
      <vt:lpstr>Hlas </vt:lpstr>
      <vt:lpstr>Hlas</vt:lpstr>
      <vt:lpstr>Vlastnosti hlasu</vt:lpstr>
      <vt:lpstr>Vlastnosti hlasu</vt:lpstr>
      <vt:lpstr>Vlastnosti hlasu</vt:lpstr>
      <vt:lpstr>Symptomy - funkční poruchy hlasu</vt:lpstr>
      <vt:lpstr>Symptomy – psychogenní poruchy hlasu</vt:lpstr>
      <vt:lpstr>Etiologie I   - v každém věku - multifaktoriální</vt:lpstr>
      <vt:lpstr>Etiologie II  - funkční poruchy</vt:lpstr>
      <vt:lpstr>Diagnostika</vt:lpstr>
      <vt:lpstr>Terapie</vt:lpstr>
      <vt:lpstr>Terapie</vt:lpstr>
      <vt:lpstr>Hlasová hygiena</vt:lpstr>
      <vt:lpstr>Zásady hlasové hygieny</vt:lpstr>
      <vt:lpstr>Zdroje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hlasu</dc:title>
  <dc:creator>Jana Viktorinová</dc:creator>
  <cp:lastModifiedBy>Jana Viktorinová</cp:lastModifiedBy>
  <cp:revision>1</cp:revision>
  <dcterms:created xsi:type="dcterms:W3CDTF">2022-11-16T14:40:20Z</dcterms:created>
  <dcterms:modified xsi:type="dcterms:W3CDTF">2022-11-21T15:48:06Z</dcterms:modified>
</cp:coreProperties>
</file>