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dEA2OvPEdpQNhcpnnruX+4xgo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9cfb6a6ab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9cfb6a6a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9cfb6a6ab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9cfb6a6a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af4fdfdf7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4af4fdfdf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4af4fdfdf7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4af4fdfdf7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9285a4d7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69285a4d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a12460128_2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a12460128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a12460128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a1246012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b6e4aa7c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b6e4aa7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ff744ce5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ff744ce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fff74437ab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fff74437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9285a4d7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9285a4d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69285a4d7e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69285a4d7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a1246012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a124601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69cfb6a6ab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69cfb6a6a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/>
          <p:nvPr/>
        </p:nvSpPr>
        <p:spPr>
          <a:xfrm flipH="1" rot="-466317">
            <a:off x="977627" y="481134"/>
            <a:ext cx="9378187" cy="5238589"/>
          </a:xfrm>
          <a:custGeom>
            <a:rect b="b" l="l" r="r" t="t"/>
            <a:pathLst>
              <a:path extrusionOk="0" h="852489" w="1237972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"/>
          <p:cNvSpPr/>
          <p:nvPr/>
        </p:nvSpPr>
        <p:spPr>
          <a:xfrm flipH="1" rot="-466317">
            <a:off x="1010574" y="456230"/>
            <a:ext cx="9378187" cy="5238589"/>
          </a:xfrm>
          <a:custGeom>
            <a:rect b="b" l="l" r="r" t="t"/>
            <a:pathLst>
              <a:path extrusionOk="0" h="852489" w="1237972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 txBox="1"/>
          <p:nvPr>
            <p:ph type="ctrTitle"/>
          </p:nvPr>
        </p:nvSpPr>
        <p:spPr>
          <a:xfrm>
            <a:off x="1956392" y="1398181"/>
            <a:ext cx="7134446" cy="2870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6270835" y="5135527"/>
            <a:ext cx="4397164" cy="1057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4273402" y="-1163378"/>
            <a:ext cx="3827722" cy="10333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 rot="5400000">
            <a:off x="7571710" y="2219990"/>
            <a:ext cx="5309930" cy="2254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 rot="5400000">
            <a:off x="2237710" y="-707360"/>
            <a:ext cx="5309930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621971" y="1709738"/>
            <a:ext cx="9165772" cy="29632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621971" y="4875028"/>
            <a:ext cx="9165772" cy="1052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44"/>
              <a:buFont typeface="Arial"/>
              <a:buNone/>
              <a:defRPr sz="2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14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68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168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020722" y="2095500"/>
            <a:ext cx="4999077" cy="39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281056" y="2095500"/>
            <a:ext cx="5072743" cy="397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028700" y="702129"/>
            <a:ext cx="10326688" cy="1125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028700" y="1827804"/>
            <a:ext cx="4968875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028700" y="2642191"/>
            <a:ext cx="4968875" cy="3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281054" y="1827804"/>
            <a:ext cx="5087034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68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6281054" y="2642191"/>
            <a:ext cx="5087034" cy="3402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1pPr>
            <a:lvl2pPr indent="-30861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3pPr>
            <a:lvl4pPr indent="-31203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 rot="492880">
            <a:off x="2401240" y="1130240"/>
            <a:ext cx="8982171" cy="5009917"/>
          </a:xfrm>
          <a:custGeom>
            <a:rect b="b" l="l" r="r" t="t"/>
            <a:pathLst>
              <a:path extrusionOk="0" h="722931" w="1041734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9"/>
          <p:cNvSpPr txBox="1"/>
          <p:nvPr>
            <p:ph type="title"/>
          </p:nvPr>
        </p:nvSpPr>
        <p:spPr>
          <a:xfrm>
            <a:off x="3412671" y="1932214"/>
            <a:ext cx="6966858" cy="3091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/>
          <p:nvPr/>
        </p:nvSpPr>
        <p:spPr>
          <a:xfrm rot="492880">
            <a:off x="2455668" y="1103025"/>
            <a:ext cx="8982171" cy="5009917"/>
          </a:xfrm>
          <a:custGeom>
            <a:rect b="b" l="l" r="r" t="t"/>
            <a:pathLst>
              <a:path extrusionOk="0" h="722931" w="1041734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839788" y="553272"/>
            <a:ext cx="3932237" cy="1732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5415642" y="987425"/>
            <a:ext cx="5939745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sz="3200"/>
            </a:lvl1pPr>
            <a:lvl2pPr indent="-35306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  <a:defRPr sz="2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sz="2400"/>
            </a:lvl3pPr>
            <a:lvl4pPr indent="-32131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Char char="•"/>
              <a:defRPr sz="2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839788" y="2368550"/>
            <a:ext cx="3932237" cy="35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839788" y="615915"/>
            <a:ext cx="3932237" cy="16700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839788" y="2365744"/>
            <a:ext cx="3932237" cy="3503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Arial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8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76"/>
              <a:buFont typeface="Arial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3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372926" y="367993"/>
            <a:ext cx="11499601" cy="6203902"/>
          </a:xfrm>
          <a:custGeom>
            <a:rect b="b" l="l" r="r" t="t"/>
            <a:pathLst>
              <a:path extrusionOk="0" h="6250474" w="11499601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"/>
          <p:cNvSpPr txBox="1"/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6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306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52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131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6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3"/>
          <p:cNvSpPr/>
          <p:nvPr/>
        </p:nvSpPr>
        <p:spPr>
          <a:xfrm>
            <a:off x="403284" y="389461"/>
            <a:ext cx="11499601" cy="6203902"/>
          </a:xfrm>
          <a:custGeom>
            <a:rect b="b" l="l" r="r" t="t"/>
            <a:pathLst>
              <a:path extrusionOk="0" h="6250474" w="11499601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CKowaBkSm9A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c/RADLD" TargetMode="External"/><Relationship Id="rId4" Type="http://schemas.openxmlformats.org/officeDocument/2006/relationships/hyperlink" Target="https://www.youtube.com/c/boystownhospital/video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CKowaBkSm9A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klinickalogopedie.cz/index.php?pg=verejnost--co-je-to--vyvojova-dysfazi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154875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353403" y="560386"/>
            <a:ext cx="6919656" cy="4575663"/>
          </a:xfrm>
          <a:custGeom>
            <a:rect b="b" l="l" r="r" t="t"/>
            <a:pathLst>
              <a:path extrusionOk="0" h="3905917" w="5358686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solidFill>
            <a:srgbClr val="B2E7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491394" y="672361"/>
            <a:ext cx="6926102" cy="4579688"/>
          </a:xfrm>
          <a:custGeom>
            <a:rect b="b" l="l" r="r" t="t"/>
            <a:pathLst>
              <a:path extrusionOk="0" h="3905917" w="5358686">
                <a:moveTo>
                  <a:pt x="3063362" y="3429562"/>
                </a:moveTo>
                <a:cubicBezTo>
                  <a:pt x="3522907" y="3461392"/>
                  <a:pt x="4421742" y="3347987"/>
                  <a:pt x="4752173" y="3086315"/>
                </a:cubicBezTo>
                <a:cubicBezTo>
                  <a:pt x="5090322" y="2818580"/>
                  <a:pt x="5367565" y="2214901"/>
                  <a:pt x="5358470" y="1525101"/>
                </a:cubicBezTo>
                <a:cubicBezTo>
                  <a:pt x="5352407" y="1065281"/>
                  <a:pt x="5344552" y="716660"/>
                  <a:pt x="4960932" y="466701"/>
                </a:cubicBezTo>
                <a:cubicBezTo>
                  <a:pt x="4519163" y="262351"/>
                  <a:pt x="1981674" y="-86269"/>
                  <a:pt x="932230" y="19557"/>
                </a:cubicBezTo>
                <a:cubicBezTo>
                  <a:pt x="446779" y="83769"/>
                  <a:pt x="146249" y="410480"/>
                  <a:pt x="62745" y="783491"/>
                </a:cubicBezTo>
                <a:cubicBezTo>
                  <a:pt x="-52589" y="1298843"/>
                  <a:pt x="-15798" y="2680923"/>
                  <a:pt x="230579" y="2939564"/>
                </a:cubicBezTo>
                <a:cubicBezTo>
                  <a:pt x="501759" y="3224110"/>
                  <a:pt x="1191008" y="3475723"/>
                  <a:pt x="2493030" y="3459876"/>
                </a:cubicBezTo>
                <a:cubicBezTo>
                  <a:pt x="2556553" y="3579206"/>
                  <a:pt x="2569919" y="3721411"/>
                  <a:pt x="2539191" y="3905918"/>
                </a:cubicBezTo>
                <a:cubicBezTo>
                  <a:pt x="2769997" y="3713556"/>
                  <a:pt x="3063362" y="3429562"/>
                  <a:pt x="3063362" y="3429562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>
            <a:off x="1257268" y="2872071"/>
            <a:ext cx="4180515" cy="3301837"/>
          </a:xfrm>
          <a:custGeom>
            <a:rect b="b" l="l" r="r" t="t"/>
            <a:pathLst>
              <a:path extrusionOk="0" h="4068523" w="471237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rot="10800000">
            <a:off x="1191604" y="2031345"/>
            <a:ext cx="4311821" cy="4668630"/>
          </a:xfrm>
          <a:custGeom>
            <a:rect b="b" l="l" r="r" t="t"/>
            <a:pathLst>
              <a:path extrusionOk="0" h="4068523" w="4712373">
                <a:moveTo>
                  <a:pt x="2787528" y="3676359"/>
                </a:moveTo>
                <a:cubicBezTo>
                  <a:pt x="3711855" y="3636261"/>
                  <a:pt x="4464628" y="3196007"/>
                  <a:pt x="4687166" y="1907489"/>
                </a:cubicBezTo>
                <a:cubicBezTo>
                  <a:pt x="4825649" y="1015407"/>
                  <a:pt x="4448230" y="272693"/>
                  <a:pt x="2172275" y="136"/>
                </a:cubicBezTo>
                <a:cubicBezTo>
                  <a:pt x="1282673" y="-8132"/>
                  <a:pt x="341811" y="361571"/>
                  <a:pt x="111143" y="1123024"/>
                </a:cubicBezTo>
                <a:cubicBezTo>
                  <a:pt x="-63581" y="1699557"/>
                  <a:pt x="-340824" y="3171342"/>
                  <a:pt x="2016292" y="3609943"/>
                </a:cubicBezTo>
                <a:cubicBezTo>
                  <a:pt x="2000583" y="3847363"/>
                  <a:pt x="1926174" y="3976339"/>
                  <a:pt x="1772395" y="4068523"/>
                </a:cubicBezTo>
                <a:cubicBezTo>
                  <a:pt x="2353889" y="4067834"/>
                  <a:pt x="2787528" y="3676359"/>
                  <a:pt x="2787528" y="3676359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5101824" y="1135536"/>
            <a:ext cx="5422800" cy="28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urier New"/>
              <a:buNone/>
            </a:pPr>
            <a:r>
              <a:rPr lang="cs-CZ" sz="5900">
                <a:latin typeface="Courier New"/>
                <a:ea typeface="Courier New"/>
                <a:cs typeface="Courier New"/>
                <a:sym typeface="Courier New"/>
              </a:rPr>
              <a:t>Specificky narušený</a:t>
            </a:r>
            <a:br>
              <a:rPr lang="cs-CZ" sz="59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-CZ" sz="5900">
                <a:latin typeface="Courier New"/>
                <a:ea typeface="Courier New"/>
                <a:cs typeface="Courier New"/>
                <a:sym typeface="Courier New"/>
              </a:rPr>
              <a:t>vývoj řeči</a:t>
            </a:r>
            <a:endParaRPr sz="59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1449263" y="3207500"/>
            <a:ext cx="3796500" cy="29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Courier New"/>
              <a:buNone/>
            </a:pP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Kristýna Vlková, </a:t>
            </a: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Magdalena Barochová</a:t>
            </a:r>
            <a:endParaRPr sz="1300"/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Courier New"/>
              <a:buNone/>
            </a:pP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Kristýna Míčová, </a:t>
            </a: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Alžběta Rosíková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Courier New"/>
              <a:buNone/>
            </a:pP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Miriam Kozáková, </a:t>
            </a: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Markéta Soldánová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Courier New"/>
              <a:buNone/>
            </a:pP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Jana Viktorinová</a:t>
            </a:r>
            <a:r>
              <a:rPr lang="cs-CZ" sz="1300"/>
              <a:t>, </a:t>
            </a: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Lucie Dvořáková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Courier New"/>
              <a:buNone/>
            </a:pP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Darja Pelechová, Magdalena Hyánková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14"/>
              <a:buFont typeface="Courier New"/>
              <a:buNone/>
            </a:pPr>
            <a:r>
              <a:rPr lang="cs-CZ" sz="1300">
                <a:latin typeface="Courier New"/>
                <a:ea typeface="Courier New"/>
                <a:cs typeface="Courier New"/>
                <a:sym typeface="Courier New"/>
              </a:rPr>
              <a:t>Michaela Adamcová</a:t>
            </a:r>
            <a:endParaRPr sz="13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69cfb6a6ab_1_5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Zásady rozvíjení komunikace</a:t>
            </a:r>
            <a:endParaRPr b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54" name="Google Shape;154;g169cfb6a6ab_1_5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multisenzoriálního a individuální přístup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respektování vývojového stupně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preferování obsahové stránky řeči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názornosti, plánovitosti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upřednostňování sociálního aspektu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doprovázení mluveného projevu gesty, mimikou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komentování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self - talking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parallel talking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korekční zpětné vazby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rozšíření imitace 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alternativních otázek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 u="sng">
                <a:solidFill>
                  <a:schemeClr val="hlink"/>
                </a:solidFill>
                <a:latin typeface="Courier New"/>
                <a:ea typeface="Courier New"/>
                <a:cs typeface="Courier New"/>
                <a:sym typeface="Courier New"/>
                <a:hlinkClick r:id="rId3"/>
              </a:rPr>
              <a:t>https://www.youtube.com/watch?v=CKowaBkSm9A</a:t>
            </a: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9cfb6a6ab_2_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Organizace</a:t>
            </a:r>
            <a:endParaRPr b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60" name="Google Shape;160;g169cfb6a6ab_2_0"/>
          <p:cNvSpPr txBox="1"/>
          <p:nvPr>
            <p:ph idx="1" type="body"/>
          </p:nvPr>
        </p:nvSpPr>
        <p:spPr>
          <a:xfrm>
            <a:off x="1020726" y="207744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933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14"/>
              <a:buFont typeface="Courier"/>
              <a:buChar char="●"/>
            </a:pP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LOGO Brno </a:t>
            </a:r>
            <a:endParaRPr b="0" sz="3000">
              <a:latin typeface="Courier"/>
              <a:ea typeface="Courier"/>
              <a:cs typeface="Courier"/>
              <a:sym typeface="Courier"/>
            </a:endParaRPr>
          </a:p>
          <a:p>
            <a:pPr indent="-2993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14"/>
              <a:buFont typeface="Courier"/>
              <a:buChar char="●"/>
            </a:pP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Alfa Human Service - web ALFABET</a:t>
            </a:r>
            <a:endParaRPr b="0" sz="3000">
              <a:latin typeface="Courier"/>
              <a:ea typeface="Courier"/>
              <a:cs typeface="Courier"/>
              <a:sym typeface="Courier"/>
            </a:endParaRPr>
          </a:p>
          <a:p>
            <a:pPr indent="-299339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14"/>
              <a:buFont typeface="Courier"/>
              <a:buChar char="●"/>
            </a:pP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RADLD - Raising </a:t>
            </a: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Awareness</a:t>
            </a: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 of Developmental Language Disorder(</a:t>
            </a:r>
            <a:r>
              <a:rPr b="0" lang="cs-CZ" sz="1900" u="sng">
                <a:solidFill>
                  <a:schemeClr val="hlink"/>
                </a:solidFill>
                <a:hlinkClick r:id="rId3"/>
              </a:rPr>
              <a:t>https://www.youtube.com/c/RADLD</a:t>
            </a: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)</a:t>
            </a:r>
            <a:endParaRPr b="0" sz="3000">
              <a:latin typeface="Courier"/>
              <a:ea typeface="Courier"/>
              <a:cs typeface="Courier"/>
              <a:sym typeface="Courie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latin typeface="Courier"/>
              <a:ea typeface="Courier"/>
              <a:cs typeface="Courier"/>
              <a:sym typeface="Courier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3000">
              <a:latin typeface="Courier"/>
              <a:ea typeface="Courier"/>
              <a:cs typeface="Courier"/>
              <a:sym typeface="Courier"/>
            </a:endParaRPr>
          </a:p>
          <a:p>
            <a:pPr indent="-29933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14"/>
              <a:buFont typeface="Courier"/>
              <a:buChar char="●"/>
            </a:pP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DLD and me(</a:t>
            </a:r>
            <a:r>
              <a:rPr b="0" lang="cs-CZ" sz="1800" u="sng">
                <a:solidFill>
                  <a:schemeClr val="hlink"/>
                </a:solidFill>
                <a:hlinkClick r:id="rId4"/>
              </a:rPr>
              <a:t>https://www.youtube.com/c/boystownhospital/videos</a:t>
            </a:r>
            <a:r>
              <a:rPr b="0" lang="cs-CZ" sz="3000">
                <a:latin typeface="Courier"/>
                <a:ea typeface="Courier"/>
                <a:cs typeface="Courier"/>
                <a:sym typeface="Courier"/>
              </a:rPr>
              <a:t>)</a:t>
            </a:r>
            <a:endParaRPr b="0" sz="3000"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161" name="Google Shape;161;g169cfb6a6ab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6125" y="1147737"/>
            <a:ext cx="1975626" cy="12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69cfb6a6ab_2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79250" y="1147750"/>
            <a:ext cx="1874675" cy="18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69cfb6a6ab_2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50475" y="3975897"/>
            <a:ext cx="3323274" cy="90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69cfb6a6ab_2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21260" y="4314700"/>
            <a:ext cx="2287415" cy="12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af4fdfdf7_1_6"/>
          <p:cNvSpPr txBox="1"/>
          <p:nvPr>
            <p:ph type="title"/>
          </p:nvPr>
        </p:nvSpPr>
        <p:spPr>
          <a:xfrm>
            <a:off x="839788" y="695640"/>
            <a:ext cx="3932100" cy="167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4800">
                <a:latin typeface="Courier New"/>
                <a:ea typeface="Courier New"/>
                <a:cs typeface="Courier New"/>
                <a:sym typeface="Courier New"/>
              </a:rPr>
              <a:t>Příběh Karolíny</a:t>
            </a:r>
            <a:endParaRPr sz="4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0" name="Google Shape;170;g14af4fdfdf7_1_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946" r="12946" t="12211"/>
          <a:stretch/>
        </p:blipFill>
        <p:spPr>
          <a:xfrm>
            <a:off x="5183188" y="987425"/>
            <a:ext cx="6172201" cy="4873500"/>
          </a:xfrm>
          <a:prstGeom prst="rect">
            <a:avLst/>
          </a:prstGeom>
        </p:spPr>
      </p:pic>
      <p:sp>
        <p:nvSpPr>
          <p:cNvPr id="171" name="Google Shape;171;g14af4fdfdf7_1_6"/>
          <p:cNvSpPr txBox="1"/>
          <p:nvPr>
            <p:ph idx="1" type="body"/>
          </p:nvPr>
        </p:nvSpPr>
        <p:spPr>
          <a:xfrm>
            <a:off x="839788" y="2365744"/>
            <a:ext cx="3932100" cy="350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●"/>
            </a:pPr>
            <a:r>
              <a:rPr b="0" lang="cs-CZ" sz="1500">
                <a:latin typeface="Courier New"/>
                <a:ea typeface="Courier New"/>
                <a:cs typeface="Courier New"/>
                <a:sym typeface="Courier New"/>
              </a:rPr>
              <a:t>expresivní vývojová dysfázie, těžká koordinační porucha</a:t>
            </a:r>
            <a:endParaRPr b="0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●"/>
            </a:pPr>
            <a:r>
              <a:rPr b="0" lang="cs-CZ" sz="1500">
                <a:latin typeface="Courier New"/>
                <a:ea typeface="Courier New"/>
                <a:cs typeface="Courier New"/>
                <a:sym typeface="Courier New"/>
              </a:rPr>
              <a:t>6 let</a:t>
            </a:r>
            <a:endParaRPr b="0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●"/>
            </a:pPr>
            <a:r>
              <a:rPr b="0" lang="cs-CZ" sz="1500">
                <a:latin typeface="Courier New"/>
                <a:ea typeface="Courier New"/>
                <a:cs typeface="Courier New"/>
                <a:sym typeface="Courier New"/>
              </a:rPr>
              <a:t>problémy od porodu (porod normální, poté novorozenecká žloutenka, pobyt v inkubátoru</a:t>
            </a:r>
            <a:endParaRPr b="0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●"/>
            </a:pPr>
            <a:r>
              <a:rPr b="0" lang="cs-CZ" sz="1500">
                <a:latin typeface="Courier New"/>
                <a:ea typeface="Courier New"/>
                <a:cs typeface="Courier New"/>
                <a:sym typeface="Courier New"/>
              </a:rPr>
              <a:t>zjištění dysplazie kyčelních kloubů - nesmí se do 1 roku hýbat (dle maminky se zhoršují psychomotorické funkce)</a:t>
            </a:r>
            <a:endParaRPr b="0"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●"/>
            </a:pPr>
            <a:r>
              <a:rPr b="0" lang="cs-CZ" sz="1500">
                <a:latin typeface="Courier New"/>
                <a:ea typeface="Courier New"/>
                <a:cs typeface="Courier New"/>
                <a:sym typeface="Courier New"/>
              </a:rPr>
              <a:t>rehabilitace - Vojtova metoda, Bobath</a:t>
            </a:r>
            <a:endParaRPr b="0" sz="15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af4fdfdf7_1_12"/>
          <p:cNvSpPr txBox="1"/>
          <p:nvPr>
            <p:ph type="title"/>
          </p:nvPr>
        </p:nvSpPr>
        <p:spPr>
          <a:xfrm>
            <a:off x="839788" y="615915"/>
            <a:ext cx="3932100" cy="167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4800">
                <a:latin typeface="Courier New"/>
                <a:ea typeface="Courier New"/>
                <a:cs typeface="Courier New"/>
                <a:sym typeface="Courier New"/>
              </a:rPr>
              <a:t>Příběh Karolíny</a:t>
            </a:r>
            <a:endParaRPr sz="48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7" name="Google Shape;177;g14af4fdfdf7_1_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686" l="0" r="0" t="23686"/>
          <a:stretch/>
        </p:blipFill>
        <p:spPr>
          <a:xfrm>
            <a:off x="5129800" y="862775"/>
            <a:ext cx="6336176" cy="5002977"/>
          </a:xfrm>
          <a:prstGeom prst="rect">
            <a:avLst/>
          </a:prstGeom>
        </p:spPr>
      </p:pic>
      <p:sp>
        <p:nvSpPr>
          <p:cNvPr id="178" name="Google Shape;178;g14af4fdfdf7_1_12"/>
          <p:cNvSpPr txBox="1"/>
          <p:nvPr>
            <p:ph idx="1" type="body"/>
          </p:nvPr>
        </p:nvSpPr>
        <p:spPr>
          <a:xfrm>
            <a:off x="839788" y="2365744"/>
            <a:ext cx="3932100" cy="350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chodí ve 2 letech</a:t>
            </a:r>
            <a:endParaRPr b="0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viditelné opoždění</a:t>
            </a:r>
            <a:endParaRPr b="0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diagnostika -  expresivní vývojové dysfázie</a:t>
            </a:r>
            <a:endParaRPr b="0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služby střediska rané péče (půjčování pomůcek, návštěvy v domácnosti)</a:t>
            </a:r>
            <a:endParaRPr b="0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od 2 let s maminkou znakují</a:t>
            </a:r>
            <a:endParaRPr b="0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v šesti letech příliš nemluví, slovní zásoba poměrně velká</a:t>
            </a:r>
            <a:endParaRPr b="0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ourier New"/>
              <a:buChar char="●"/>
            </a:pPr>
            <a:r>
              <a:rPr b="0" lang="cs-CZ" sz="1700">
                <a:latin typeface="Courier New"/>
                <a:ea typeface="Courier New"/>
                <a:cs typeface="Courier New"/>
                <a:sym typeface="Courier New"/>
              </a:rPr>
              <a:t>hrubá motorika - zlepšení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9285a4d7e_0_5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Zdroje</a:t>
            </a:r>
            <a:endParaRPr/>
          </a:p>
        </p:txBody>
      </p:sp>
      <p:sp>
        <p:nvSpPr>
          <p:cNvPr id="184" name="Google Shape;184;g169285a4d7e_0_5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ourier"/>
              <a:buChar char="●"/>
            </a:pPr>
            <a:r>
              <a:rPr b="0" lang="cs-CZ" sz="1400">
                <a:solidFill>
                  <a:srgbClr val="212529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SAHULOVÁ, Zuzana. </a:t>
            </a:r>
            <a:r>
              <a:rPr b="0" i="1" lang="cs-CZ" sz="1400">
                <a:solidFill>
                  <a:srgbClr val="212529"/>
                </a:solidFill>
                <a:latin typeface="Courier"/>
                <a:ea typeface="Courier"/>
                <a:cs typeface="Courier"/>
                <a:sym typeface="Courier"/>
              </a:rPr>
              <a:t>Logopedická intervence u dítěte s výrazným opožděním v řečové komunikaci</a:t>
            </a:r>
            <a:r>
              <a:rPr b="0" lang="cs-CZ" sz="1400">
                <a:solidFill>
                  <a:srgbClr val="212529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 [online]. Hradec Králové, 2017 [cit. 2022-10-15]. Dostupné z: https://theses.cz/id/owv8gw/22995362. Diplomová práce. Univerzita Hradec Králové. Vedoucí práce Doc. PaedDr. Karel Neubauer, Ph.D.</a:t>
            </a:r>
            <a:endParaRPr b="0" sz="1400">
              <a:solidFill>
                <a:srgbClr val="212529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indent="-31750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ourier"/>
              <a:buChar char="●"/>
            </a:pPr>
            <a:r>
              <a:rPr b="0" lang="cs-CZ" sz="1420">
                <a:latin typeface="Courier"/>
                <a:ea typeface="Courier"/>
                <a:cs typeface="Courier"/>
                <a:sym typeface="Courier"/>
              </a:rPr>
              <a:t>KLENKOVÁ, Jiřina. Logopedie. 1. vydání, Praha: Grada Publishing, 2006</a:t>
            </a:r>
            <a:endParaRPr b="0" sz="1420">
              <a:latin typeface="Courier"/>
              <a:ea typeface="Courier"/>
              <a:cs typeface="Courier"/>
              <a:sym typeface="Courier"/>
            </a:endParaRPr>
          </a:p>
          <a:p>
            <a:pPr indent="-318770" lvl="0" marL="4572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SzPts val="1420"/>
              <a:buFont typeface="Courier"/>
              <a:buChar char="●"/>
            </a:pPr>
            <a:r>
              <a:rPr b="0" lang="cs-CZ" sz="1400">
                <a:solidFill>
                  <a:srgbClr val="212529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Self Talk, Parallel Talk, &amp; Toy Talk. In: </a:t>
            </a:r>
            <a:r>
              <a:rPr b="0" i="1" lang="cs-CZ" sz="1400">
                <a:solidFill>
                  <a:srgbClr val="212529"/>
                </a:solidFill>
                <a:latin typeface="Courier"/>
                <a:ea typeface="Courier"/>
                <a:cs typeface="Courier"/>
                <a:sym typeface="Courier"/>
              </a:rPr>
              <a:t>Youtube</a:t>
            </a:r>
            <a:r>
              <a:rPr b="0" lang="cs-CZ" sz="1400">
                <a:solidFill>
                  <a:srgbClr val="212529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 [online]. 25. 7. 2019 [cit. 2022-10-15]. Dostupné z: </a:t>
            </a:r>
            <a:r>
              <a:rPr b="0" lang="cs-CZ" sz="1400" u="sng">
                <a:solidFill>
                  <a:schemeClr val="hlink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  <a:hlinkClick r:id="rId3"/>
              </a:rPr>
              <a:t>https://www.youtube.com/watch?v=CKowaBkSm9A</a:t>
            </a:r>
            <a:endParaRPr b="0" sz="1400">
              <a:solidFill>
                <a:srgbClr val="212529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ourier"/>
              <a:buChar char="●"/>
            </a:pPr>
            <a:r>
              <a:rPr b="0" lang="cs-CZ" sz="1400">
                <a:solidFill>
                  <a:srgbClr val="212529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Příběh Martiny s Karolínkou: expresivní vývojová dysfázie a těžká koordinační porucha. Společnost pro ranou péči: Pobočka pro rodinu Olomouc - tělesné, mentální, PAS [online]. Olomouc: Společnost pro ranou péči, z. s, 2022 [cit. 2022-10-15]. Dostupné z: https://www.ranapece.cz/olomouc2/2017/01/09/pribeh-martiny-s-karolinkou-expresivni-vyvojova-dysfazie-a-tezka-koordinacni-porucha/</a:t>
            </a:r>
            <a:endParaRPr b="0" sz="1400">
              <a:solidFill>
                <a:srgbClr val="212529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400"/>
              <a:buFont typeface="Courier"/>
              <a:buChar char="●"/>
            </a:pPr>
            <a:r>
              <a:rPr b="0" lang="cs-CZ" sz="1400">
                <a:solidFill>
                  <a:srgbClr val="212529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POSPÍŠILOVÁ, Lenka, Michal HRDLIČKA a Vladimír KOMÁREK, 2021. Developmental dysphasia – functional and structural correlations. Česká a slovenská neurologie a neurochirurgie [online]. 84/117(4), 237-244 [cit. 2022-10-16]. ISSN 12107859. Dostupné z: doi:10.48095/cccsnn2021237</a:t>
            </a:r>
            <a:endParaRPr b="0" sz="1400">
              <a:solidFill>
                <a:srgbClr val="212529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a12460128_2_11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Zdroje</a:t>
            </a:r>
            <a:endParaRPr b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90" name="Google Shape;190;g16a12460128_2_11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"/>
              <a:buChar char="●"/>
            </a:pPr>
            <a:r>
              <a:rPr b="0" lang="cs-CZ" sz="2000">
                <a:latin typeface="Courier"/>
                <a:ea typeface="Courier"/>
                <a:cs typeface="Courier"/>
                <a:sym typeface="Courier"/>
              </a:rPr>
              <a:t>Asociace klinických logopedů ČR </a:t>
            </a:r>
            <a:r>
              <a:rPr b="0" lang="cs-CZ" sz="2000" u="sng">
                <a:solidFill>
                  <a:schemeClr val="hlink"/>
                </a:solidFill>
                <a:latin typeface="Courier"/>
                <a:ea typeface="Courier"/>
                <a:cs typeface="Courier"/>
                <a:sym typeface="Courier"/>
                <a:hlinkClick r:id="rId3"/>
              </a:rPr>
              <a:t>https://www.klinickalogopedie.cz/index.php?pg=verejnost--co-je-to--vyvojova-dysfazie</a:t>
            </a:r>
            <a:r>
              <a:rPr b="0" lang="cs-CZ" sz="2000">
                <a:latin typeface="Courier"/>
                <a:ea typeface="Courier"/>
                <a:cs typeface="Courier"/>
                <a:sym typeface="Courier"/>
              </a:rPr>
              <a:t> </a:t>
            </a:r>
            <a:endParaRPr b="0" sz="2000"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a12460128_2_0"/>
          <p:cNvSpPr txBox="1"/>
          <p:nvPr>
            <p:ph type="title"/>
          </p:nvPr>
        </p:nvSpPr>
        <p:spPr>
          <a:xfrm>
            <a:off x="1020724" y="6421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4000">
                <a:latin typeface="Courier New"/>
                <a:ea typeface="Courier New"/>
                <a:cs typeface="Courier New"/>
                <a:sym typeface="Courier New"/>
              </a:rPr>
              <a:t>Specificky narušený vývoj řeči, neboli vývojová dysfázie</a:t>
            </a:r>
            <a:endParaRPr b="0"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2" name="Google Shape;102;g16a12460128_2_0"/>
          <p:cNvSpPr txBox="1"/>
          <p:nvPr>
            <p:ph idx="1" type="body"/>
          </p:nvPr>
        </p:nvSpPr>
        <p:spPr>
          <a:xfrm>
            <a:off x="1020725" y="2471425"/>
            <a:ext cx="10333200" cy="384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just">
              <a:spcBef>
                <a:spcPts val="100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Courier New"/>
              <a:buChar char="●"/>
            </a:pPr>
            <a:r>
              <a:rPr b="0" lang="cs-CZ" sz="2000">
                <a:solidFill>
                  <a:srgbClr val="2021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Projevuje se ztíženou schopností nebo neschopností naučit se verbálně komunikovat</a:t>
            </a:r>
            <a:endParaRPr b="0" sz="2000">
              <a:solidFill>
                <a:srgbClr val="2021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Courier New"/>
              <a:buChar char="●"/>
            </a:pPr>
            <a:r>
              <a:rPr b="0" lang="cs-CZ" sz="2000">
                <a:solidFill>
                  <a:srgbClr val="11111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Neurovývojová porucha, projevující se již v raném věku</a:t>
            </a:r>
            <a:endParaRPr b="0" sz="2000">
              <a:solidFill>
                <a:srgbClr val="2021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Courier New"/>
              <a:buChar char="●"/>
            </a:pPr>
            <a:r>
              <a:rPr b="0" lang="cs-CZ" sz="2000">
                <a:solidFill>
                  <a:srgbClr val="202122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Široká symptomatika</a:t>
            </a:r>
            <a:endParaRPr b="0" sz="2000">
              <a:solidFill>
                <a:srgbClr val="202122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Courier New"/>
              <a:buChar char="●"/>
            </a:pPr>
            <a:r>
              <a:rPr b="0" lang="cs-CZ" sz="2000">
                <a:solidFill>
                  <a:srgbClr val="11111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</a:t>
            </a:r>
            <a:r>
              <a:rPr b="0" lang="cs-CZ" sz="2000">
                <a:solidFill>
                  <a:srgbClr val="11111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elmi častý společný výskyt s dalšími neurovývojovými poruchami</a:t>
            </a:r>
            <a:endParaRPr b="0" sz="2000">
              <a:solidFill>
                <a:srgbClr val="11111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Courier New"/>
              <a:buChar char="●"/>
            </a:pPr>
            <a:r>
              <a:rPr b="0" lang="cs-CZ" sz="2000">
                <a:solidFill>
                  <a:srgbClr val="11111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Symptomy mohou přetrvávat až do dospělosti</a:t>
            </a:r>
            <a:endParaRPr b="0" sz="2000">
              <a:solidFill>
                <a:srgbClr val="11111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b6e4aa7c0_0_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Symptomatologie</a:t>
            </a:r>
            <a:endParaRPr b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08" name="Google Shape;108;g16b6e4aa7c0_0_0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nepoměr mezi verbálními a neverbálními schopnostmi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specifický řečový vývoj - opožděný, defektní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agramatická řeč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nesrozumitelná řeč - </a:t>
            </a: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dyslalie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pomalý rozvoj aktivní slovní zásoby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vlastní slovník - žargon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neschopnost udržet dějovou linii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nerozeznává klíčová slova k pochopení smyslu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fff744ce53_0_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Symptomatologie</a:t>
            </a:r>
            <a:endParaRPr b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14" name="Google Shape;114;gfff744ce53_0_0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narušení paměťových funkcí - krátkodobá verbální paměť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narušené zrakové vnímání - disproporční, opožděná kresba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narušené sluchové vnímání - rozlišování jednotlivých hlásek, melodie, rytmus, dynamika řeči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narušená časoprostorová orientace - abstraktní pojmy (vpravo, vlevo, včera, ráno, teta, strýc)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narušení hrubé, jemné motoriky a oromotoriky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lateralita - často zkřížená nebo nevyhraněná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nerovnoměrný osobnostní vývoj 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těžkosti v učení - dysgrafie, dyslexie, dyspraxie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ff74437ab_0_7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Etiologie</a:t>
            </a:r>
            <a:endParaRPr/>
          </a:p>
        </p:txBody>
      </p:sp>
      <p:sp>
        <p:nvSpPr>
          <p:cNvPr id="120" name="Google Shape;120;gfff74437ab_0_7"/>
          <p:cNvSpPr txBox="1"/>
          <p:nvPr>
            <p:ph idx="1" type="body"/>
          </p:nvPr>
        </p:nvSpPr>
        <p:spPr>
          <a:xfrm>
            <a:off x="1020722" y="2095500"/>
            <a:ext cx="4999200" cy="39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etiologické faktory - genetické, vrozené, získané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(i kombinace)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“Etiologie narušeného vývoje řeči má multidimensionální charakter, kde spolu působí větší počet činitelů ve složitých interakcích.” (Klenková, 2006)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1" name="Google Shape;121;gfff74437ab_0_7"/>
          <p:cNvSpPr txBox="1"/>
          <p:nvPr>
            <p:ph idx="2" type="body"/>
          </p:nvPr>
        </p:nvSpPr>
        <p:spPr>
          <a:xfrm>
            <a:off x="6281056" y="2095500"/>
            <a:ext cx="5072700" cy="397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fff74437ab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298" y="1168350"/>
            <a:ext cx="4296200" cy="452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9285a4d7e_0_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Etiologie</a:t>
            </a:r>
            <a:endParaRPr/>
          </a:p>
        </p:txBody>
      </p:sp>
      <p:sp>
        <p:nvSpPr>
          <p:cNvPr id="128" name="Google Shape;128;g169285a4d7e_0_0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následek poruchy centrálního zpracování řečového signálu (centrální porucha řeči)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difúzní postižení a drobné odchylky CNS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často drobné difúzní poškození řečových zón časně se vyvíjejícího mozku (není přesně lokalizováno)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postižení vývoje kognitivních funkcí vlivem poškození mozku (prenatálně, perinatálně, postnatálně)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vliv dědičnosti, genetické mechanismy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predilekce (větší předpoklady) u chlapců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poškození během nitroděložního vývoje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předčasný porod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nízká porodní hmotnost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9285a4d7e_0_1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 New"/>
                <a:ea typeface="Courier New"/>
                <a:cs typeface="Courier New"/>
                <a:sym typeface="Courier New"/>
              </a:rPr>
              <a:t>Diagnostika</a:t>
            </a:r>
            <a:endParaRPr b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34" name="Google Shape;134;g169285a4d7e_0_10"/>
          <p:cNvSpPr txBox="1"/>
          <p:nvPr>
            <p:ph idx="1" type="body"/>
          </p:nvPr>
        </p:nvSpPr>
        <p:spPr>
          <a:xfrm>
            <a:off x="11731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víceoborová a komplexní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anamnéza osobní, rodinná, sociální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pozorování, jazykové a neuropsychologické testy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diferenciální diagnostika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vyloučení poranění mozku, neurodegenerativních stavů, genetických syndromů…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nedostatek standardizovaných jazykových testů v ČR i obecně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a12460128_1_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 sz="4000">
                <a:latin typeface="Courier"/>
                <a:ea typeface="Courier"/>
                <a:cs typeface="Courier"/>
                <a:sym typeface="Courier"/>
              </a:rPr>
              <a:t>Diagnostika </a:t>
            </a:r>
            <a:r>
              <a:rPr b="0" lang="cs-CZ" sz="4000">
                <a:latin typeface="Courier"/>
                <a:ea typeface="Courier"/>
                <a:cs typeface="Courier"/>
                <a:sym typeface="Courier"/>
              </a:rPr>
              <a:t>–</a:t>
            </a:r>
            <a:r>
              <a:rPr b="0" lang="cs-CZ" sz="4000">
                <a:latin typeface="Courier"/>
                <a:ea typeface="Courier"/>
                <a:cs typeface="Courier"/>
                <a:sym typeface="Courier"/>
              </a:rPr>
              <a:t> testové baterie</a:t>
            </a:r>
            <a:endParaRPr b="0" sz="40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0" name="Google Shape;140;g16a12460128_1_0"/>
          <p:cNvSpPr txBox="1"/>
          <p:nvPr>
            <p:ph idx="1" type="body"/>
          </p:nvPr>
        </p:nvSpPr>
        <p:spPr>
          <a:xfrm>
            <a:off x="1020726" y="2089298"/>
            <a:ext cx="10333200" cy="38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USA: </a:t>
            </a: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Test of Language Development, Peabody Picture Vocabulary Test (test slovní zásoby)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Diagnostika jazykového vývoje (Seidlová Málková a Smolík – screeningový materiál s orientačními normami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receptivní a expresivní gramatika, fonologické povědomí, receptivní lexikon, zkouška rychlého automatizovaného jmenování  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pro děti od 3 do 8 let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česká adaptace neuropsychologického Token testu (porozumění mluveného slova)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Baterie testů fonologických schopností pro děti předškolního a raného školního věku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Zkouška jazykového citu - starší, standardizované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nepřímý nástroj diagnostiky – rodičovský dotazník (dovyko.cz)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Vývojové škály Bayleyové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41" name="Google Shape;141;g16a1246012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7750" y="2551650"/>
            <a:ext cx="1164550" cy="17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16a12460128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9159" y="5529354"/>
            <a:ext cx="2425025" cy="132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9cfb6a6ab_1_0"/>
          <p:cNvSpPr txBox="1"/>
          <p:nvPr>
            <p:ph type="title"/>
          </p:nvPr>
        </p:nvSpPr>
        <p:spPr>
          <a:xfrm>
            <a:off x="1020724" y="558209"/>
            <a:ext cx="10333200" cy="141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cs-CZ">
                <a:latin typeface="Courier"/>
                <a:ea typeface="Courier"/>
                <a:cs typeface="Courier"/>
                <a:sym typeface="Courier"/>
              </a:rPr>
              <a:t>Terapie</a:t>
            </a:r>
            <a:endParaRPr b="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8" name="Google Shape;148;g169cfb6a6ab_1_0"/>
          <p:cNvSpPr txBox="1"/>
          <p:nvPr>
            <p:ph idx="1" type="body"/>
          </p:nvPr>
        </p:nvSpPr>
        <p:spPr>
          <a:xfrm>
            <a:off x="1020725" y="1795450"/>
            <a:ext cx="10333200" cy="412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předchází jí dlouhodobá a komplexní diagnostika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mezioborová spolupráce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široké spektrum příznaků = nelze stanovit 1 postup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individuální / skupinová forma logopedické terapie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široké spektrum smyslových podnětů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pragmatická / lexikálně - sémantická / morfologicko - syntaktická / foneticko - fonologická rovina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●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celkový rozvoj osobnosti - kombinace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zrakové a sluchové vnímání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myšlení, paměť, pozornost a soustředěnost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motorika, grafomotorika, schopnost orientace a řeč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b="0" lang="cs-CZ" sz="2000">
                <a:latin typeface="Courier New"/>
                <a:ea typeface="Courier New"/>
                <a:cs typeface="Courier New"/>
                <a:sym typeface="Courier New"/>
              </a:rPr>
              <a:t>využití AAK, počítačových programů, audio a video nahrávek</a:t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itchatVTI">
  <a:themeElements>
    <a:clrScheme name="bubbles">
      <a:dk1>
        <a:srgbClr val="000000"/>
      </a:dk1>
      <a:lt1>
        <a:srgbClr val="FFFFFF"/>
      </a:lt1>
      <a:dk2>
        <a:srgbClr val="071819"/>
      </a:dk2>
      <a:lt2>
        <a:srgbClr val="D5F2EB"/>
      </a:lt2>
      <a:accent1>
        <a:srgbClr val="38B698"/>
      </a:accent1>
      <a:accent2>
        <a:srgbClr val="528BD6"/>
      </a:accent2>
      <a:accent3>
        <a:srgbClr val="31A7C7"/>
      </a:accent3>
      <a:accent4>
        <a:srgbClr val="F15843"/>
      </a:accent4>
      <a:accent5>
        <a:srgbClr val="DE3A6D"/>
      </a:accent5>
      <a:accent6>
        <a:srgbClr val="7AAE3C"/>
      </a:accent6>
      <a:hlink>
        <a:srgbClr val="2F9880"/>
      </a:hlink>
      <a:folHlink>
        <a:srgbClr val="396C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2022-10-10T17:23:48Z</dcterms:created>
</cp:coreProperties>
</file>