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1" r:id="rId4"/>
    <p:sldId id="278" r:id="rId5"/>
    <p:sldId id="277" r:id="rId6"/>
    <p:sldId id="274" r:id="rId7"/>
    <p:sldId id="276" r:id="rId8"/>
    <p:sldId id="275" r:id="rId9"/>
    <p:sldId id="272" r:id="rId10"/>
    <p:sldId id="273" r:id="rId11"/>
    <p:sldId id="271" r:id="rId12"/>
    <p:sldId id="261" r:id="rId13"/>
    <p:sldId id="270" r:id="rId14"/>
    <p:sldId id="283" r:id="rId15"/>
    <p:sldId id="284" r:id="rId16"/>
    <p:sldId id="285" r:id="rId17"/>
    <p:sldId id="286" r:id="rId18"/>
    <p:sldId id="288" r:id="rId19"/>
    <p:sldId id="292" r:id="rId20"/>
    <p:sldId id="293" r:id="rId21"/>
    <p:sldId id="287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12/09/2022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DĚTÍ A DOSPĚLÝCH S DOWNOVÝM SYNDROMEM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30243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3"/>
            <a:ext cx="449999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DRUHY NKS U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Individuální, ne vždy souvisí jen s DS!</a:t>
            </a: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421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Opožděný vývoj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Specifická porucha hlasu typická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Echolálie ( těžšího MP)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Vynechávání, záměna nebo nesprávná výslovnost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odborná logopedická péče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0" y="4005278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Neúmyslné 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logopedická intervence,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Zklidnění, pohodový přístup 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Extrémně zrychlené tempo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narušené </a:t>
            </a:r>
            <a:r>
              <a:rPr lang="cs-CZ" dirty="0" err="1">
                <a:latin typeface="Georgia" pitchFamily="18" charset="0"/>
              </a:rPr>
              <a:t>koverbální</a:t>
            </a:r>
            <a:r>
              <a:rPr lang="cs-CZ" dirty="0">
                <a:latin typeface="Georgia" pitchFamily="18" charset="0"/>
              </a:rPr>
              <a:t> chování (mimika, gesta, hlasitost, nesoustředěnost)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Podceňování, nedůvěra a předsudky 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Ignorování při opakovaném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Málo snahy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nabídka 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Komunikace za člověka s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Přílišné zaměření na nedostatky, 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Mluvení o člověku 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Nabídnout maximální odbornou podporu </a:t>
            </a:r>
            <a:r>
              <a:rPr lang="cs-CZ" dirty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Významný vliv rodinného prostředí a propojení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Být partnerem</a:t>
            </a:r>
            <a:r>
              <a:rPr lang="cs-CZ" dirty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podnětů 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Komunikační učení formou hry,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Osvěta</a:t>
            </a:r>
            <a:r>
              <a:rPr lang="cs-CZ" dirty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Zeptat se a požádat o pomoc 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Tolerance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4624"/>
            <a:ext cx="9015782" cy="5616624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Ve všech prostředích komunikovat 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času k </a:t>
            </a:r>
            <a:r>
              <a:rPr lang="cs-CZ" dirty="0" err="1">
                <a:latin typeface="Georgia" pitchFamily="18" charset="0"/>
              </a:rPr>
              <a:t>sebeprojevení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Motivovat ke komunikaci </a:t>
            </a:r>
            <a:r>
              <a:rPr lang="cs-CZ" dirty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Příliš neopravovat </a:t>
            </a:r>
            <a:r>
              <a:rPr lang="cs-CZ" dirty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Vyhýbat se situacím, kde je pravděpodobné selhání – </a:t>
            </a:r>
            <a:r>
              <a:rPr lang="cs-CZ" b="1" dirty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Vlastní správný řečový vzor </a:t>
            </a:r>
            <a:r>
              <a:rPr lang="cs-CZ" dirty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Nikdy neignorovat, neshazovat, nepodceňovat </a:t>
            </a:r>
            <a:r>
              <a:rPr lang="cs-CZ" b="1" dirty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Mluvit o pocitech a obavách rovnocenně, neřešit potíže před 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Zaměřit se na problematické oblasti bez nátlaku, </a:t>
            </a:r>
            <a:r>
              <a:rPr lang="cs-CZ" b="1" dirty="0">
                <a:latin typeface="Georgia" pitchFamily="18" charset="0"/>
              </a:rPr>
              <a:t>vše formou hry, nácviku </a:t>
            </a:r>
            <a:r>
              <a:rPr lang="cs-CZ" dirty="0">
                <a:latin typeface="Georgia" pitchFamily="18" charset="0"/>
              </a:rPr>
              <a:t>(artikulace, jazykový cit, gramatická stránka řeči, slovní zásoba, abstraktní pojmy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Stimulovat svalstvo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péče : </a:t>
            </a:r>
            <a:r>
              <a:rPr lang="cs-CZ" dirty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Výběr vhodné formy komunikace </a:t>
            </a:r>
            <a:r>
              <a:rPr lang="cs-CZ" dirty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2308"/>
            <a:ext cx="2756768" cy="2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DS V RÁMCI ŠKOLY 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392488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Významná role vztahu </a:t>
            </a:r>
            <a:r>
              <a:rPr lang="cs-CZ" b="1" dirty="0">
                <a:latin typeface="Georgia" pitchFamily="18" charset="0"/>
              </a:rPr>
              <a:t>škola-rodina- asistent pedagoga </a:t>
            </a:r>
            <a:r>
              <a:rPr lang="cs-CZ" dirty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Učitel </a:t>
            </a:r>
            <a:r>
              <a:rPr lang="cs-CZ" dirty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Důraz na </a:t>
            </a:r>
            <a:r>
              <a:rPr lang="cs-CZ" b="1" dirty="0">
                <a:latin typeface="Georgia" pitchFamily="18" charset="0"/>
              </a:rPr>
              <a:t>informovanost spolužáků a jejich rodičů </a:t>
            </a:r>
            <a:r>
              <a:rPr lang="cs-CZ" dirty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do kolektivu pod pozitivním vedením, </a:t>
            </a:r>
            <a:r>
              <a:rPr lang="cs-CZ" b="1" dirty="0">
                <a:latin typeface="Georgia" pitchFamily="18" charset="0"/>
              </a:rPr>
              <a:t>atmosféra přijetí </a:t>
            </a:r>
            <a:r>
              <a:rPr lang="cs-CZ" dirty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Podpora zapojení a sociálních vazeb i </a:t>
            </a:r>
            <a:r>
              <a:rPr lang="cs-CZ" b="1" dirty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Nutnost </a:t>
            </a:r>
            <a:r>
              <a:rPr lang="cs-CZ" b="1" dirty="0">
                <a:latin typeface="Georgia" pitchFamily="18" charset="0"/>
              </a:rPr>
              <a:t>průběžné práce </a:t>
            </a:r>
            <a:r>
              <a:rPr lang="cs-CZ" dirty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detekce šikany, vyčleňování, </a:t>
            </a:r>
            <a:r>
              <a:rPr lang="cs-CZ" b="1" dirty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 netlačit na zapojování, přirozeně vytvářet příležitosti ke společným aktivitám, </a:t>
            </a:r>
            <a:r>
              <a:rPr lang="cs-CZ" b="1" dirty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Potřeba </a:t>
            </a:r>
            <a:r>
              <a:rPr lang="cs-CZ" b="1" dirty="0">
                <a:latin typeface="Georgia" pitchFamily="18" charset="0"/>
              </a:rPr>
              <a:t>zapojení rodičů do vzdělávání</a:t>
            </a:r>
            <a:r>
              <a:rPr lang="cs-CZ" dirty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Netrhat vazby </a:t>
            </a:r>
            <a:r>
              <a:rPr lang="cs-CZ" dirty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Volit vhodný přístup k žákovi s odlišností – </a:t>
            </a:r>
            <a:r>
              <a:rPr lang="cs-CZ" b="1" dirty="0">
                <a:latin typeface="Georgia" pitchFamily="18" charset="0"/>
              </a:rPr>
              <a:t>vyhnout se pocitům selhání </a:t>
            </a:r>
            <a:r>
              <a:rPr lang="cs-CZ" dirty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>
                <a:latin typeface="Georgia" pitchFamily="18" charset="0"/>
              </a:rPr>
              <a:t>hodnocení má motivovat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Georgia" pitchFamily="18" charset="0"/>
              </a:rPr>
              <a:t>Siegfried Max </a:t>
            </a:r>
            <a:r>
              <a:rPr lang="cs-CZ" sz="2400" b="1" dirty="0" err="1">
                <a:solidFill>
                  <a:srgbClr val="C00000"/>
                </a:solidFill>
                <a:latin typeface="Georgia" pitchFamily="18" charset="0"/>
              </a:rPr>
              <a:t>Pueschel</a:t>
            </a:r>
            <a:r>
              <a:rPr lang="cs-CZ" sz="2400" b="1" dirty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fr-CA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96544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i="1" dirty="0">
                <a:latin typeface="Georgia" pitchFamily="18" charset="0"/>
              </a:rPr>
              <a:t>„Lidé s Downovým syndromem jsou všeobecně přátelské a sociálně hluboce založené osobnosti, pro které jsou mezilidské vztahy, kontakt a komunikace velmi zásadním prvkem života.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i="1" dirty="0">
                <a:latin typeface="Georgia" pitchFamily="18" charset="0"/>
              </a:rPr>
              <a:t>Jsou krásní a upřímní, se srdcem plným lásky a touhy po přijetí a sdílení. Mají v sobě tolik něhy, že ji mohou rozdávat místo darů. Naučil jsem se od nich víc, než za celé své studium na lékařské fakultě. Ano, jsou jiní. V mých očích lepší, protože se dokáží radovat z maličkostí a touží tyto radostné maličkosti předávat dál. Mnohdy vidí o tolik víc, než ostatní lidé, protože vidí to, na čem opravdu záleží. Dokážou číst v lidských srdcích a bez předsudků nabízejí své vlastní srdce ostatním.“</a:t>
            </a:r>
            <a:endParaRPr lang="fr-C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S DS V RÁMCI ŠKOLY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všichni</a:t>
            </a:r>
          </a:p>
          <a:p>
            <a:r>
              <a:rPr lang="cs-CZ" sz="4000" dirty="0">
                <a:latin typeface="Georgia" pitchFamily="18" charset="0"/>
              </a:rPr>
              <a:t>Zapojovat do výuky skupinové aktivity s důrazem na spolupráci a komunikaci</a:t>
            </a:r>
          </a:p>
          <a:p>
            <a:r>
              <a:rPr lang="cs-CZ" sz="4000" b="1" dirty="0">
                <a:latin typeface="Georgia" pitchFamily="18" charset="0"/>
              </a:rPr>
              <a:t>Dát spolužákům najevo, že jsou důležitým prvkem </a:t>
            </a:r>
            <a:r>
              <a:rPr lang="cs-CZ" sz="4000" dirty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>
                <a:latin typeface="Georgia" pitchFamily="18" charset="0"/>
              </a:rPr>
              <a:t>Zapojovat aktivity, kde není zásadním prvkem verbální komunikace (výtvarné, dramatické)</a:t>
            </a:r>
          </a:p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KOMUKACE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6732240" cy="439248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Dbát na preference dítěte </a:t>
            </a:r>
            <a:r>
              <a:rPr lang="cs-CZ" dirty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ORT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regulační terapie)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intervence </a:t>
            </a:r>
            <a:r>
              <a:rPr lang="cs-CZ" dirty="0">
                <a:latin typeface="Georgia" pitchFamily="18" charset="0"/>
              </a:rPr>
              <a:t>(škola, klinická, neziskový sektor, rodina)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Systémy AAK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regulační terapie (ORT)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172" y="548680"/>
            <a:ext cx="6685828" cy="6309320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Reflexní metodika zaměřená na podporu správného držení těla a motoriky se speciálním zaměřením na rozvoj a podporu činnosti 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Stimulace polykání, sání, žvýkání,  artikulace a funkce svalů obličeje a ústní oblasti formou vibrací, doteků a tlaku na určité body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 </a:t>
            </a:r>
            <a:r>
              <a:rPr lang="cs-CZ" dirty="0">
                <a:latin typeface="Georgia" pitchFamily="18" charset="0"/>
              </a:rPr>
              <a:t>– aktivizace, stimulace svalstva, redukce 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Využívá propojení motoriky a komunikace (</a:t>
            </a:r>
            <a:r>
              <a:rPr lang="cs-CZ" b="1" dirty="0">
                <a:latin typeface="Georgia" pitchFamily="18" charset="0"/>
              </a:rPr>
              <a:t>řeč je motorickou dovedností)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Vhodná příprava pro následnou logopedickou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140968"/>
            <a:ext cx="2470873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7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SYSTÉMY AAK VYUŽITELNÉ U OSOB S DS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Augmentativní = rozšiřující, </a:t>
            </a:r>
            <a:br>
              <a:rPr lang="cs-CZ" sz="2200" b="1" dirty="0"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Alternativní = nahrazující</a:t>
            </a:r>
            <a:br>
              <a:rPr lang="cs-CZ" sz="3600" b="1" dirty="0"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988840"/>
            <a:ext cx="6804248" cy="48691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Najít vhodnou a efektivní formu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Zaškolit blízké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předcházení  psychické a sociální deprivaci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možnost vyjádřit se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motivace ke komunikaci, prožití úspěchu a nalezení smyslu komunikace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mohou potlačovat či zpomalovat verbální projevy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vzbuzují pozornost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 </a:t>
            </a:r>
            <a:r>
              <a:rPr lang="cs-CZ" dirty="0">
                <a:latin typeface="Georgia" pitchFamily="18" charset="0"/>
              </a:rPr>
              <a:t>eliminují možnosti komunikace s laickou veřejností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Piktogramy, Znak do řeči, VOKS, </a:t>
            </a:r>
            <a:r>
              <a:rPr lang="cs-CZ" b="1" dirty="0" err="1">
                <a:latin typeface="Georgia" pitchFamily="18" charset="0"/>
              </a:rPr>
              <a:t>Makaton</a:t>
            </a:r>
            <a:r>
              <a:rPr lang="cs-CZ" b="1" dirty="0">
                <a:latin typeface="Georgia" pitchFamily="18" charset="0"/>
              </a:rPr>
              <a:t>, Bazální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DĚKUJI VÁM ZA POZORNOST…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3789040"/>
            <a:ext cx="6732240" cy="1944216"/>
          </a:xfrm>
        </p:spPr>
        <p:txBody>
          <a:bodyPr rtlCol="0">
            <a:normAutofit/>
          </a:bodyPr>
          <a:lstStyle/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77291"/>
            <a:ext cx="7332834" cy="40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93610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PROJEVY DOWNOVA SYNDROMU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ČLOVĚK JAKO INDIVIDUALITA NA </a:t>
            </a:r>
            <a:r>
              <a:rPr lang="cs-CZ" sz="3600" b="1" dirty="0">
                <a:latin typeface="Georgia" pitchFamily="18" charset="0"/>
              </a:rPr>
              <a:t>1. </a:t>
            </a:r>
            <a:r>
              <a:rPr lang="cs-CZ" sz="2700" b="1" dirty="0">
                <a:latin typeface="Georgia" pitchFamily="18" charset="0"/>
              </a:rPr>
              <a:t>MÍSTĚ, SYDROM JE JEN JEDNÍM ZE SPECIFIK, KTERÁ JEJ OVLIVŇUJÍ!</a:t>
            </a:r>
            <a:br>
              <a:rPr lang="cs-CZ" sz="32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2348880"/>
            <a:ext cx="6264696" cy="450912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Kombinace vrozené originality, dědičnosti a získaných zkušeností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 </a:t>
            </a:r>
            <a:r>
              <a:rPr lang="cs-CZ" dirty="0">
                <a:latin typeface="Georgia" pitchFamily="18" charset="0"/>
              </a:rPr>
              <a:t>(dědičné a vrozené dispozice k učení, míra poškození CNS, temperament, přidružené vady, motivace, vliv prostředí a rodiny)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Charakteristické fyzické zvláštnosti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Zdravotní komplikace </a:t>
            </a:r>
            <a:r>
              <a:rPr lang="cs-CZ" dirty="0">
                <a:latin typeface="Georgia" pitchFamily="18" charset="0"/>
              </a:rPr>
              <a:t>typické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 BRZDA-PLYN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Narušení komunikačních schopností </a:t>
            </a:r>
            <a:r>
              <a:rPr lang="cs-CZ" dirty="0">
                <a:latin typeface="Georgia" pitchFamily="18" charset="0"/>
              </a:rPr>
              <a:t>v různé míře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846767" cy="29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</a:t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patologie </a:t>
            </a:r>
            <a:r>
              <a:rPr lang="cs-CZ" dirty="0">
                <a:latin typeface="Georgia" pitchFamily="18" charset="0"/>
              </a:rPr>
              <a:t>(abnormality a anatomické zvláštnosti úst a hrtanu)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psychosomatického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Poruchy sluchového vnímání </a:t>
            </a:r>
            <a:r>
              <a:rPr lang="cs-CZ" dirty="0">
                <a:latin typeface="Georgia" pitchFamily="18" charset="0"/>
              </a:rPr>
              <a:t>a sluchové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Užší nosní průduchy </a:t>
            </a:r>
            <a:r>
              <a:rPr lang="cs-CZ" dirty="0">
                <a:latin typeface="Georgia" pitchFamily="18" charset="0"/>
              </a:rPr>
              <a:t>(nesprávná technika dýchání)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Odlišný fyzický zjev </a:t>
            </a:r>
            <a:r>
              <a:rPr lang="cs-CZ" dirty="0">
                <a:latin typeface="Georgia" pitchFamily="18" charset="0"/>
              </a:rPr>
              <a:t>(nedostatek podnětů, komunikačních příležitostí, nezkušenost a selhávání v komunikaci, obava z neznámého)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Neodborný přístup </a:t>
            </a:r>
            <a:r>
              <a:rPr lang="cs-CZ" dirty="0">
                <a:latin typeface="Georgia" pitchFamily="18" charset="0"/>
              </a:rPr>
              <a:t>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 PATOLOGIE U DS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500" y="1600200"/>
            <a:ext cx="5590299" cy="50691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 úst, rtů, jazyka, měkkého patra, tváří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 (velikost úst v poměru velikosti jazyka)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Zvrásněný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Zúžené měkké patro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v růstu a odlišné postavení chrupu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Vyčnívání jazyka z úst (hypotonie, </a:t>
            </a: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5"/>
            <a:ext cx="30965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Communicatio</a:t>
            </a:r>
            <a:r>
              <a:rPr lang="cs-CZ" dirty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Ovlivňuje: </a:t>
            </a:r>
            <a:r>
              <a:rPr lang="cs-CZ" dirty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ŘEČ</a:t>
            </a:r>
            <a:r>
              <a:rPr lang="cs-CZ" dirty="0">
                <a:latin typeface="Georgia" pitchFamily="18" charset="0"/>
              </a:rPr>
              <a:t> 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SPECIFICKÉ PROJEVY V CHOVÁNÍ A KOMUNIAKCI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176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Vliv dědičnosti, vrozených specifik, získaných zkušeností , mentálního postižení, přidružených smyslových vad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Otevřenost, sociální vnímavost, touha po komunikaci a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Sklony k depresím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Tvrdohlavost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Hluboké vztahy i k méně blízkým lidem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Labilita, infantilnost, poruchy pozornosti, potíže s adaptací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Psychická deprivace (redukce komunikačních příležitostí)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770"/>
            <a:ext cx="3923928" cy="2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336704" cy="59492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Různá závažnost </a:t>
            </a:r>
            <a:r>
              <a:rPr lang="cs-CZ" dirty="0">
                <a:latin typeface="Georgia" pitchFamily="18" charset="0"/>
              </a:rPr>
              <a:t>(mírné narušení výslovnosti až totální neschopnost verbálně komunikovat)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receptivní slovník než expresivní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Absence užívání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Zpomalené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Vysoká </a:t>
            </a:r>
            <a:r>
              <a:rPr lang="cs-CZ" b="1" dirty="0">
                <a:latin typeface="Georgia" pitchFamily="18" charset="0"/>
              </a:rPr>
              <a:t>napodobovací schopnost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Stereotypy v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navozovat kontakt již od raného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Inklinace k potlačení verbální komunikace nonverbální složkou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Snížená srozumitelnost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Nemožnost vyjadřovat své potřeby, pocity, přání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Redukované možnosti komunikace s majoritou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Stresující bariéra, pocity beznaděje, nesamostatnosti, selhání, 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upozorňovat na sebe a prosadit se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Uzavřenost,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0799"/>
            <a:ext cx="2915816" cy="22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342</TotalTime>
  <Words>1543</Words>
  <Application>Microsoft Office PowerPoint</Application>
  <PresentationFormat>Předvádění na obrazovce (4:3)</PresentationFormat>
  <Paragraphs>185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80</vt:lpstr>
      <vt:lpstr> KOMUNIKACE DĚTÍ A DOSPĚLÝCH S DOWNOVÝM SYNDROMEM   </vt:lpstr>
      <vt:lpstr>Siegfried Max Pueschel:</vt:lpstr>
      <vt:lpstr>PROJEVY DOWNOVA SYNDROMU  ČLOVĚK JAKO INDIVIDUALITA NA 1. MÍSTĚ, SYDROM JE JEN JEDNÍM ZE SPECIFIK, KTERÁ JEJ OVLIVŇUJÍ! </vt:lpstr>
      <vt:lpstr>DŮVODY NARUŠENÍ KOMUNIKAČNÍCH SCHOPNOSTÍ  </vt:lpstr>
      <vt:lpstr>OROFACIÁLNÍ PATOLOGIE U DS</vt:lpstr>
      <vt:lpstr>KOMUNIKACE</vt:lpstr>
      <vt:lpstr>SPECIFICKÉ PROJEVY V CHOVÁNÍ A KOMUNIAKCI OSOB S DS  </vt:lpstr>
      <vt:lpstr>KOMUNIKACE OSOB S DS </vt:lpstr>
      <vt:lpstr>DŮSLEDKY  NKS </vt:lpstr>
      <vt:lpstr>NEJČASTĚJŠÍ DRUHY NKS U OSOB S DS Individuální, ne vždy souvisí jen s DS!</vt:lpstr>
      <vt:lpstr>DYSLALIE</vt:lpstr>
      <vt:lpstr>KOKTAVOST</vt:lpstr>
      <vt:lpstr>BREPTAVOST</vt:lpstr>
      <vt:lpstr>NEJČASTĚJŠÍ CHYBY PŘI KOMUNIKACI S LIDMI S DS</vt:lpstr>
      <vt:lpstr>MOŽNOSTI ŘEŠENÍ A SPRÁVNÉHO PŘÍSTUPU PRO PODPORU KOMUNIKACE </vt:lpstr>
      <vt:lpstr>Prezentace aplikace PowerPoint</vt:lpstr>
      <vt:lpstr>Prezentace aplikace PowerPoint</vt:lpstr>
      <vt:lpstr>KOMUKACE S ŽÁKEM  S DS V RÁMCI ŠKOLY  – úloha učitele</vt:lpstr>
      <vt:lpstr>Prezentace aplikace PowerPoint</vt:lpstr>
      <vt:lpstr>KOMUKACE S ŽÁKEM S DS V RÁMCI ŠKOLY</vt:lpstr>
      <vt:lpstr>MOŽNOSTI PODPORY  KOMUKACE </vt:lpstr>
      <vt:lpstr>Orofaciální regulační terapie (ORT)</vt:lpstr>
      <vt:lpstr>SYSTÉMY AAK VYUŽITELNÉ U OSOB S DS Augmentativní = rozšiřující,  Alternativní = nahrazující </vt:lpstr>
      <vt:lpstr>DĚKUJI VÁM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Kateřina Heislerová</cp:lastModifiedBy>
  <cp:revision>46</cp:revision>
  <dcterms:created xsi:type="dcterms:W3CDTF">2011-10-10T07:12:26Z</dcterms:created>
  <dcterms:modified xsi:type="dcterms:W3CDTF">2022-09-12T09:21:39Z</dcterms:modified>
</cp:coreProperties>
</file>