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304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4" r:id="rId20"/>
    <p:sldId id="273" r:id="rId21"/>
    <p:sldId id="278" r:id="rId22"/>
    <p:sldId id="275" r:id="rId23"/>
    <p:sldId id="277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306" r:id="rId34"/>
    <p:sldId id="288" r:id="rId35"/>
    <p:sldId id="289" r:id="rId36"/>
    <p:sldId id="290" r:id="rId37"/>
    <p:sldId id="296" r:id="rId38"/>
    <p:sldId id="297" r:id="rId39"/>
    <p:sldId id="298" r:id="rId40"/>
    <p:sldId id="299" r:id="rId41"/>
    <p:sldId id="300" r:id="rId42"/>
    <p:sldId id="292" r:id="rId43"/>
    <p:sldId id="293" r:id="rId44"/>
    <p:sldId id="294" r:id="rId45"/>
    <p:sldId id="295" r:id="rId46"/>
    <p:sldId id="301" r:id="rId47"/>
    <p:sldId id="305" r:id="rId48"/>
    <p:sldId id="303" r:id="rId49"/>
    <p:sldId id="302" r:id="rId50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74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9B0F7D69-D93C-4C38-A23D-76E000D691CD}"/>
              </a:ext>
            </a:extLst>
          </p:cNvPr>
          <p:cNvSpPr/>
          <p:nvPr/>
        </p:nvSpPr>
        <p:spPr>
          <a:xfrm>
            <a:off x="0" y="0"/>
            <a:ext cx="3496422" cy="6858000"/>
          </a:xfrm>
          <a:custGeom>
            <a:avLst/>
            <a:gdLst>
              <a:gd name="connsiteX0" fmla="*/ 0 w 3496422"/>
              <a:gd name="connsiteY0" fmla="*/ 0 h 6858000"/>
              <a:gd name="connsiteX1" fmla="*/ 1873399 w 3496422"/>
              <a:gd name="connsiteY1" fmla="*/ 0 h 6858000"/>
              <a:gd name="connsiteX2" fmla="*/ 1895523 w 3496422"/>
              <a:gd name="connsiteY2" fmla="*/ 14997 h 6858000"/>
              <a:gd name="connsiteX3" fmla="*/ 3496422 w 3496422"/>
              <a:gd name="connsiteY3" fmla="*/ 3621656 h 6858000"/>
              <a:gd name="connsiteX4" fmla="*/ 1622072 w 3496422"/>
              <a:gd name="connsiteY4" fmla="*/ 6374814 h 6858000"/>
              <a:gd name="connsiteX5" fmla="*/ 1105424 w 3496422"/>
              <a:gd name="connsiteY5" fmla="*/ 6780599 h 6858000"/>
              <a:gd name="connsiteX6" fmla="*/ 993668 w 3496422"/>
              <a:gd name="connsiteY6" fmla="*/ 6858000 h 6858000"/>
              <a:gd name="connsiteX7" fmla="*/ 0 w 3496422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96422" h="6858000">
                <a:moveTo>
                  <a:pt x="0" y="0"/>
                </a:moveTo>
                <a:lnTo>
                  <a:pt x="1873399" y="0"/>
                </a:lnTo>
                <a:lnTo>
                  <a:pt x="1895523" y="14997"/>
                </a:lnTo>
                <a:cubicBezTo>
                  <a:pt x="2922686" y="754641"/>
                  <a:pt x="3496422" y="2093192"/>
                  <a:pt x="3496422" y="3621656"/>
                </a:cubicBezTo>
                <a:cubicBezTo>
                  <a:pt x="3496422" y="4969131"/>
                  <a:pt x="2567697" y="5602839"/>
                  <a:pt x="1622072" y="6374814"/>
                </a:cubicBezTo>
                <a:cubicBezTo>
                  <a:pt x="1449869" y="6515397"/>
                  <a:pt x="1279242" y="6653108"/>
                  <a:pt x="1105424" y="6780599"/>
                </a:cubicBezTo>
                <a:lnTo>
                  <a:pt x="99366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54295" y="1346268"/>
            <a:ext cx="7060135" cy="3285207"/>
          </a:xfrm>
        </p:spPr>
        <p:txBody>
          <a:bodyPr anchor="b">
            <a:noAutofit/>
          </a:bodyPr>
          <a:lstStyle>
            <a:lvl1pPr algn="l">
              <a:lnSpc>
                <a:spcPct val="120000"/>
              </a:lnSpc>
              <a:defRPr sz="5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62312" y="4631475"/>
            <a:ext cx="7052117" cy="1150200"/>
          </a:xfrm>
        </p:spPr>
        <p:txBody>
          <a:bodyPr lIns="109728" tIns="109728" rIns="109728" bIns="91440"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2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123E5C65-E22A-4865-9449-10140D62B6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654295" y="617415"/>
            <a:ext cx="7123723" cy="457200"/>
          </a:xfrm>
        </p:spPr>
        <p:txBody>
          <a:bodyPr/>
          <a:lstStyle>
            <a:lvl1pPr algn="l">
              <a:defRPr/>
            </a:lvl1pPr>
          </a:lstStyle>
          <a:p>
            <a:fld id="{12241623-A064-4BED-B073-BA4D61433402}" type="datetime1">
              <a:rPr lang="en-US" smtClean="0"/>
              <a:t>9/12/2022</a:t>
            </a:fld>
            <a:endParaRPr lang="en-US" dirty="0"/>
          </a:p>
        </p:txBody>
      </p:sp>
      <p:sp>
        <p:nvSpPr>
          <p:cNvPr id="24" name="Footer Placeholder 23">
            <a:extLst>
              <a:ext uri="{FF2B5EF4-FFF2-40B4-BE49-F238E27FC236}">
                <a16:creationId xmlns:a16="http://schemas.microsoft.com/office/drawing/2014/main" id="{EF9C3DE0-E7F5-4B4D-B5AF-CDE724CE79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54295" y="6170490"/>
            <a:ext cx="5588349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48C1E146-840A-4217-B63E-62E5CF890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5600" y="6170490"/>
            <a:ext cx="1198829" cy="457200"/>
          </a:xfrm>
        </p:spPr>
        <p:txBody>
          <a:bodyPr/>
          <a:lstStyle>
            <a:lvl1pPr algn="r">
              <a:defRPr/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8CD419D4-EA9D-42D9-BF62-B07F0B7B672B}"/>
              </a:ext>
            </a:extLst>
          </p:cNvPr>
          <p:cNvSpPr/>
          <p:nvPr/>
        </p:nvSpPr>
        <p:spPr>
          <a:xfrm>
            <a:off x="1375409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1C6FEC9B-9608-4181-A9E5-A1B80E72021C}"/>
              </a:ext>
            </a:extLst>
          </p:cNvPr>
          <p:cNvSpPr/>
          <p:nvPr/>
        </p:nvSpPr>
        <p:spPr>
          <a:xfrm>
            <a:off x="1155402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AB1564ED-F26F-451D-97D6-A6EC3E83FD55}"/>
              </a:ext>
            </a:extLst>
          </p:cNvPr>
          <p:cNvSpPr/>
          <p:nvPr/>
        </p:nvSpPr>
        <p:spPr>
          <a:xfrm>
            <a:off x="924161" y="0"/>
            <a:ext cx="2261351" cy="6858000"/>
          </a:xfrm>
          <a:custGeom>
            <a:avLst/>
            <a:gdLst>
              <a:gd name="connsiteX0" fmla="*/ 879731 w 2521425"/>
              <a:gd name="connsiteY0" fmla="*/ 0 h 6858000"/>
              <a:gd name="connsiteX1" fmla="*/ 898402 w 2521425"/>
              <a:gd name="connsiteY1" fmla="*/ 0 h 6858000"/>
              <a:gd name="connsiteX2" fmla="*/ 920526 w 2521425"/>
              <a:gd name="connsiteY2" fmla="*/ 14997 h 6858000"/>
              <a:gd name="connsiteX3" fmla="*/ 2521425 w 2521425"/>
              <a:gd name="connsiteY3" fmla="*/ 3621656 h 6858000"/>
              <a:gd name="connsiteX4" fmla="*/ 647075 w 2521425"/>
              <a:gd name="connsiteY4" fmla="*/ 6374814 h 6858000"/>
              <a:gd name="connsiteX5" fmla="*/ 130427 w 2521425"/>
              <a:gd name="connsiteY5" fmla="*/ 6780599 h 6858000"/>
              <a:gd name="connsiteX6" fmla="*/ 18671 w 2521425"/>
              <a:gd name="connsiteY6" fmla="*/ 6858000 h 6858000"/>
              <a:gd name="connsiteX7" fmla="*/ 0 w 2521425"/>
              <a:gd name="connsiteY7" fmla="*/ 6858000 h 6858000"/>
              <a:gd name="connsiteX8" fmla="*/ 111756 w 2521425"/>
              <a:gd name="connsiteY8" fmla="*/ 6780599 h 6858000"/>
              <a:gd name="connsiteX9" fmla="*/ 628404 w 2521425"/>
              <a:gd name="connsiteY9" fmla="*/ 6374814 h 6858000"/>
              <a:gd name="connsiteX10" fmla="*/ 2502754 w 2521425"/>
              <a:gd name="connsiteY10" fmla="*/ 3621656 h 6858000"/>
              <a:gd name="connsiteX11" fmla="*/ 901855 w 2521425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43783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6397E4A-EB6A-4FA6-AA4F-69EA0C70F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6ED0C-1DA7-41F0-94CF-6218B1FEDFF1}" type="datetime1">
              <a:rPr lang="en-US" smtClean="0"/>
              <a:t>9/12/2022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1A2F5D-7AC4-4F91-965A-7B6A45D6F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6E8B86-CDB8-482F-9D9F-1BFDA3638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9696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/>
          <a:lstStyle/>
          <a:p>
            <a:fld id="{EECF02AB-6034-4B88-BC5A-7C17CB0EF809}" type="datetime1">
              <a:rPr lang="en-US" smtClean="0"/>
              <a:t>9/12/2022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/>
          <a:lstStyle>
            <a:lvl1pPr algn="l">
              <a:defRPr/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 title="Rule Line">
            <a:extLst>
              <a:ext uri="{FF2B5EF4-FFF2-40B4-BE49-F238E27FC236}">
                <a16:creationId xmlns:a16="http://schemas.microsoft.com/office/drawing/2014/main" id="{A1005B08-D2D4-455C-AA62-1200E43E7AF9}"/>
              </a:ext>
            </a:extLst>
          </p:cNvPr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9937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6923EF53-7767-4C94-BEF6-D45292794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3E5F3-28EE-488F-BD53-B744C06C3DEC}" type="datetime1">
              <a:rPr lang="en-US" smtClean="0"/>
              <a:t>9/12/2022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ACF12700-F905-4CFA-970C-C81E05A64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DA1B1EE2-BCA3-432B-A32D-B04C7F1DD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5787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B84A89F5-6982-40AE-8108-88B93E85C8FF}"/>
              </a:ext>
            </a:extLst>
          </p:cNvPr>
          <p:cNvGrpSpPr/>
          <p:nvPr/>
        </p:nvGrpSpPr>
        <p:grpSpPr>
          <a:xfrm>
            <a:off x="3124577" y="0"/>
            <a:ext cx="4389519" cy="2916937"/>
            <a:chOff x="3124577" y="0"/>
            <a:chExt cx="4389519" cy="2916937"/>
          </a:xfrm>
        </p:grpSpPr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B80BED93-E30B-4492-A268-84C33CA4F067}"/>
                </a:ext>
              </a:extLst>
            </p:cNvPr>
            <p:cNvSpPr/>
            <p:nvPr/>
          </p:nvSpPr>
          <p:spPr>
            <a:xfrm>
              <a:off x="3320637" y="0"/>
              <a:ext cx="4013331" cy="2742133"/>
            </a:xfrm>
            <a:custGeom>
              <a:avLst/>
              <a:gdLst>
                <a:gd name="connsiteX0" fmla="*/ 294151 w 4013331"/>
                <a:gd name="connsiteY0" fmla="*/ 0 h 2742133"/>
                <a:gd name="connsiteX1" fmla="*/ 3844057 w 4013331"/>
                <a:gd name="connsiteY1" fmla="*/ 0 h 2742133"/>
                <a:gd name="connsiteX2" fmla="*/ 3892490 w 4013331"/>
                <a:gd name="connsiteY2" fmla="*/ 131440 h 2742133"/>
                <a:gd name="connsiteX3" fmla="*/ 4013331 w 4013331"/>
                <a:gd name="connsiteY3" fmla="*/ 941251 h 2742133"/>
                <a:gd name="connsiteX4" fmla="*/ 3804827 w 4013331"/>
                <a:gd name="connsiteY4" fmla="*/ 1540292 h 2742133"/>
                <a:gd name="connsiteX5" fmla="*/ 3187498 w 4013331"/>
                <a:gd name="connsiteY5" fmla="*/ 2098087 h 2742133"/>
                <a:gd name="connsiteX6" fmla="*/ 3051769 w 4013331"/>
                <a:gd name="connsiteY6" fmla="*/ 2204787 h 2742133"/>
                <a:gd name="connsiteX7" fmla="*/ 1936476 w 4013331"/>
                <a:gd name="connsiteY7" fmla="*/ 2742133 h 2742133"/>
                <a:gd name="connsiteX8" fmla="*/ 467303 w 4013331"/>
                <a:gd name="connsiteY8" fmla="*/ 1868695 h 2742133"/>
                <a:gd name="connsiteX9" fmla="*/ 310732 w 4013331"/>
                <a:gd name="connsiteY9" fmla="*/ 1645244 h 2742133"/>
                <a:gd name="connsiteX10" fmla="*/ 0 w 4013331"/>
                <a:gd name="connsiteY10" fmla="*/ 941251 h 2742133"/>
                <a:gd name="connsiteX11" fmla="*/ 187749 w 4013331"/>
                <a:gd name="connsiteY11" fmla="*/ 183076 h 2742133"/>
                <a:gd name="connsiteX12" fmla="*/ 288888 w 4013331"/>
                <a:gd name="connsiteY12" fmla="*/ 7329 h 2742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013331" h="2742133">
                  <a:moveTo>
                    <a:pt x="294151" y="0"/>
                  </a:moveTo>
                  <a:lnTo>
                    <a:pt x="3844057" y="0"/>
                  </a:lnTo>
                  <a:lnTo>
                    <a:pt x="3892490" y="131440"/>
                  </a:lnTo>
                  <a:cubicBezTo>
                    <a:pt x="3971777" y="378867"/>
                    <a:pt x="4013331" y="652783"/>
                    <a:pt x="4013331" y="941251"/>
                  </a:cubicBezTo>
                  <a:cubicBezTo>
                    <a:pt x="4013331" y="1171430"/>
                    <a:pt x="3948997" y="1356167"/>
                    <a:pt x="3804827" y="1540292"/>
                  </a:cubicBezTo>
                  <a:cubicBezTo>
                    <a:pt x="3654026" y="1732895"/>
                    <a:pt x="3427436" y="1910292"/>
                    <a:pt x="3187498" y="2098087"/>
                  </a:cubicBezTo>
                  <a:cubicBezTo>
                    <a:pt x="3143231" y="2132693"/>
                    <a:pt x="3097499" y="2168522"/>
                    <a:pt x="3051769" y="2204787"/>
                  </a:cubicBezTo>
                  <a:cubicBezTo>
                    <a:pt x="2642425" y="2529345"/>
                    <a:pt x="2343664" y="2742133"/>
                    <a:pt x="1936476" y="2742133"/>
                  </a:cubicBezTo>
                  <a:cubicBezTo>
                    <a:pt x="1316045" y="2742133"/>
                    <a:pt x="876647" y="2480932"/>
                    <a:pt x="467303" y="1868695"/>
                  </a:cubicBezTo>
                  <a:cubicBezTo>
                    <a:pt x="413736" y="1788559"/>
                    <a:pt x="361372" y="1715679"/>
                    <a:pt x="310732" y="1645244"/>
                  </a:cubicBezTo>
                  <a:cubicBezTo>
                    <a:pt x="100850" y="1353195"/>
                    <a:pt x="0" y="1201315"/>
                    <a:pt x="0" y="941251"/>
                  </a:cubicBezTo>
                  <a:cubicBezTo>
                    <a:pt x="0" y="683021"/>
                    <a:pt x="63214" y="427935"/>
                    <a:pt x="187749" y="183076"/>
                  </a:cubicBezTo>
                  <a:cubicBezTo>
                    <a:pt x="218215" y="123194"/>
                    <a:pt x="251953" y="64578"/>
                    <a:pt x="288888" y="7329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965F60C1-CD8B-4326-9B24-3D197CF382A6}"/>
                </a:ext>
              </a:extLst>
            </p:cNvPr>
            <p:cNvSpPr/>
            <p:nvPr/>
          </p:nvSpPr>
          <p:spPr>
            <a:xfrm>
              <a:off x="3566319" y="0"/>
              <a:ext cx="3401415" cy="2440484"/>
            </a:xfrm>
            <a:custGeom>
              <a:avLst/>
              <a:gdLst>
                <a:gd name="connsiteX0" fmla="*/ 332917 w 3401415"/>
                <a:gd name="connsiteY0" fmla="*/ 0 h 2440484"/>
                <a:gd name="connsiteX1" fmla="*/ 3207137 w 3401415"/>
                <a:gd name="connsiteY1" fmla="*/ 0 h 2440484"/>
                <a:gd name="connsiteX2" fmla="*/ 3242654 w 3401415"/>
                <a:gd name="connsiteY2" fmla="*/ 74937 h 2440484"/>
                <a:gd name="connsiteX3" fmla="*/ 3401415 w 3401415"/>
                <a:gd name="connsiteY3" fmla="*/ 914184 h 2440484"/>
                <a:gd name="connsiteX4" fmla="*/ 3224702 w 3401415"/>
                <a:gd name="connsiteY4" fmla="*/ 1421888 h 2440484"/>
                <a:gd name="connsiteX5" fmla="*/ 2701498 w 3401415"/>
                <a:gd name="connsiteY5" fmla="*/ 1894635 h 2440484"/>
                <a:gd name="connsiteX6" fmla="*/ 2586463 w 3401415"/>
                <a:gd name="connsiteY6" fmla="*/ 1985068 h 2440484"/>
                <a:gd name="connsiteX7" fmla="*/ 1641219 w 3401415"/>
                <a:gd name="connsiteY7" fmla="*/ 2440484 h 2440484"/>
                <a:gd name="connsiteX8" fmla="*/ 396053 w 3401415"/>
                <a:gd name="connsiteY8" fmla="*/ 1700219 h 2440484"/>
                <a:gd name="connsiteX9" fmla="*/ 263354 w 3401415"/>
                <a:gd name="connsiteY9" fmla="*/ 1510839 h 2440484"/>
                <a:gd name="connsiteX10" fmla="*/ 0 w 3401415"/>
                <a:gd name="connsiteY10" fmla="*/ 914184 h 2440484"/>
                <a:gd name="connsiteX11" fmla="*/ 159122 w 3401415"/>
                <a:gd name="connsiteY11" fmla="*/ 271610 h 2440484"/>
                <a:gd name="connsiteX12" fmla="*/ 244841 w 3401415"/>
                <a:gd name="connsiteY12" fmla="*/ 122658 h 2440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01415" h="2440484">
                  <a:moveTo>
                    <a:pt x="332917" y="0"/>
                  </a:moveTo>
                  <a:lnTo>
                    <a:pt x="3207137" y="0"/>
                  </a:lnTo>
                  <a:lnTo>
                    <a:pt x="3242654" y="74937"/>
                  </a:lnTo>
                  <a:cubicBezTo>
                    <a:pt x="3346386" y="322243"/>
                    <a:pt x="3401415" y="608579"/>
                    <a:pt x="3401415" y="914184"/>
                  </a:cubicBezTo>
                  <a:cubicBezTo>
                    <a:pt x="3401415" y="1109268"/>
                    <a:pt x="3346890" y="1265837"/>
                    <a:pt x="3224702" y="1421888"/>
                  </a:cubicBezTo>
                  <a:cubicBezTo>
                    <a:pt x="3096894" y="1585125"/>
                    <a:pt x="2904852" y="1735475"/>
                    <a:pt x="2701498" y="1894635"/>
                  </a:cubicBezTo>
                  <a:cubicBezTo>
                    <a:pt x="2663980" y="1923966"/>
                    <a:pt x="2625221" y="1954332"/>
                    <a:pt x="2586463" y="1985068"/>
                  </a:cubicBezTo>
                  <a:cubicBezTo>
                    <a:pt x="2239532" y="2260140"/>
                    <a:pt x="1986324" y="2440484"/>
                    <a:pt x="1641219" y="2440484"/>
                  </a:cubicBezTo>
                  <a:cubicBezTo>
                    <a:pt x="1115386" y="2440484"/>
                    <a:pt x="742984" y="2219109"/>
                    <a:pt x="396053" y="1700219"/>
                  </a:cubicBezTo>
                  <a:cubicBezTo>
                    <a:pt x="350653" y="1632303"/>
                    <a:pt x="306273" y="1570535"/>
                    <a:pt x="263354" y="1510839"/>
                  </a:cubicBezTo>
                  <a:cubicBezTo>
                    <a:pt x="85473" y="1263318"/>
                    <a:pt x="0" y="1134597"/>
                    <a:pt x="0" y="914184"/>
                  </a:cubicBezTo>
                  <a:cubicBezTo>
                    <a:pt x="0" y="695327"/>
                    <a:pt x="53576" y="479135"/>
                    <a:pt x="159122" y="271610"/>
                  </a:cubicBezTo>
                  <a:cubicBezTo>
                    <a:pt x="184943" y="220858"/>
                    <a:pt x="213538" y="171179"/>
                    <a:pt x="244841" y="122658"/>
                  </a:cubicBezTo>
                  <a:close/>
                </a:path>
              </a:pathLst>
            </a:custGeom>
            <a:noFill/>
            <a:ln w="158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69511D06-104E-440E-8049-4CDCE4B87E96}"/>
                </a:ext>
              </a:extLst>
            </p:cNvPr>
            <p:cNvSpPr/>
            <p:nvPr/>
          </p:nvSpPr>
          <p:spPr>
            <a:xfrm>
              <a:off x="3232490" y="0"/>
              <a:ext cx="4164597" cy="2817185"/>
            </a:xfrm>
            <a:custGeom>
              <a:avLst/>
              <a:gdLst>
                <a:gd name="connsiteX0" fmla="*/ 237339 w 4130517"/>
                <a:gd name="connsiteY0" fmla="*/ 0 h 2806419"/>
                <a:gd name="connsiteX1" fmla="*/ 3997489 w 4130517"/>
                <a:gd name="connsiteY1" fmla="*/ 0 h 2806419"/>
                <a:gd name="connsiteX2" fmla="*/ 4006148 w 4130517"/>
                <a:gd name="connsiteY2" fmla="*/ 24333 h 2806419"/>
                <a:gd name="connsiteX3" fmla="*/ 4130517 w 4130517"/>
                <a:gd name="connsiteY3" fmla="*/ 887307 h 2806419"/>
                <a:gd name="connsiteX4" fmla="*/ 3915925 w 4130517"/>
                <a:gd name="connsiteY4" fmla="*/ 1525677 h 2806419"/>
                <a:gd name="connsiteX5" fmla="*/ 3280571 w 4130517"/>
                <a:gd name="connsiteY5" fmla="*/ 2120090 h 2806419"/>
                <a:gd name="connsiteX6" fmla="*/ 3140878 w 4130517"/>
                <a:gd name="connsiteY6" fmla="*/ 2233796 h 2806419"/>
                <a:gd name="connsiteX7" fmla="*/ 1993019 w 4130517"/>
                <a:gd name="connsiteY7" fmla="*/ 2806419 h 2806419"/>
                <a:gd name="connsiteX8" fmla="*/ 480948 w 4130517"/>
                <a:gd name="connsiteY8" fmla="*/ 1875638 h 2806419"/>
                <a:gd name="connsiteX9" fmla="*/ 319805 w 4130517"/>
                <a:gd name="connsiteY9" fmla="*/ 1637519 h 2806419"/>
                <a:gd name="connsiteX10" fmla="*/ 0 w 4130517"/>
                <a:gd name="connsiteY10" fmla="*/ 887307 h 2806419"/>
                <a:gd name="connsiteX11" fmla="*/ 193231 w 4130517"/>
                <a:gd name="connsiteY11" fmla="*/ 79360 h 2806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30517" h="2806419">
                  <a:moveTo>
                    <a:pt x="237339" y="0"/>
                  </a:moveTo>
                  <a:lnTo>
                    <a:pt x="3997489" y="0"/>
                  </a:lnTo>
                  <a:lnTo>
                    <a:pt x="4006148" y="24333"/>
                  </a:lnTo>
                  <a:cubicBezTo>
                    <a:pt x="4087750" y="288004"/>
                    <a:pt x="4130517" y="579903"/>
                    <a:pt x="4130517" y="887307"/>
                  </a:cubicBezTo>
                  <a:cubicBezTo>
                    <a:pt x="4130517" y="1132599"/>
                    <a:pt x="4064304" y="1329464"/>
                    <a:pt x="3915925" y="1525677"/>
                  </a:cubicBezTo>
                  <a:cubicBezTo>
                    <a:pt x="3760721" y="1730924"/>
                    <a:pt x="3527514" y="1919967"/>
                    <a:pt x="3280571" y="2120090"/>
                  </a:cubicBezTo>
                  <a:cubicBezTo>
                    <a:pt x="3235011" y="2156968"/>
                    <a:pt x="3187944" y="2195151"/>
                    <a:pt x="3140878" y="2233796"/>
                  </a:cubicBezTo>
                  <a:cubicBezTo>
                    <a:pt x="2719582" y="2579662"/>
                    <a:pt x="2412097" y="2806419"/>
                    <a:pt x="1993019" y="2806419"/>
                  </a:cubicBezTo>
                  <a:cubicBezTo>
                    <a:pt x="1354472" y="2806419"/>
                    <a:pt x="902244" y="2528070"/>
                    <a:pt x="480948" y="1875638"/>
                  </a:cubicBezTo>
                  <a:cubicBezTo>
                    <a:pt x="425816" y="1790244"/>
                    <a:pt x="371924" y="1712578"/>
                    <a:pt x="319805" y="1637519"/>
                  </a:cubicBezTo>
                  <a:cubicBezTo>
                    <a:pt x="103795" y="1326296"/>
                    <a:pt x="0" y="1164446"/>
                    <a:pt x="0" y="887307"/>
                  </a:cubicBezTo>
                  <a:cubicBezTo>
                    <a:pt x="0" y="612125"/>
                    <a:pt x="65060" y="340293"/>
                    <a:pt x="193231" y="79360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164F6B39-7B0A-4839-9F52-1FFA2044F248}"/>
                </a:ext>
              </a:extLst>
            </p:cNvPr>
            <p:cNvSpPr/>
            <p:nvPr/>
          </p:nvSpPr>
          <p:spPr>
            <a:xfrm>
              <a:off x="3124577" y="0"/>
              <a:ext cx="4389519" cy="2916937"/>
            </a:xfrm>
            <a:custGeom>
              <a:avLst/>
              <a:gdLst>
                <a:gd name="connsiteX0" fmla="*/ 208215 w 4389519"/>
                <a:gd name="connsiteY0" fmla="*/ 0 h 2916937"/>
                <a:gd name="connsiteX1" fmla="*/ 4284014 w 4389519"/>
                <a:gd name="connsiteY1" fmla="*/ 0 h 2916937"/>
                <a:gd name="connsiteX2" fmla="*/ 4335794 w 4389519"/>
                <a:gd name="connsiteY2" fmla="*/ 207911 h 2916937"/>
                <a:gd name="connsiteX3" fmla="*/ 4376420 w 4389519"/>
                <a:gd name="connsiteY3" fmla="*/ 1078865 h 2916937"/>
                <a:gd name="connsiteX4" fmla="*/ 4090147 w 4389519"/>
                <a:gd name="connsiteY4" fmla="*/ 1734728 h 2916937"/>
                <a:gd name="connsiteX5" fmla="*/ 3362552 w 4389519"/>
                <a:gd name="connsiteY5" fmla="*/ 2305097 h 2916937"/>
                <a:gd name="connsiteX6" fmla="*/ 3204152 w 4389519"/>
                <a:gd name="connsiteY6" fmla="*/ 2412521 h 2916937"/>
                <a:gd name="connsiteX7" fmla="*/ 1936072 w 4389519"/>
                <a:gd name="connsiteY7" fmla="*/ 2912360 h 2916937"/>
                <a:gd name="connsiteX8" fmla="*/ 421690 w 4389519"/>
                <a:gd name="connsiteY8" fmla="*/ 1787063 h 2916937"/>
                <a:gd name="connsiteX9" fmla="*/ 273167 w 4389519"/>
                <a:gd name="connsiteY9" fmla="*/ 1520080 h 2916937"/>
                <a:gd name="connsiteX10" fmla="*/ 4118 w 4389519"/>
                <a:gd name="connsiteY10" fmla="*/ 696338 h 2916937"/>
                <a:gd name="connsiteX11" fmla="*/ 175984 w 4389519"/>
                <a:gd name="connsiteY11" fmla="*/ 60381 h 2916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389519" h="2916937">
                  <a:moveTo>
                    <a:pt x="208215" y="0"/>
                  </a:moveTo>
                  <a:lnTo>
                    <a:pt x="4284014" y="0"/>
                  </a:lnTo>
                  <a:lnTo>
                    <a:pt x="4335794" y="207911"/>
                  </a:lnTo>
                  <a:cubicBezTo>
                    <a:pt x="4388748" y="479686"/>
                    <a:pt x="4403109" y="773803"/>
                    <a:pt x="4376420" y="1078865"/>
                  </a:cubicBezTo>
                  <a:cubicBezTo>
                    <a:pt x="4353703" y="1338514"/>
                    <a:pt x="4265383" y="1540772"/>
                    <a:pt x="4090147" y="1734728"/>
                  </a:cubicBezTo>
                  <a:cubicBezTo>
                    <a:pt x="3906850" y="1937616"/>
                    <a:pt x="3642485" y="2116128"/>
                    <a:pt x="3362552" y="2305097"/>
                  </a:cubicBezTo>
                  <a:cubicBezTo>
                    <a:pt x="3310910" y="2339914"/>
                    <a:pt x="3257553" y="2375972"/>
                    <a:pt x="3204152" y="2412521"/>
                  </a:cubicBezTo>
                  <a:cubicBezTo>
                    <a:pt x="2726165" y="2739616"/>
                    <a:pt x="2379682" y="2951171"/>
                    <a:pt x="1936072" y="2912360"/>
                  </a:cubicBezTo>
                  <a:cubicBezTo>
                    <a:pt x="1260148" y="2853224"/>
                    <a:pt x="807225" y="2516700"/>
                    <a:pt x="421690" y="1787063"/>
                  </a:cubicBezTo>
                  <a:cubicBezTo>
                    <a:pt x="371240" y="1691563"/>
                    <a:pt x="321385" y="1604361"/>
                    <a:pt x="273167" y="1520080"/>
                  </a:cubicBezTo>
                  <a:cubicBezTo>
                    <a:pt x="73334" y="1170636"/>
                    <a:pt x="-21548" y="989700"/>
                    <a:pt x="4118" y="696338"/>
                  </a:cubicBezTo>
                  <a:cubicBezTo>
                    <a:pt x="23232" y="477870"/>
                    <a:pt x="80908" y="264786"/>
                    <a:pt x="175984" y="60381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03099122-D80B-4389-A1CF-52C635217F4B}"/>
              </a:ext>
            </a:extLst>
          </p:cNvPr>
          <p:cNvGrpSpPr/>
          <p:nvPr/>
        </p:nvGrpSpPr>
        <p:grpSpPr>
          <a:xfrm>
            <a:off x="8122942" y="0"/>
            <a:ext cx="4069058" cy="3547008"/>
            <a:chOff x="8122942" y="0"/>
            <a:chExt cx="4069058" cy="3547008"/>
          </a:xfrm>
        </p:grpSpPr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CA535D59-CDAA-4AA9-84AC-A6142E857FE2}"/>
                </a:ext>
              </a:extLst>
            </p:cNvPr>
            <p:cNvSpPr/>
            <p:nvPr/>
          </p:nvSpPr>
          <p:spPr>
            <a:xfrm>
              <a:off x="8122942" y="0"/>
              <a:ext cx="4069058" cy="3547008"/>
            </a:xfrm>
            <a:custGeom>
              <a:avLst/>
              <a:gdLst>
                <a:gd name="connsiteX0" fmla="*/ 305212 w 4069058"/>
                <a:gd name="connsiteY0" fmla="*/ 0 h 3547008"/>
                <a:gd name="connsiteX1" fmla="*/ 4069058 w 4069058"/>
                <a:gd name="connsiteY1" fmla="*/ 0 h 3547008"/>
                <a:gd name="connsiteX2" fmla="*/ 4069058 w 4069058"/>
                <a:gd name="connsiteY2" fmla="*/ 2865785 h 3547008"/>
                <a:gd name="connsiteX3" fmla="*/ 3996814 w 4069058"/>
                <a:gd name="connsiteY3" fmla="*/ 2947457 h 3547008"/>
                <a:gd name="connsiteX4" fmla="*/ 2732780 w 4069058"/>
                <a:gd name="connsiteY4" fmla="*/ 3541640 h 3547008"/>
                <a:gd name="connsiteX5" fmla="*/ 1317550 w 4069058"/>
                <a:gd name="connsiteY5" fmla="*/ 3015110 h 3547008"/>
                <a:gd name="connsiteX6" fmla="*/ 1140977 w 4069058"/>
                <a:gd name="connsiteY6" fmla="*/ 2901419 h 3547008"/>
                <a:gd name="connsiteX7" fmla="*/ 330269 w 4069058"/>
                <a:gd name="connsiteY7" fmla="*/ 2297252 h 3547008"/>
                <a:gd name="connsiteX8" fmla="*/ 13299 w 4069058"/>
                <a:gd name="connsiteY8" fmla="*/ 1599966 h 3547008"/>
                <a:gd name="connsiteX9" fmla="*/ 217457 w 4069058"/>
                <a:gd name="connsiteY9" fmla="*/ 178659 h 3547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69058" h="3547008">
                  <a:moveTo>
                    <a:pt x="305212" y="0"/>
                  </a:moveTo>
                  <a:lnTo>
                    <a:pt x="4069058" y="0"/>
                  </a:lnTo>
                  <a:lnTo>
                    <a:pt x="4069058" y="2865785"/>
                  </a:lnTo>
                  <a:lnTo>
                    <a:pt x="3996814" y="2947457"/>
                  </a:lnTo>
                  <a:cubicBezTo>
                    <a:pt x="3654887" y="3311545"/>
                    <a:pt x="3252443" y="3496175"/>
                    <a:pt x="2732780" y="3541640"/>
                  </a:cubicBezTo>
                  <a:cubicBezTo>
                    <a:pt x="2236701" y="3585041"/>
                    <a:pt x="1850359" y="3361306"/>
                    <a:pt x="1317550" y="3015110"/>
                  </a:cubicBezTo>
                  <a:cubicBezTo>
                    <a:pt x="1258026" y="2976425"/>
                    <a:pt x="1198546" y="2938265"/>
                    <a:pt x="1140977" y="2901419"/>
                  </a:cubicBezTo>
                  <a:cubicBezTo>
                    <a:pt x="828927" y="2701433"/>
                    <a:pt x="534230" y="2512513"/>
                    <a:pt x="330269" y="2297252"/>
                  </a:cubicBezTo>
                  <a:cubicBezTo>
                    <a:pt x="135278" y="2091465"/>
                    <a:pt x="37487" y="1876435"/>
                    <a:pt x="13299" y="1599966"/>
                  </a:cubicBezTo>
                  <a:cubicBezTo>
                    <a:pt x="-32170" y="1080250"/>
                    <a:pt x="39709" y="589889"/>
                    <a:pt x="217457" y="178659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CD6948CC-6D51-4092-887C-B0664DC102C7}"/>
                </a:ext>
              </a:extLst>
            </p:cNvPr>
            <p:cNvSpPr/>
            <p:nvPr/>
          </p:nvSpPr>
          <p:spPr>
            <a:xfrm flipH="1">
              <a:off x="8319994" y="0"/>
              <a:ext cx="3872006" cy="3321595"/>
            </a:xfrm>
            <a:custGeom>
              <a:avLst/>
              <a:gdLst>
                <a:gd name="connsiteX0" fmla="*/ 3466434 w 3872006"/>
                <a:gd name="connsiteY0" fmla="*/ 0 h 3321595"/>
                <a:gd name="connsiteX1" fmla="*/ 65800 w 3872006"/>
                <a:gd name="connsiteY1" fmla="*/ 0 h 3321595"/>
                <a:gd name="connsiteX2" fmla="*/ 0 w 3872006"/>
                <a:gd name="connsiteY2" fmla="*/ 59511 h 3321595"/>
                <a:gd name="connsiteX3" fmla="*/ 0 w 3872006"/>
                <a:gd name="connsiteY3" fmla="*/ 2518435 h 3321595"/>
                <a:gd name="connsiteX4" fmla="*/ 80122 w 3872006"/>
                <a:gd name="connsiteY4" fmla="*/ 2618704 h 3321595"/>
                <a:gd name="connsiteX5" fmla="*/ 1549501 w 3872006"/>
                <a:gd name="connsiteY5" fmla="*/ 3321595 h 3321595"/>
                <a:gd name="connsiteX6" fmla="*/ 2796711 w 3872006"/>
                <a:gd name="connsiteY6" fmla="*/ 2749441 h 3321595"/>
                <a:gd name="connsiteX7" fmla="*/ 2948494 w 3872006"/>
                <a:gd name="connsiteY7" fmla="*/ 2635829 h 3321595"/>
                <a:gd name="connsiteX8" fmla="*/ 3638840 w 3872006"/>
                <a:gd name="connsiteY8" fmla="*/ 2041901 h 3321595"/>
                <a:gd name="connsiteX9" fmla="*/ 3872006 w 3872006"/>
                <a:gd name="connsiteY9" fmla="*/ 1404055 h 3321595"/>
                <a:gd name="connsiteX10" fmla="*/ 3467973 w 3872006"/>
                <a:gd name="connsiteY10" fmla="*/ 1974 h 3321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872006" h="3321595">
                  <a:moveTo>
                    <a:pt x="3466434" y="0"/>
                  </a:moveTo>
                  <a:lnTo>
                    <a:pt x="65800" y="0"/>
                  </a:lnTo>
                  <a:lnTo>
                    <a:pt x="0" y="59511"/>
                  </a:lnTo>
                  <a:lnTo>
                    <a:pt x="0" y="2518435"/>
                  </a:lnTo>
                  <a:lnTo>
                    <a:pt x="80122" y="2618704"/>
                  </a:lnTo>
                  <a:cubicBezTo>
                    <a:pt x="490323" y="3108658"/>
                    <a:pt x="942414" y="3321595"/>
                    <a:pt x="1549501" y="3321595"/>
                  </a:cubicBezTo>
                  <a:cubicBezTo>
                    <a:pt x="2004852" y="3321595"/>
                    <a:pt x="2338950" y="3095023"/>
                    <a:pt x="2796711" y="2749441"/>
                  </a:cubicBezTo>
                  <a:cubicBezTo>
                    <a:pt x="2847850" y="2710827"/>
                    <a:pt x="2898991" y="2672676"/>
                    <a:pt x="2948494" y="2635829"/>
                  </a:cubicBezTo>
                  <a:cubicBezTo>
                    <a:pt x="3216812" y="2435869"/>
                    <a:pt x="3470203" y="2246981"/>
                    <a:pt x="3638840" y="2041901"/>
                  </a:cubicBezTo>
                  <a:cubicBezTo>
                    <a:pt x="3800062" y="1845849"/>
                    <a:pt x="3872006" y="1649145"/>
                    <a:pt x="3872006" y="1404055"/>
                  </a:cubicBezTo>
                  <a:cubicBezTo>
                    <a:pt x="3872006" y="866538"/>
                    <a:pt x="3729694" y="376466"/>
                    <a:pt x="3467973" y="1974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F5F9FD94-99CC-42AD-8E66-CF99E8FD5A94}"/>
                </a:ext>
              </a:extLst>
            </p:cNvPr>
            <p:cNvSpPr/>
            <p:nvPr/>
          </p:nvSpPr>
          <p:spPr>
            <a:xfrm flipH="1">
              <a:off x="8729240" y="9274"/>
              <a:ext cx="3462454" cy="3010961"/>
            </a:xfrm>
            <a:custGeom>
              <a:avLst/>
              <a:gdLst>
                <a:gd name="connsiteX0" fmla="*/ 2953507 w 3462454"/>
                <a:gd name="connsiteY0" fmla="*/ 0 h 3010961"/>
                <a:gd name="connsiteX1" fmla="*/ 477652 w 3462454"/>
                <a:gd name="connsiteY1" fmla="*/ 0 h 3010961"/>
                <a:gd name="connsiteX2" fmla="*/ 327396 w 3462454"/>
                <a:gd name="connsiteY2" fmla="*/ 113681 h 3010961"/>
                <a:gd name="connsiteX3" fmla="*/ 46554 w 3462454"/>
                <a:gd name="connsiteY3" fmla="*/ 391785 h 3010961"/>
                <a:gd name="connsiteX4" fmla="*/ 0 w 3462454"/>
                <a:gd name="connsiteY4" fmla="*/ 453516 h 3010961"/>
                <a:gd name="connsiteX5" fmla="*/ 0 w 3462454"/>
                <a:gd name="connsiteY5" fmla="*/ 2083461 h 3010961"/>
                <a:gd name="connsiteX6" fmla="*/ 26382 w 3462454"/>
                <a:gd name="connsiteY6" fmla="*/ 2118637 h 3010961"/>
                <a:gd name="connsiteX7" fmla="*/ 101620 w 3462454"/>
                <a:gd name="connsiteY7" fmla="*/ 2222744 h 3010961"/>
                <a:gd name="connsiteX8" fmla="*/ 1494064 w 3462454"/>
                <a:gd name="connsiteY8" fmla="*/ 3010961 h 3010961"/>
                <a:gd name="connsiteX9" fmla="*/ 2551110 w 3462454"/>
                <a:gd name="connsiteY9" fmla="*/ 2526044 h 3010961"/>
                <a:gd name="connsiteX10" fmla="*/ 2679751 w 3462454"/>
                <a:gd name="connsiteY10" fmla="*/ 2429754 h 3010961"/>
                <a:gd name="connsiteX11" fmla="*/ 3264840 w 3462454"/>
                <a:gd name="connsiteY11" fmla="*/ 1926383 h 3010961"/>
                <a:gd name="connsiteX12" fmla="*/ 3462454 w 3462454"/>
                <a:gd name="connsiteY12" fmla="*/ 1385790 h 3010961"/>
                <a:gd name="connsiteX13" fmla="*/ 3018820 w 3462454"/>
                <a:gd name="connsiteY13" fmla="*/ 67626 h 3010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462454" h="3010961">
                  <a:moveTo>
                    <a:pt x="2953507" y="0"/>
                  </a:moveTo>
                  <a:lnTo>
                    <a:pt x="477652" y="0"/>
                  </a:lnTo>
                  <a:lnTo>
                    <a:pt x="327396" y="113681"/>
                  </a:lnTo>
                  <a:cubicBezTo>
                    <a:pt x="222344" y="200626"/>
                    <a:pt x="128536" y="293564"/>
                    <a:pt x="46554" y="391785"/>
                  </a:cubicBezTo>
                  <a:lnTo>
                    <a:pt x="0" y="453516"/>
                  </a:lnTo>
                  <a:lnTo>
                    <a:pt x="0" y="2083461"/>
                  </a:lnTo>
                  <a:lnTo>
                    <a:pt x="26382" y="2118637"/>
                  </a:lnTo>
                  <a:cubicBezTo>
                    <a:pt x="51135" y="2152065"/>
                    <a:pt x="76235" y="2186586"/>
                    <a:pt x="101620" y="2222744"/>
                  </a:cubicBezTo>
                  <a:cubicBezTo>
                    <a:pt x="489585" y="2775245"/>
                    <a:pt x="906035" y="3010961"/>
                    <a:pt x="1494064" y="3010961"/>
                  </a:cubicBezTo>
                  <a:cubicBezTo>
                    <a:pt x="1879987" y="3010961"/>
                    <a:pt x="2163144" y="2818935"/>
                    <a:pt x="2551110" y="2526044"/>
                  </a:cubicBezTo>
                  <a:cubicBezTo>
                    <a:pt x="2594452" y="2493317"/>
                    <a:pt x="2637795" y="2460984"/>
                    <a:pt x="2679751" y="2429754"/>
                  </a:cubicBezTo>
                  <a:cubicBezTo>
                    <a:pt x="2907158" y="2260282"/>
                    <a:pt x="3121914" y="2100194"/>
                    <a:pt x="3264840" y="1926383"/>
                  </a:cubicBezTo>
                  <a:cubicBezTo>
                    <a:pt x="3401480" y="1760224"/>
                    <a:pt x="3462454" y="1593511"/>
                    <a:pt x="3462454" y="1385790"/>
                  </a:cubicBezTo>
                  <a:cubicBezTo>
                    <a:pt x="3462454" y="865148"/>
                    <a:pt x="3304918" y="397028"/>
                    <a:pt x="3018820" y="67626"/>
                  </a:cubicBezTo>
                  <a:close/>
                </a:path>
              </a:pathLst>
            </a:custGeom>
            <a:noFill/>
            <a:ln w="158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F47D3E70-A759-410D-B5DB-855218E138C3}"/>
                </a:ext>
              </a:extLst>
            </p:cNvPr>
            <p:cNvSpPr/>
            <p:nvPr/>
          </p:nvSpPr>
          <p:spPr>
            <a:xfrm flipH="1">
              <a:off x="8243247" y="9274"/>
              <a:ext cx="3948447" cy="3411460"/>
            </a:xfrm>
            <a:custGeom>
              <a:avLst/>
              <a:gdLst>
                <a:gd name="connsiteX0" fmla="*/ 3564894 w 3904481"/>
                <a:gd name="connsiteY0" fmla="*/ 0 h 3411460"/>
                <a:gd name="connsiteX1" fmla="*/ 0 w 3904481"/>
                <a:gd name="connsiteY1" fmla="*/ 0 h 3411460"/>
                <a:gd name="connsiteX2" fmla="*/ 0 w 3904481"/>
                <a:gd name="connsiteY2" fmla="*/ 2659993 h 3411460"/>
                <a:gd name="connsiteX3" fmla="*/ 1876 w 3904481"/>
                <a:gd name="connsiteY3" fmla="*/ 2662425 h 3411460"/>
                <a:gd name="connsiteX4" fmla="*/ 1514161 w 3904481"/>
                <a:gd name="connsiteY4" fmla="*/ 3411460 h 3411460"/>
                <a:gd name="connsiteX5" fmla="*/ 2797788 w 3904481"/>
                <a:gd name="connsiteY5" fmla="*/ 2801744 h 3411460"/>
                <a:gd name="connsiteX6" fmla="*/ 2954004 w 3904481"/>
                <a:gd name="connsiteY6" fmla="*/ 2680673 h 3411460"/>
                <a:gd name="connsiteX7" fmla="*/ 3664508 w 3904481"/>
                <a:gd name="connsiteY7" fmla="*/ 2047754 h 3411460"/>
                <a:gd name="connsiteX8" fmla="*/ 3904481 w 3904481"/>
                <a:gd name="connsiteY8" fmla="*/ 1368033 h 3411460"/>
                <a:gd name="connsiteX9" fmla="*/ 3596499 w 3904481"/>
                <a:gd name="connsiteY9" fmla="*/ 52268 h 3411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04481" h="3411460">
                  <a:moveTo>
                    <a:pt x="3564894" y="0"/>
                  </a:moveTo>
                  <a:lnTo>
                    <a:pt x="0" y="0"/>
                  </a:lnTo>
                  <a:lnTo>
                    <a:pt x="0" y="2659993"/>
                  </a:lnTo>
                  <a:lnTo>
                    <a:pt x="1876" y="2662425"/>
                  </a:lnTo>
                  <a:cubicBezTo>
                    <a:pt x="424055" y="3184544"/>
                    <a:pt x="889346" y="3411460"/>
                    <a:pt x="1514161" y="3411460"/>
                  </a:cubicBezTo>
                  <a:cubicBezTo>
                    <a:pt x="1982808" y="3411460"/>
                    <a:pt x="2326661" y="3170014"/>
                    <a:pt x="2797788" y="2801744"/>
                  </a:cubicBezTo>
                  <a:cubicBezTo>
                    <a:pt x="2850420" y="2760595"/>
                    <a:pt x="2903054" y="2719940"/>
                    <a:pt x="2954004" y="2680673"/>
                  </a:cubicBezTo>
                  <a:cubicBezTo>
                    <a:pt x="3230156" y="2467586"/>
                    <a:pt x="3490946" y="2266297"/>
                    <a:pt x="3664508" y="2047754"/>
                  </a:cubicBezTo>
                  <a:cubicBezTo>
                    <a:pt x="3830437" y="1838832"/>
                    <a:pt x="3904481" y="1629214"/>
                    <a:pt x="3904481" y="1368033"/>
                  </a:cubicBezTo>
                  <a:cubicBezTo>
                    <a:pt x="3904481" y="877057"/>
                    <a:pt x="3796872" y="423228"/>
                    <a:pt x="3596499" y="52268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90302A25-2D4F-4AD5-B0E9-C12184C3599E}"/>
              </a:ext>
            </a:extLst>
          </p:cNvPr>
          <p:cNvGrpSpPr/>
          <p:nvPr/>
        </p:nvGrpSpPr>
        <p:grpSpPr>
          <a:xfrm>
            <a:off x="-1" y="1355238"/>
            <a:ext cx="4381339" cy="5510713"/>
            <a:chOff x="0" y="1347287"/>
            <a:chExt cx="4259808" cy="5510713"/>
          </a:xfrm>
        </p:grpSpPr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E227AF03-773A-4B1E-8FED-67198038E60D}"/>
                </a:ext>
              </a:extLst>
            </p:cNvPr>
            <p:cNvSpPr/>
            <p:nvPr/>
          </p:nvSpPr>
          <p:spPr>
            <a:xfrm>
              <a:off x="0" y="1676545"/>
              <a:ext cx="4174269" cy="5181455"/>
            </a:xfrm>
            <a:custGeom>
              <a:avLst/>
              <a:gdLst>
                <a:gd name="connsiteX0" fmla="*/ 1155130 w 4174269"/>
                <a:gd name="connsiteY0" fmla="*/ 990 h 5181455"/>
                <a:gd name="connsiteX1" fmla="*/ 2396955 w 4174269"/>
                <a:gd name="connsiteY1" fmla="*/ 367328 h 5181455"/>
                <a:gd name="connsiteX2" fmla="*/ 3827960 w 4174269"/>
                <a:gd name="connsiteY2" fmla="*/ 4749328 h 5181455"/>
                <a:gd name="connsiteX3" fmla="*/ 3561502 w 4174269"/>
                <a:gd name="connsiteY3" fmla="*/ 5090948 h 5181455"/>
                <a:gd name="connsiteX4" fmla="*/ 3452726 w 4174269"/>
                <a:gd name="connsiteY4" fmla="*/ 5181455 h 5181455"/>
                <a:gd name="connsiteX5" fmla="*/ 0 w 4174269"/>
                <a:gd name="connsiteY5" fmla="*/ 5181455 h 5181455"/>
                <a:gd name="connsiteX6" fmla="*/ 0 w 4174269"/>
                <a:gd name="connsiteY6" fmla="*/ 251605 h 5181455"/>
                <a:gd name="connsiteX7" fmla="*/ 157396 w 4174269"/>
                <a:gd name="connsiteY7" fmla="*/ 182600 h 5181455"/>
                <a:gd name="connsiteX8" fmla="*/ 1155130 w 4174269"/>
                <a:gd name="connsiteY8" fmla="*/ 990 h 5181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74269" h="5181455">
                  <a:moveTo>
                    <a:pt x="1155130" y="990"/>
                  </a:moveTo>
                  <a:cubicBezTo>
                    <a:pt x="1564667" y="12730"/>
                    <a:pt x="1984593" y="129250"/>
                    <a:pt x="2396955" y="367328"/>
                  </a:cubicBezTo>
                  <a:cubicBezTo>
                    <a:pt x="3871760" y="1218807"/>
                    <a:pt x="4678347" y="3276416"/>
                    <a:pt x="3827960" y="4749328"/>
                  </a:cubicBezTo>
                  <a:cubicBezTo>
                    <a:pt x="3748235" y="4887417"/>
                    <a:pt x="3658928" y="4998272"/>
                    <a:pt x="3561502" y="5090948"/>
                  </a:cubicBezTo>
                  <a:lnTo>
                    <a:pt x="3452726" y="5181455"/>
                  </a:lnTo>
                  <a:lnTo>
                    <a:pt x="0" y="5181455"/>
                  </a:lnTo>
                  <a:lnTo>
                    <a:pt x="0" y="251605"/>
                  </a:lnTo>
                  <a:lnTo>
                    <a:pt x="157396" y="182600"/>
                  </a:lnTo>
                  <a:cubicBezTo>
                    <a:pt x="475610" y="54980"/>
                    <a:pt x="811718" y="-8854"/>
                    <a:pt x="1155130" y="990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D6FE8FAD-8A4A-49E1-AFAF-A074482295A9}"/>
                </a:ext>
              </a:extLst>
            </p:cNvPr>
            <p:cNvSpPr/>
            <p:nvPr/>
          </p:nvSpPr>
          <p:spPr>
            <a:xfrm>
              <a:off x="0" y="1347287"/>
              <a:ext cx="4259808" cy="5510713"/>
            </a:xfrm>
            <a:custGeom>
              <a:avLst/>
              <a:gdLst>
                <a:gd name="connsiteX0" fmla="*/ 948905 w 4259808"/>
                <a:gd name="connsiteY0" fmla="*/ 1556 h 5510713"/>
                <a:gd name="connsiteX1" fmla="*/ 2304106 w 4259808"/>
                <a:gd name="connsiteY1" fmla="*/ 405867 h 5510713"/>
                <a:gd name="connsiteX2" fmla="*/ 3890982 w 4259808"/>
                <a:gd name="connsiteY2" fmla="*/ 5156588 h 5510713"/>
                <a:gd name="connsiteX3" fmla="*/ 3680329 w 4259808"/>
                <a:gd name="connsiteY3" fmla="*/ 5445948 h 5510713"/>
                <a:gd name="connsiteX4" fmla="*/ 3616504 w 4259808"/>
                <a:gd name="connsiteY4" fmla="*/ 5510713 h 5510713"/>
                <a:gd name="connsiteX5" fmla="*/ 0 w 4259808"/>
                <a:gd name="connsiteY5" fmla="*/ 5510713 h 5510713"/>
                <a:gd name="connsiteX6" fmla="*/ 0 w 4259808"/>
                <a:gd name="connsiteY6" fmla="*/ 144797 h 5510713"/>
                <a:gd name="connsiteX7" fmla="*/ 164164 w 4259808"/>
                <a:gd name="connsiteY7" fmla="*/ 92266 h 5510713"/>
                <a:gd name="connsiteX8" fmla="*/ 948905 w 4259808"/>
                <a:gd name="connsiteY8" fmla="*/ 1556 h 5510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59808" h="5510713">
                  <a:moveTo>
                    <a:pt x="948905" y="1556"/>
                  </a:moveTo>
                  <a:cubicBezTo>
                    <a:pt x="1395136" y="16867"/>
                    <a:pt x="1853354" y="145625"/>
                    <a:pt x="2304106" y="405867"/>
                  </a:cubicBezTo>
                  <a:cubicBezTo>
                    <a:pt x="3916211" y="1336616"/>
                    <a:pt x="4808028" y="3568218"/>
                    <a:pt x="3890982" y="5156588"/>
                  </a:cubicBezTo>
                  <a:cubicBezTo>
                    <a:pt x="3826502" y="5268272"/>
                    <a:pt x="3756052" y="5363347"/>
                    <a:pt x="3680329" y="5445948"/>
                  </a:cubicBezTo>
                  <a:lnTo>
                    <a:pt x="3616504" y="5510713"/>
                  </a:lnTo>
                  <a:lnTo>
                    <a:pt x="0" y="5510713"/>
                  </a:lnTo>
                  <a:lnTo>
                    <a:pt x="0" y="144797"/>
                  </a:lnTo>
                  <a:lnTo>
                    <a:pt x="164164" y="92266"/>
                  </a:lnTo>
                  <a:cubicBezTo>
                    <a:pt x="418657" y="23914"/>
                    <a:pt x="681631" y="-7614"/>
                    <a:pt x="948905" y="1556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0A7C4DFB-FDFD-4F28-8B00-287EB75C79EB}"/>
                </a:ext>
              </a:extLst>
            </p:cNvPr>
            <p:cNvSpPr/>
            <p:nvPr/>
          </p:nvSpPr>
          <p:spPr>
            <a:xfrm>
              <a:off x="0" y="1592806"/>
              <a:ext cx="4029221" cy="5265194"/>
            </a:xfrm>
            <a:custGeom>
              <a:avLst/>
              <a:gdLst>
                <a:gd name="connsiteX0" fmla="*/ 812878 w 4029221"/>
                <a:gd name="connsiteY0" fmla="*/ 840 h 5265194"/>
                <a:gd name="connsiteX1" fmla="*/ 960980 w 4029221"/>
                <a:gd name="connsiteY1" fmla="*/ 1442 h 5265194"/>
                <a:gd name="connsiteX2" fmla="*/ 2216856 w 4029221"/>
                <a:gd name="connsiteY2" fmla="*/ 376120 h 5265194"/>
                <a:gd name="connsiteX3" fmla="*/ 3687427 w 4029221"/>
                <a:gd name="connsiteY3" fmla="*/ 4778650 h 5265194"/>
                <a:gd name="connsiteX4" fmla="*/ 3267677 w 4029221"/>
                <a:gd name="connsiteY4" fmla="*/ 5245601 h 5265194"/>
                <a:gd name="connsiteX5" fmla="*/ 3237167 w 4029221"/>
                <a:gd name="connsiteY5" fmla="*/ 5265194 h 5265194"/>
                <a:gd name="connsiteX6" fmla="*/ 0 w 4029221"/>
                <a:gd name="connsiteY6" fmla="*/ 5265194 h 5265194"/>
                <a:gd name="connsiteX7" fmla="*/ 0 w 4029221"/>
                <a:gd name="connsiteY7" fmla="*/ 162790 h 5265194"/>
                <a:gd name="connsiteX8" fmla="*/ 58408 w 4029221"/>
                <a:gd name="connsiteY8" fmla="*/ 139352 h 5265194"/>
                <a:gd name="connsiteX9" fmla="*/ 812878 w 4029221"/>
                <a:gd name="connsiteY9" fmla="*/ 840 h 5265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29221" h="5265194">
                  <a:moveTo>
                    <a:pt x="812878" y="840"/>
                  </a:moveTo>
                  <a:cubicBezTo>
                    <a:pt x="862065" y="-449"/>
                    <a:pt x="911443" y="-258"/>
                    <a:pt x="960980" y="1442"/>
                  </a:cubicBezTo>
                  <a:cubicBezTo>
                    <a:pt x="1374507" y="15631"/>
                    <a:pt x="1799140" y="134952"/>
                    <a:pt x="2216856" y="376120"/>
                  </a:cubicBezTo>
                  <a:cubicBezTo>
                    <a:pt x="3710806" y="1238652"/>
                    <a:pt x="4537261" y="3306696"/>
                    <a:pt x="3687427" y="4778650"/>
                  </a:cubicBezTo>
                  <a:cubicBezTo>
                    <a:pt x="3567917" y="4985647"/>
                    <a:pt x="3426282" y="5131074"/>
                    <a:pt x="3267677" y="5245601"/>
                  </a:cubicBezTo>
                  <a:lnTo>
                    <a:pt x="3237167" y="5265194"/>
                  </a:lnTo>
                  <a:lnTo>
                    <a:pt x="0" y="5265194"/>
                  </a:lnTo>
                  <a:lnTo>
                    <a:pt x="0" y="162790"/>
                  </a:lnTo>
                  <a:lnTo>
                    <a:pt x="58408" y="139352"/>
                  </a:lnTo>
                  <a:cubicBezTo>
                    <a:pt x="301661" y="55163"/>
                    <a:pt x="554646" y="7607"/>
                    <a:pt x="812878" y="840"/>
                  </a:cubicBezTo>
                  <a:close/>
                </a:path>
              </a:pathLst>
            </a:custGeom>
            <a:noFill/>
            <a:ln w="1905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B6E867DF-0B62-429A-A554-CBE585048439}"/>
                </a:ext>
              </a:extLst>
            </p:cNvPr>
            <p:cNvSpPr/>
            <p:nvPr/>
          </p:nvSpPr>
          <p:spPr>
            <a:xfrm>
              <a:off x="0" y="2147333"/>
              <a:ext cx="3702048" cy="4710667"/>
            </a:xfrm>
            <a:custGeom>
              <a:avLst/>
              <a:gdLst>
                <a:gd name="connsiteX0" fmla="*/ 1057511 w 3702048"/>
                <a:gd name="connsiteY0" fmla="*/ 1243 h 4710667"/>
                <a:gd name="connsiteX1" fmla="*/ 2139959 w 3702048"/>
                <a:gd name="connsiteY1" fmla="*/ 324180 h 4710667"/>
                <a:gd name="connsiteX2" fmla="*/ 3407455 w 3702048"/>
                <a:gd name="connsiteY2" fmla="*/ 4118750 h 4710667"/>
                <a:gd name="connsiteX3" fmla="*/ 2754080 w 3702048"/>
                <a:gd name="connsiteY3" fmla="*/ 4690965 h 4710667"/>
                <a:gd name="connsiteX4" fmla="*/ 2711405 w 3702048"/>
                <a:gd name="connsiteY4" fmla="*/ 4710667 h 4710667"/>
                <a:gd name="connsiteX5" fmla="*/ 0 w 3702048"/>
                <a:gd name="connsiteY5" fmla="*/ 4710667 h 4710667"/>
                <a:gd name="connsiteX6" fmla="*/ 0 w 3702048"/>
                <a:gd name="connsiteY6" fmla="*/ 239601 h 4710667"/>
                <a:gd name="connsiteX7" fmla="*/ 72857 w 3702048"/>
                <a:gd name="connsiteY7" fmla="*/ 203063 h 4710667"/>
                <a:gd name="connsiteX8" fmla="*/ 1057511 w 3702048"/>
                <a:gd name="connsiteY8" fmla="*/ 1243 h 4710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02048" h="4710667">
                  <a:moveTo>
                    <a:pt x="1057511" y="1243"/>
                  </a:moveTo>
                  <a:cubicBezTo>
                    <a:pt x="1413932" y="13473"/>
                    <a:pt x="1779927" y="116316"/>
                    <a:pt x="2139959" y="324180"/>
                  </a:cubicBezTo>
                  <a:cubicBezTo>
                    <a:pt x="3427605" y="1067603"/>
                    <a:pt x="4139931" y="2850064"/>
                    <a:pt x="3407455" y="4118750"/>
                  </a:cubicBezTo>
                  <a:cubicBezTo>
                    <a:pt x="3235777" y="4416105"/>
                    <a:pt x="3011128" y="4566048"/>
                    <a:pt x="2754080" y="4690965"/>
                  </a:cubicBezTo>
                  <a:lnTo>
                    <a:pt x="2711405" y="4710667"/>
                  </a:lnTo>
                  <a:lnTo>
                    <a:pt x="0" y="4710667"/>
                  </a:lnTo>
                  <a:lnTo>
                    <a:pt x="0" y="239601"/>
                  </a:lnTo>
                  <a:lnTo>
                    <a:pt x="72857" y="203063"/>
                  </a:lnTo>
                  <a:cubicBezTo>
                    <a:pt x="383165" y="61024"/>
                    <a:pt x="715942" y="-10476"/>
                    <a:pt x="1057511" y="1243"/>
                  </a:cubicBezTo>
                  <a:close/>
                </a:path>
              </a:pathLst>
            </a:custGeom>
            <a:noFill/>
            <a:ln w="158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4296" y="3420734"/>
            <a:ext cx="6665976" cy="2129674"/>
          </a:xfrm>
        </p:spPr>
        <p:txBody>
          <a:bodyPr anchor="b">
            <a:noAutofit/>
          </a:bodyPr>
          <a:lstStyle>
            <a:lvl1pPr algn="l">
              <a:lnSpc>
                <a:spcPct val="110000"/>
              </a:lnSpc>
              <a:defRPr sz="480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Footer Placeholder 22">
            <a:extLst>
              <a:ext uri="{FF2B5EF4-FFF2-40B4-BE49-F238E27FC236}">
                <a16:creationId xmlns:a16="http://schemas.microsoft.com/office/drawing/2014/main" id="{E197B67B-BA44-4D2A-B31D-35A89323C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54296" y="6170490"/>
            <a:ext cx="5713314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7" name="Slide Number Placeholder 26">
            <a:extLst>
              <a:ext uri="{FF2B5EF4-FFF2-40B4-BE49-F238E27FC236}">
                <a16:creationId xmlns:a16="http://schemas.microsoft.com/office/drawing/2014/main" id="{1D718595-24D3-4517-A62E-C1F493407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54295" y="5550408"/>
            <a:ext cx="6665975" cy="512064"/>
          </a:xfrm>
        </p:spPr>
        <p:txBody>
          <a:bodyPr>
            <a:normAutofit/>
          </a:bodyPr>
          <a:lstStyle>
            <a:lvl1pPr marL="0" indent="0" algn="l">
              <a:lnSpc>
                <a:spcPct val="130000"/>
              </a:lnSpc>
              <a:spcBef>
                <a:spcPts val="0"/>
              </a:spcBef>
              <a:buNone/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Date Placeholder 17">
            <a:extLst>
              <a:ext uri="{FF2B5EF4-FFF2-40B4-BE49-F238E27FC236}">
                <a16:creationId xmlns:a16="http://schemas.microsoft.com/office/drawing/2014/main" id="{3C6217BB-A228-414D-92D9-E1D1EFEB8B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0080" y="6170491"/>
            <a:ext cx="2840083" cy="457200"/>
          </a:xfrm>
        </p:spPr>
        <p:txBody>
          <a:bodyPr/>
          <a:lstStyle>
            <a:lvl1pPr algn="l">
              <a:defRPr/>
            </a:lvl1pPr>
          </a:lstStyle>
          <a:p>
            <a:fld id="{E72EB70D-CD01-44DA-83B3-8FEB3383D307}" type="datetime1">
              <a:rPr lang="en-US" smtClean="0"/>
              <a:t>9/12/2022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7343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20240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30290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C1D6427-F07F-4D50-B151-455100AF7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58CFD-9357-46BE-A189-D637A67C8730}" type="datetime1">
              <a:rPr lang="en-US" smtClean="0"/>
              <a:t>9/12/2022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79EFBB2-C5E0-4D57-AB1D-3AA907ECFD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AE6B7E1-F60B-4D08-9052-423D6FBFA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2611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0241" y="2456408"/>
            <a:ext cx="4160520" cy="823912"/>
          </a:xfrm>
        </p:spPr>
        <p:txBody>
          <a:bodyPr anchor="b">
            <a:normAutofit/>
          </a:bodyPr>
          <a:lstStyle>
            <a:lvl1pPr marL="0" indent="0">
              <a:lnSpc>
                <a:spcPct val="130000"/>
              </a:lnSpc>
              <a:buNone/>
              <a:defRPr sz="18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20241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30290" y="2456408"/>
            <a:ext cx="4160520" cy="823912"/>
          </a:xfrm>
        </p:spPr>
        <p:txBody>
          <a:bodyPr anchor="b">
            <a:normAutofit/>
          </a:bodyPr>
          <a:lstStyle>
            <a:lvl1pPr marL="0" indent="0">
              <a:lnSpc>
                <a:spcPct val="99000"/>
              </a:lnSpc>
              <a:buNone/>
              <a:defRPr lang="en-US" sz="1800" b="1" kern="1200" cap="all" spc="150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30000"/>
              </a:lnSpc>
              <a:spcBef>
                <a:spcPts val="930"/>
              </a:spcBef>
              <a:buFont typeface="Corbel" panose="020B0503020204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30290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3771BF97-4D2A-43A4-8CDC-2250017EB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742EE-B331-4632-BD10-A82FED6B6FC0}" type="datetime1">
              <a:rPr lang="en-US" smtClean="0"/>
              <a:t>9/12/2022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6020661A-DA07-4679-9226-945B5DD24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EEFCE38B-E087-4988-BC3A-FE3B55E70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D3BC439C-E995-4E1F-8DE9-75C32785E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177126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F30096C-3491-4EF2-ABB2-D57F3F4B5B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BA835-D13F-49F4-8F11-5D576AC65FAD}" type="datetime1">
              <a:rPr lang="en-US" smtClean="0"/>
              <a:t>9/12/2022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9DA3A85-7147-4F32-944A-B079AF514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EDDF50D-95C0-4DA2-BBC6-41774FAC1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00693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9BEFCA-6D6F-4F26-823F-C86CA694B8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D1799-ACB5-4CB2-86A2-5C574F1C8706}" type="datetime1">
              <a:rPr lang="en-US" smtClean="0"/>
              <a:t>9/12/2022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2EE2C9-E87D-4495-9EDA-6BC0EDC270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5557A9-903F-4B36-8B06-D9EADF230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3087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640080"/>
            <a:ext cx="3227715" cy="2551751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0160" y="640080"/>
            <a:ext cx="6949440" cy="5455919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3"/>
            <a:ext cx="3227715" cy="2872197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BB904BE8-2080-4FFA-9239-A8929E28FAD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76488" y="6170491"/>
            <a:ext cx="2214322" cy="457200"/>
          </a:xfrm>
        </p:spPr>
        <p:txBody>
          <a:bodyPr/>
          <a:lstStyle/>
          <a:p>
            <a:fld id="{ED5DD0D6-7A82-473E-879B-C6ECD6CCCFEC}" type="datetime1">
              <a:rPr lang="en-US" smtClean="0"/>
              <a:t>9/12/2022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ED5580C6-5CD7-4CDD-977D-0533C84F2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80160" y="6170490"/>
            <a:ext cx="694944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18D0320-9B66-443F-8E28-8BCF07E08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13901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102651" cy="6857999"/>
          </a:xfrm>
          <a:solidFill>
            <a:schemeClr val="bg2">
              <a:lumMod val="9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10"/>
            <a:ext cx="3230625" cy="1687924"/>
          </a:xfr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6"/>
            <a:ext cx="3227832" cy="2872194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41C2A9DB-B176-4069-8734-5B4ED352BA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76488" y="6170491"/>
            <a:ext cx="2214322" cy="457200"/>
          </a:xfrm>
        </p:spPr>
        <p:txBody>
          <a:bodyPr/>
          <a:lstStyle/>
          <a:p>
            <a:fld id="{D4605E03-BC17-41A7-854C-DFAB672737DC}" type="datetime1">
              <a:rPr lang="en-US" smtClean="0"/>
              <a:t>9/12/2022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430F9A2F-C2C4-4E1C-B4B3-07ED84F28C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80160" y="6170490"/>
            <a:ext cx="6464410" cy="45720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F9BFA0A0-2117-4A10-9DAA-080C21559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10210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20240" y="442220"/>
            <a:ext cx="8770571" cy="1345269"/>
          </a:xfrm>
          <a:prstGeom prst="rect">
            <a:avLst/>
          </a:prstGeom>
        </p:spPr>
        <p:txBody>
          <a:bodyPr vert="horz" lIns="109728" tIns="109728" rIns="109728" bIns="9144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0240" y="2312276"/>
            <a:ext cx="8770571" cy="3651504"/>
          </a:xfrm>
          <a:prstGeom prst="rect">
            <a:avLst/>
          </a:prstGeom>
        </p:spPr>
        <p:txBody>
          <a:bodyPr vert="horz" lIns="109728" tIns="109728" rIns="109728" bIns="9144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50727" y="6170491"/>
            <a:ext cx="2840083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r">
              <a:defRPr sz="11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C4408324-A84C-4A45-93B6-78D079CCE772}" type="datetime1">
              <a:rPr lang="en-US" smtClean="0"/>
              <a:t>9/12/2022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20240" y="6170490"/>
            <a:ext cx="5667375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l">
              <a:defRPr sz="11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3744" y="6170490"/>
            <a:ext cx="1188720" cy="457200"/>
          </a:xfrm>
          <a:prstGeom prst="rect">
            <a:avLst/>
          </a:prstGeom>
        </p:spPr>
        <p:txBody>
          <a:bodyPr vert="horz" lIns="109728" tIns="109728" rIns="109728" bIns="91440" rtlCol="0" anchor="b"/>
          <a:lstStyle>
            <a:lvl1pPr algn="r">
              <a:defRPr sz="1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  <p:cxnSp>
        <p:nvCxnSpPr>
          <p:cNvPr id="9" name="Straight Connector 8" title="Rule Line">
            <a:extLst>
              <a:ext uri="{FF2B5EF4-FFF2-40B4-BE49-F238E27FC236}">
                <a16:creationId xmlns:a16="http://schemas.microsoft.com/office/drawing/2014/main" id="{430127AE-B29E-4FDF-99D2-A2F1E7003F74}"/>
              </a:ext>
            </a:extLst>
          </p:cNvPr>
          <p:cNvCxnSpPr/>
          <p:nvPr/>
        </p:nvCxnSpPr>
        <p:spPr>
          <a:xfrm>
            <a:off x="1920240" y="2176009"/>
            <a:ext cx="8770571" cy="0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3345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62" r:id="rId5"/>
    <p:sldLayoutId id="2147483667" r:id="rId6"/>
    <p:sldLayoutId id="2147483663" r:id="rId7"/>
    <p:sldLayoutId id="2147483664" r:id="rId8"/>
    <p:sldLayoutId id="2147483665" r:id="rId9"/>
    <p:sldLayoutId id="2147483666" r:id="rId10"/>
    <p:sldLayoutId id="2147483668" r:id="rId11"/>
  </p:sldLayoutIdLst>
  <p:hf sldNum="0" hdr="0" ftr="0" dt="0"/>
  <p:txStyles>
    <p:titleStyle>
      <a:lvl1pPr algn="l" defTabSz="914400" rtl="0" eaLnBrk="1" latinLnBrk="0" hangingPunct="1">
        <a:lnSpc>
          <a:spcPct val="130000"/>
        </a:lnSpc>
        <a:spcBef>
          <a:spcPct val="0"/>
        </a:spcBef>
        <a:buNone/>
        <a:defRPr sz="3200" b="1" kern="1200" spc="1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None/>
        <a:defRPr sz="1800" b="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None/>
        <a:defRPr sz="160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i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i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f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fif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fif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smt.cz/file/51339/download/" TargetMode="Externa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kurzy.cz/zakony/48-1997-zakon-o-verejnem-zdravotnim-pojisteni/paragraf-16/" TargetMode="Externa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2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urzy.cz/zakony/48-1997-zakon-o-verejnem-zdravotnim-pojisteni/paragraf-16/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fif"/><Relationship Id="rId4" Type="http://schemas.openxmlformats.org/officeDocument/2006/relationships/image" Target="../media/image8.jp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fif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52.jfif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7.jp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1.jp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fif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9.jfi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9.jf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4" name="Rectangle 53">
            <a:extLst>
              <a:ext uri="{FF2B5EF4-FFF2-40B4-BE49-F238E27FC236}">
                <a16:creationId xmlns:a16="http://schemas.microsoft.com/office/drawing/2014/main" id="{556C2996-B60F-44CE-A103-647E99617D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3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 useBgFill="1">
        <p:nvSpPr>
          <p:cNvPr id="56" name="Rectangle 55">
            <a:extLst>
              <a:ext uri="{FF2B5EF4-FFF2-40B4-BE49-F238E27FC236}">
                <a16:creationId xmlns:a16="http://schemas.microsoft.com/office/drawing/2014/main" id="{7AAC3D99-F527-433D-86CB-3C19B86829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3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58" name="Freeform: Shape 57">
            <a:extLst>
              <a:ext uri="{FF2B5EF4-FFF2-40B4-BE49-F238E27FC236}">
                <a16:creationId xmlns:a16="http://schemas.microsoft.com/office/drawing/2014/main" id="{29BB8358-674B-43B4-A5A5-17176D197E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32445" y="931"/>
            <a:ext cx="4077699" cy="2646947"/>
          </a:xfrm>
          <a:custGeom>
            <a:avLst/>
            <a:gdLst>
              <a:gd name="connsiteX0" fmla="*/ 294151 w 4013331"/>
              <a:gd name="connsiteY0" fmla="*/ 0 h 2742133"/>
              <a:gd name="connsiteX1" fmla="*/ 3844057 w 4013331"/>
              <a:gd name="connsiteY1" fmla="*/ 0 h 2742133"/>
              <a:gd name="connsiteX2" fmla="*/ 3892490 w 4013331"/>
              <a:gd name="connsiteY2" fmla="*/ 131440 h 2742133"/>
              <a:gd name="connsiteX3" fmla="*/ 4013331 w 4013331"/>
              <a:gd name="connsiteY3" fmla="*/ 941251 h 2742133"/>
              <a:gd name="connsiteX4" fmla="*/ 3804827 w 4013331"/>
              <a:gd name="connsiteY4" fmla="*/ 1540292 h 2742133"/>
              <a:gd name="connsiteX5" fmla="*/ 3187498 w 4013331"/>
              <a:gd name="connsiteY5" fmla="*/ 2098087 h 2742133"/>
              <a:gd name="connsiteX6" fmla="*/ 3051769 w 4013331"/>
              <a:gd name="connsiteY6" fmla="*/ 2204787 h 2742133"/>
              <a:gd name="connsiteX7" fmla="*/ 1936476 w 4013331"/>
              <a:gd name="connsiteY7" fmla="*/ 2742133 h 2742133"/>
              <a:gd name="connsiteX8" fmla="*/ 467303 w 4013331"/>
              <a:gd name="connsiteY8" fmla="*/ 1868695 h 2742133"/>
              <a:gd name="connsiteX9" fmla="*/ 310732 w 4013331"/>
              <a:gd name="connsiteY9" fmla="*/ 1645244 h 2742133"/>
              <a:gd name="connsiteX10" fmla="*/ 0 w 4013331"/>
              <a:gd name="connsiteY10" fmla="*/ 941251 h 2742133"/>
              <a:gd name="connsiteX11" fmla="*/ 187749 w 4013331"/>
              <a:gd name="connsiteY11" fmla="*/ 183076 h 2742133"/>
              <a:gd name="connsiteX12" fmla="*/ 288888 w 4013331"/>
              <a:gd name="connsiteY12" fmla="*/ 7329 h 2742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013331" h="2742133">
                <a:moveTo>
                  <a:pt x="294151" y="0"/>
                </a:moveTo>
                <a:lnTo>
                  <a:pt x="3844057" y="0"/>
                </a:lnTo>
                <a:lnTo>
                  <a:pt x="3892490" y="131440"/>
                </a:lnTo>
                <a:cubicBezTo>
                  <a:pt x="3971777" y="378867"/>
                  <a:pt x="4013331" y="652783"/>
                  <a:pt x="4013331" y="941251"/>
                </a:cubicBezTo>
                <a:cubicBezTo>
                  <a:pt x="4013331" y="1171430"/>
                  <a:pt x="3948997" y="1356167"/>
                  <a:pt x="3804827" y="1540292"/>
                </a:cubicBezTo>
                <a:cubicBezTo>
                  <a:pt x="3654026" y="1732895"/>
                  <a:pt x="3427436" y="1910292"/>
                  <a:pt x="3187498" y="2098087"/>
                </a:cubicBezTo>
                <a:cubicBezTo>
                  <a:pt x="3143231" y="2132693"/>
                  <a:pt x="3097499" y="2168522"/>
                  <a:pt x="3051769" y="2204787"/>
                </a:cubicBezTo>
                <a:cubicBezTo>
                  <a:pt x="2642425" y="2529345"/>
                  <a:pt x="2343664" y="2742133"/>
                  <a:pt x="1936476" y="2742133"/>
                </a:cubicBezTo>
                <a:cubicBezTo>
                  <a:pt x="1316045" y="2742133"/>
                  <a:pt x="876647" y="2480932"/>
                  <a:pt x="467303" y="1868695"/>
                </a:cubicBezTo>
                <a:cubicBezTo>
                  <a:pt x="413736" y="1788559"/>
                  <a:pt x="361372" y="1715679"/>
                  <a:pt x="310732" y="1645244"/>
                </a:cubicBezTo>
                <a:cubicBezTo>
                  <a:pt x="100850" y="1353195"/>
                  <a:pt x="0" y="1201315"/>
                  <a:pt x="0" y="941251"/>
                </a:cubicBezTo>
                <a:cubicBezTo>
                  <a:pt x="0" y="683021"/>
                  <a:pt x="63214" y="427935"/>
                  <a:pt x="187749" y="183076"/>
                </a:cubicBezTo>
                <a:cubicBezTo>
                  <a:pt x="218215" y="123194"/>
                  <a:pt x="251953" y="64578"/>
                  <a:pt x="288888" y="7329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60" name="Freeform: Shape 59">
            <a:extLst>
              <a:ext uri="{FF2B5EF4-FFF2-40B4-BE49-F238E27FC236}">
                <a16:creationId xmlns:a16="http://schemas.microsoft.com/office/drawing/2014/main" id="{3C9C3854-C672-47D2-8FD3-15A88F6CE9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27910" y="931"/>
            <a:ext cx="4495812" cy="2866417"/>
          </a:xfrm>
          <a:custGeom>
            <a:avLst/>
            <a:gdLst>
              <a:gd name="connsiteX0" fmla="*/ 237339 w 4130517"/>
              <a:gd name="connsiteY0" fmla="*/ 0 h 2806419"/>
              <a:gd name="connsiteX1" fmla="*/ 3997489 w 4130517"/>
              <a:gd name="connsiteY1" fmla="*/ 0 h 2806419"/>
              <a:gd name="connsiteX2" fmla="*/ 4006148 w 4130517"/>
              <a:gd name="connsiteY2" fmla="*/ 24333 h 2806419"/>
              <a:gd name="connsiteX3" fmla="*/ 4130517 w 4130517"/>
              <a:gd name="connsiteY3" fmla="*/ 887307 h 2806419"/>
              <a:gd name="connsiteX4" fmla="*/ 3915925 w 4130517"/>
              <a:gd name="connsiteY4" fmla="*/ 1525677 h 2806419"/>
              <a:gd name="connsiteX5" fmla="*/ 3280571 w 4130517"/>
              <a:gd name="connsiteY5" fmla="*/ 2120090 h 2806419"/>
              <a:gd name="connsiteX6" fmla="*/ 3140878 w 4130517"/>
              <a:gd name="connsiteY6" fmla="*/ 2233796 h 2806419"/>
              <a:gd name="connsiteX7" fmla="*/ 1993019 w 4130517"/>
              <a:gd name="connsiteY7" fmla="*/ 2806419 h 2806419"/>
              <a:gd name="connsiteX8" fmla="*/ 480948 w 4130517"/>
              <a:gd name="connsiteY8" fmla="*/ 1875638 h 2806419"/>
              <a:gd name="connsiteX9" fmla="*/ 319805 w 4130517"/>
              <a:gd name="connsiteY9" fmla="*/ 1637519 h 2806419"/>
              <a:gd name="connsiteX10" fmla="*/ 0 w 4130517"/>
              <a:gd name="connsiteY10" fmla="*/ 887307 h 2806419"/>
              <a:gd name="connsiteX11" fmla="*/ 193231 w 4130517"/>
              <a:gd name="connsiteY11" fmla="*/ 79360 h 2806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130517" h="2806419">
                <a:moveTo>
                  <a:pt x="237339" y="0"/>
                </a:moveTo>
                <a:lnTo>
                  <a:pt x="3997489" y="0"/>
                </a:lnTo>
                <a:lnTo>
                  <a:pt x="4006148" y="24333"/>
                </a:lnTo>
                <a:cubicBezTo>
                  <a:pt x="4087750" y="288004"/>
                  <a:pt x="4130517" y="579903"/>
                  <a:pt x="4130517" y="887307"/>
                </a:cubicBezTo>
                <a:cubicBezTo>
                  <a:pt x="4130517" y="1132599"/>
                  <a:pt x="4064304" y="1329464"/>
                  <a:pt x="3915925" y="1525677"/>
                </a:cubicBezTo>
                <a:cubicBezTo>
                  <a:pt x="3760721" y="1730924"/>
                  <a:pt x="3527514" y="1919967"/>
                  <a:pt x="3280571" y="2120090"/>
                </a:cubicBezTo>
                <a:cubicBezTo>
                  <a:pt x="3235011" y="2156968"/>
                  <a:pt x="3187944" y="2195151"/>
                  <a:pt x="3140878" y="2233796"/>
                </a:cubicBezTo>
                <a:cubicBezTo>
                  <a:pt x="2719582" y="2579662"/>
                  <a:pt x="2412097" y="2806419"/>
                  <a:pt x="1993019" y="2806419"/>
                </a:cubicBezTo>
                <a:cubicBezTo>
                  <a:pt x="1354472" y="2806419"/>
                  <a:pt x="902244" y="2528070"/>
                  <a:pt x="480948" y="1875638"/>
                </a:cubicBezTo>
                <a:cubicBezTo>
                  <a:pt x="425816" y="1790244"/>
                  <a:pt x="371924" y="1712578"/>
                  <a:pt x="319805" y="1637519"/>
                </a:cubicBezTo>
                <a:cubicBezTo>
                  <a:pt x="103795" y="1326296"/>
                  <a:pt x="0" y="1164446"/>
                  <a:pt x="0" y="887307"/>
                </a:cubicBezTo>
                <a:cubicBezTo>
                  <a:pt x="0" y="612125"/>
                  <a:pt x="65060" y="340293"/>
                  <a:pt x="193231" y="79360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8" name="Obrázek 7" descr="Obsah obrázku osoba, interiér, místnost, příprava&#10;&#10;Popis byl vytvořen automaticky">
            <a:extLst>
              <a:ext uri="{FF2B5EF4-FFF2-40B4-BE49-F238E27FC236}">
                <a16:creationId xmlns:a16="http://schemas.microsoft.com/office/drawing/2014/main" id="{3FB8F72E-370C-445F-AD58-AD4CA04AD89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0" r="-2" b="-2"/>
          <a:stretch/>
        </p:blipFill>
        <p:spPr>
          <a:xfrm>
            <a:off x="1885107" y="932"/>
            <a:ext cx="3597153" cy="2454440"/>
          </a:xfrm>
          <a:custGeom>
            <a:avLst/>
            <a:gdLst/>
            <a:ahLst/>
            <a:cxnLst/>
            <a:rect l="l" t="t" r="r" b="b"/>
            <a:pathLst>
              <a:path w="3484186" h="2440484">
                <a:moveTo>
                  <a:pt x="341018" y="0"/>
                </a:moveTo>
                <a:lnTo>
                  <a:pt x="3285181" y="0"/>
                </a:lnTo>
                <a:lnTo>
                  <a:pt x="3321562" y="74937"/>
                </a:lnTo>
                <a:cubicBezTo>
                  <a:pt x="3427818" y="322243"/>
                  <a:pt x="3484186" y="608579"/>
                  <a:pt x="3484186" y="914184"/>
                </a:cubicBezTo>
                <a:cubicBezTo>
                  <a:pt x="3484186" y="1109268"/>
                  <a:pt x="3428334" y="1265837"/>
                  <a:pt x="3303173" y="1421888"/>
                </a:cubicBezTo>
                <a:cubicBezTo>
                  <a:pt x="3172255" y="1585125"/>
                  <a:pt x="2975540" y="1735475"/>
                  <a:pt x="2767237" y="1894635"/>
                </a:cubicBezTo>
                <a:cubicBezTo>
                  <a:pt x="2728806" y="1923966"/>
                  <a:pt x="2689104" y="1954332"/>
                  <a:pt x="2649403" y="1985068"/>
                </a:cubicBezTo>
                <a:cubicBezTo>
                  <a:pt x="2294030" y="2260140"/>
                  <a:pt x="2034660" y="2440484"/>
                  <a:pt x="1681157" y="2440484"/>
                </a:cubicBezTo>
                <a:cubicBezTo>
                  <a:pt x="1142528" y="2440484"/>
                  <a:pt x="761064" y="2219109"/>
                  <a:pt x="405691" y="1700219"/>
                </a:cubicBezTo>
                <a:cubicBezTo>
                  <a:pt x="359186" y="1632303"/>
                  <a:pt x="313726" y="1570535"/>
                  <a:pt x="269763" y="1510839"/>
                </a:cubicBezTo>
                <a:cubicBezTo>
                  <a:pt x="87553" y="1263318"/>
                  <a:pt x="0" y="1134597"/>
                  <a:pt x="0" y="914184"/>
                </a:cubicBezTo>
                <a:cubicBezTo>
                  <a:pt x="0" y="695327"/>
                  <a:pt x="54880" y="479135"/>
                  <a:pt x="162994" y="271610"/>
                </a:cubicBezTo>
                <a:cubicBezTo>
                  <a:pt x="189444" y="220858"/>
                  <a:pt x="218734" y="171179"/>
                  <a:pt x="250799" y="122658"/>
                </a:cubicBezTo>
                <a:close/>
              </a:path>
            </a:pathLst>
          </a:custGeom>
        </p:spPr>
      </p:pic>
      <p:sp>
        <p:nvSpPr>
          <p:cNvPr id="62" name="Freeform: Shape 61">
            <a:extLst>
              <a:ext uri="{FF2B5EF4-FFF2-40B4-BE49-F238E27FC236}">
                <a16:creationId xmlns:a16="http://schemas.microsoft.com/office/drawing/2014/main" id="{79B0DD84-F9C6-48C3-BA91-5C0FBC81EB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367" y="2857856"/>
            <a:ext cx="4211055" cy="4000145"/>
          </a:xfrm>
          <a:custGeom>
            <a:avLst/>
            <a:gdLst>
              <a:gd name="connsiteX0" fmla="*/ 1165310 w 4211055"/>
              <a:gd name="connsiteY0" fmla="*/ 990 h 4000145"/>
              <a:gd name="connsiteX1" fmla="*/ 2418078 w 4211055"/>
              <a:gd name="connsiteY1" fmla="*/ 367333 h 4000145"/>
              <a:gd name="connsiteX2" fmla="*/ 4174528 w 4211055"/>
              <a:gd name="connsiteY2" fmla="*/ 3871009 h 4000145"/>
              <a:gd name="connsiteX3" fmla="*/ 4145661 w 4211055"/>
              <a:gd name="connsiteY3" fmla="*/ 4000145 h 4000145"/>
              <a:gd name="connsiteX4" fmla="*/ 0 w 4211055"/>
              <a:gd name="connsiteY4" fmla="*/ 4000145 h 4000145"/>
              <a:gd name="connsiteX5" fmla="*/ 0 w 4211055"/>
              <a:gd name="connsiteY5" fmla="*/ 251609 h 4000145"/>
              <a:gd name="connsiteX6" fmla="*/ 158783 w 4211055"/>
              <a:gd name="connsiteY6" fmla="*/ 182603 h 4000145"/>
              <a:gd name="connsiteX7" fmla="*/ 1165310 w 4211055"/>
              <a:gd name="connsiteY7" fmla="*/ 990 h 4000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11055" h="4000145">
                <a:moveTo>
                  <a:pt x="1165310" y="990"/>
                </a:moveTo>
                <a:cubicBezTo>
                  <a:pt x="1578456" y="12730"/>
                  <a:pt x="2002082" y="129252"/>
                  <a:pt x="2418078" y="367333"/>
                </a:cubicBezTo>
                <a:cubicBezTo>
                  <a:pt x="3626917" y="1059170"/>
                  <a:pt x="4390740" y="2547253"/>
                  <a:pt x="4174528" y="3871009"/>
                </a:cubicBezTo>
                <a:lnTo>
                  <a:pt x="4145661" y="4000145"/>
                </a:lnTo>
                <a:lnTo>
                  <a:pt x="0" y="4000145"/>
                </a:lnTo>
                <a:lnTo>
                  <a:pt x="0" y="251609"/>
                </a:lnTo>
                <a:lnTo>
                  <a:pt x="158783" y="182603"/>
                </a:lnTo>
                <a:cubicBezTo>
                  <a:pt x="479801" y="54981"/>
                  <a:pt x="818871" y="-8854"/>
                  <a:pt x="1165310" y="990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64" name="Freeform: Shape 63">
            <a:extLst>
              <a:ext uri="{FF2B5EF4-FFF2-40B4-BE49-F238E27FC236}">
                <a16:creationId xmlns:a16="http://schemas.microsoft.com/office/drawing/2014/main" id="{B60AD925-C857-4641-888D-DD8B23E2FD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367" y="2508940"/>
            <a:ext cx="4611389" cy="4349060"/>
          </a:xfrm>
          <a:custGeom>
            <a:avLst/>
            <a:gdLst>
              <a:gd name="connsiteX0" fmla="*/ 1027223 w 4611389"/>
              <a:gd name="connsiteY0" fmla="*/ 1561 h 4349060"/>
              <a:gd name="connsiteX1" fmla="*/ 2494275 w 4611389"/>
              <a:gd name="connsiteY1" fmla="*/ 407320 h 4349060"/>
              <a:gd name="connsiteX2" fmla="*/ 4571779 w 4611389"/>
              <a:gd name="connsiteY2" fmla="*/ 4223172 h 4349060"/>
              <a:gd name="connsiteX3" fmla="*/ 4542246 w 4611389"/>
              <a:gd name="connsiteY3" fmla="*/ 4349060 h 4349060"/>
              <a:gd name="connsiteX4" fmla="*/ 0 w 4611389"/>
              <a:gd name="connsiteY4" fmla="*/ 4349060 h 4349060"/>
              <a:gd name="connsiteX5" fmla="*/ 0 w 4611389"/>
              <a:gd name="connsiteY5" fmla="*/ 145315 h 4349060"/>
              <a:gd name="connsiteX6" fmla="*/ 177713 w 4611389"/>
              <a:gd name="connsiteY6" fmla="*/ 92596 h 4349060"/>
              <a:gd name="connsiteX7" fmla="*/ 1027223 w 4611389"/>
              <a:gd name="connsiteY7" fmla="*/ 1561 h 4349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611389" h="4349060">
                <a:moveTo>
                  <a:pt x="1027223" y="1561"/>
                </a:moveTo>
                <a:cubicBezTo>
                  <a:pt x="1510283" y="16927"/>
                  <a:pt x="2006320" y="146146"/>
                  <a:pt x="2494275" y="407320"/>
                </a:cubicBezTo>
                <a:cubicBezTo>
                  <a:pt x="3912216" y="1166261"/>
                  <a:pt x="4815410" y="2787044"/>
                  <a:pt x="4571779" y="4223172"/>
                </a:cubicBezTo>
                <a:lnTo>
                  <a:pt x="4542246" y="4349060"/>
                </a:lnTo>
                <a:lnTo>
                  <a:pt x="0" y="4349060"/>
                </a:lnTo>
                <a:lnTo>
                  <a:pt x="0" y="145315"/>
                </a:lnTo>
                <a:lnTo>
                  <a:pt x="177713" y="92596"/>
                </a:lnTo>
                <a:cubicBezTo>
                  <a:pt x="453211" y="23999"/>
                  <a:pt x="737889" y="-7642"/>
                  <a:pt x="1027223" y="1561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66" name="Freeform: Shape 65">
            <a:extLst>
              <a:ext uri="{FF2B5EF4-FFF2-40B4-BE49-F238E27FC236}">
                <a16:creationId xmlns:a16="http://schemas.microsoft.com/office/drawing/2014/main" id="{BE884327-3F40-4804-B573-A711D5B9B8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367" y="2701446"/>
            <a:ext cx="4406602" cy="4156555"/>
          </a:xfrm>
          <a:custGeom>
            <a:avLst/>
            <a:gdLst>
              <a:gd name="connsiteX0" fmla="*/ 889013 w 4406602"/>
              <a:gd name="connsiteY0" fmla="*/ 852 h 4156555"/>
              <a:gd name="connsiteX1" fmla="*/ 1050987 w 4406602"/>
              <a:gd name="connsiteY1" fmla="*/ 1462 h 4156555"/>
              <a:gd name="connsiteX2" fmla="*/ 2424489 w 4406602"/>
              <a:gd name="connsiteY2" fmla="*/ 381317 h 4156555"/>
              <a:gd name="connsiteX3" fmla="*/ 4369518 w 4406602"/>
              <a:gd name="connsiteY3" fmla="*/ 3953563 h 4156555"/>
              <a:gd name="connsiteX4" fmla="*/ 4321892 w 4406602"/>
              <a:gd name="connsiteY4" fmla="*/ 4156555 h 4156555"/>
              <a:gd name="connsiteX5" fmla="*/ 0 w 4406602"/>
              <a:gd name="connsiteY5" fmla="*/ 4156555 h 4156555"/>
              <a:gd name="connsiteX6" fmla="*/ 0 w 4406602"/>
              <a:gd name="connsiteY6" fmla="*/ 165039 h 4156555"/>
              <a:gd name="connsiteX7" fmla="*/ 63879 w 4406602"/>
              <a:gd name="connsiteY7" fmla="*/ 141278 h 4156555"/>
              <a:gd name="connsiteX8" fmla="*/ 889013 w 4406602"/>
              <a:gd name="connsiteY8" fmla="*/ 852 h 4156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06602" h="4156555">
                <a:moveTo>
                  <a:pt x="889013" y="852"/>
                </a:moveTo>
                <a:cubicBezTo>
                  <a:pt x="942807" y="-455"/>
                  <a:pt x="996810" y="-262"/>
                  <a:pt x="1050987" y="1462"/>
                </a:cubicBezTo>
                <a:cubicBezTo>
                  <a:pt x="1503245" y="15847"/>
                  <a:pt x="1967649" y="136817"/>
                  <a:pt x="2424489" y="381317"/>
                </a:cubicBezTo>
                <a:cubicBezTo>
                  <a:pt x="3752013" y="1091807"/>
                  <a:pt x="4597613" y="2609118"/>
                  <a:pt x="4369518" y="3953563"/>
                </a:cubicBezTo>
                <a:lnTo>
                  <a:pt x="4321892" y="4156555"/>
                </a:lnTo>
                <a:lnTo>
                  <a:pt x="0" y="4156555"/>
                </a:lnTo>
                <a:lnTo>
                  <a:pt x="0" y="165039"/>
                </a:lnTo>
                <a:lnTo>
                  <a:pt x="63879" y="141278"/>
                </a:lnTo>
                <a:cubicBezTo>
                  <a:pt x="329915" y="55926"/>
                  <a:pt x="606595" y="7712"/>
                  <a:pt x="889013" y="852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68" name="Freeform: Shape 67">
            <a:extLst>
              <a:ext uri="{FF2B5EF4-FFF2-40B4-BE49-F238E27FC236}">
                <a16:creationId xmlns:a16="http://schemas.microsoft.com/office/drawing/2014/main" id="{34E10184-A355-442D-9021-64F9350543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5577" y="-1"/>
            <a:ext cx="4366423" cy="3629533"/>
          </a:xfrm>
          <a:custGeom>
            <a:avLst/>
            <a:gdLst>
              <a:gd name="connsiteX0" fmla="*/ 305212 w 4069058"/>
              <a:gd name="connsiteY0" fmla="*/ 0 h 3547008"/>
              <a:gd name="connsiteX1" fmla="*/ 4069058 w 4069058"/>
              <a:gd name="connsiteY1" fmla="*/ 0 h 3547008"/>
              <a:gd name="connsiteX2" fmla="*/ 4069058 w 4069058"/>
              <a:gd name="connsiteY2" fmla="*/ 2865785 h 3547008"/>
              <a:gd name="connsiteX3" fmla="*/ 3996814 w 4069058"/>
              <a:gd name="connsiteY3" fmla="*/ 2947457 h 3547008"/>
              <a:gd name="connsiteX4" fmla="*/ 2732780 w 4069058"/>
              <a:gd name="connsiteY4" fmla="*/ 3541640 h 3547008"/>
              <a:gd name="connsiteX5" fmla="*/ 1317550 w 4069058"/>
              <a:gd name="connsiteY5" fmla="*/ 3015110 h 3547008"/>
              <a:gd name="connsiteX6" fmla="*/ 1140977 w 4069058"/>
              <a:gd name="connsiteY6" fmla="*/ 2901419 h 3547008"/>
              <a:gd name="connsiteX7" fmla="*/ 330269 w 4069058"/>
              <a:gd name="connsiteY7" fmla="*/ 2297252 h 3547008"/>
              <a:gd name="connsiteX8" fmla="*/ 13299 w 4069058"/>
              <a:gd name="connsiteY8" fmla="*/ 1599966 h 3547008"/>
              <a:gd name="connsiteX9" fmla="*/ 217457 w 4069058"/>
              <a:gd name="connsiteY9" fmla="*/ 178659 h 3547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69058" h="3547008">
                <a:moveTo>
                  <a:pt x="305212" y="0"/>
                </a:moveTo>
                <a:lnTo>
                  <a:pt x="4069058" y="0"/>
                </a:lnTo>
                <a:lnTo>
                  <a:pt x="4069058" y="2865785"/>
                </a:lnTo>
                <a:lnTo>
                  <a:pt x="3996814" y="2947457"/>
                </a:lnTo>
                <a:cubicBezTo>
                  <a:pt x="3654887" y="3311545"/>
                  <a:pt x="3252443" y="3496175"/>
                  <a:pt x="2732780" y="3541640"/>
                </a:cubicBezTo>
                <a:cubicBezTo>
                  <a:pt x="2236701" y="3585041"/>
                  <a:pt x="1850359" y="3361306"/>
                  <a:pt x="1317550" y="3015110"/>
                </a:cubicBezTo>
                <a:cubicBezTo>
                  <a:pt x="1258026" y="2976425"/>
                  <a:pt x="1198546" y="2938265"/>
                  <a:pt x="1140977" y="2901419"/>
                </a:cubicBezTo>
                <a:cubicBezTo>
                  <a:pt x="828927" y="2701433"/>
                  <a:pt x="534230" y="2512513"/>
                  <a:pt x="330269" y="2297252"/>
                </a:cubicBezTo>
                <a:cubicBezTo>
                  <a:pt x="135278" y="2091465"/>
                  <a:pt x="37487" y="1876435"/>
                  <a:pt x="13299" y="1599966"/>
                </a:cubicBezTo>
                <a:cubicBezTo>
                  <a:pt x="-32170" y="1080250"/>
                  <a:pt x="39709" y="589889"/>
                  <a:pt x="217457" y="178659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70" name="Freeform: Shape 69">
            <a:extLst>
              <a:ext uri="{FF2B5EF4-FFF2-40B4-BE49-F238E27FC236}">
                <a16:creationId xmlns:a16="http://schemas.microsoft.com/office/drawing/2014/main" id="{5A5984C3-482F-4BE6-A94A-A4BC108D7D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5969413">
            <a:off x="5509726" y="1253890"/>
            <a:ext cx="2299137" cy="2600447"/>
          </a:xfrm>
          <a:custGeom>
            <a:avLst/>
            <a:gdLst>
              <a:gd name="connsiteX0" fmla="*/ 1448892 w 2805016"/>
              <a:gd name="connsiteY0" fmla="*/ 1295 h 3049345"/>
              <a:gd name="connsiteX1" fmla="*/ 1762036 w 2805016"/>
              <a:gd name="connsiteY1" fmla="*/ 37054 h 3049345"/>
              <a:gd name="connsiteX2" fmla="*/ 2172496 w 2805016"/>
              <a:gd name="connsiteY2" fmla="*/ 276646 h 3049345"/>
              <a:gd name="connsiteX3" fmla="*/ 2494528 w 2805016"/>
              <a:gd name="connsiteY3" fmla="*/ 816190 h 3049345"/>
              <a:gd name="connsiteX4" fmla="*/ 2553622 w 2805016"/>
              <a:gd name="connsiteY4" fmla="*/ 932591 h 3049345"/>
              <a:gd name="connsiteX5" fmla="*/ 2789833 w 2805016"/>
              <a:gd name="connsiteY5" fmla="*/ 1841650 h 3049345"/>
              <a:gd name="connsiteX6" fmla="*/ 1939259 w 2805016"/>
              <a:gd name="connsiteY6" fmla="*/ 2818274 h 3049345"/>
              <a:gd name="connsiteX7" fmla="*/ 1752834 w 2805016"/>
              <a:gd name="connsiteY7" fmla="*/ 2904144 h 3049345"/>
              <a:gd name="connsiteX8" fmla="*/ 1191447 w 2805016"/>
              <a:gd name="connsiteY8" fmla="*/ 3038170 h 3049345"/>
              <a:gd name="connsiteX9" fmla="*/ 661126 w 2805016"/>
              <a:gd name="connsiteY9" fmla="*/ 2791872 h 3049345"/>
              <a:gd name="connsiteX10" fmla="*/ 256115 w 2805016"/>
              <a:gd name="connsiteY10" fmla="*/ 2313690 h 3049345"/>
              <a:gd name="connsiteX11" fmla="*/ 30620 w 2805016"/>
              <a:gd name="connsiteY11" fmla="*/ 1690804 h 3049345"/>
              <a:gd name="connsiteX12" fmla="*/ 29591 w 2805016"/>
              <a:gd name="connsiteY12" fmla="*/ 1037726 h 3049345"/>
              <a:gd name="connsiteX13" fmla="*/ 244525 w 2805016"/>
              <a:gd name="connsiteY13" fmla="*/ 519197 h 3049345"/>
              <a:gd name="connsiteX14" fmla="*/ 622356 w 2805016"/>
              <a:gd name="connsiteY14" fmla="*/ 183048 h 3049345"/>
              <a:gd name="connsiteX15" fmla="*/ 1448892 w 2805016"/>
              <a:gd name="connsiteY15" fmla="*/ 1295 h 3049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805016" h="3049345">
                <a:moveTo>
                  <a:pt x="1448892" y="1295"/>
                </a:moveTo>
                <a:cubicBezTo>
                  <a:pt x="1551302" y="5038"/>
                  <a:pt x="1656071" y="16908"/>
                  <a:pt x="1762036" y="37054"/>
                </a:cubicBezTo>
                <a:cubicBezTo>
                  <a:pt x="1931145" y="69206"/>
                  <a:pt x="2057720" y="143119"/>
                  <a:pt x="2172496" y="276646"/>
                </a:cubicBezTo>
                <a:cubicBezTo>
                  <a:pt x="2292557" y="416316"/>
                  <a:pt x="2390672" y="610536"/>
                  <a:pt x="2494528" y="816190"/>
                </a:cubicBezTo>
                <a:cubicBezTo>
                  <a:pt x="2513659" y="854126"/>
                  <a:pt x="2533480" y="893328"/>
                  <a:pt x="2553622" y="932591"/>
                </a:cubicBezTo>
                <a:cubicBezTo>
                  <a:pt x="2733870" y="1284027"/>
                  <a:pt x="2847724" y="1537159"/>
                  <a:pt x="2789833" y="1841650"/>
                </a:cubicBezTo>
                <a:cubicBezTo>
                  <a:pt x="2701624" y="2305599"/>
                  <a:pt x="2447254" y="2597690"/>
                  <a:pt x="1939259" y="2818274"/>
                </a:cubicBezTo>
                <a:cubicBezTo>
                  <a:pt x="1872770" y="2847138"/>
                  <a:pt x="1811781" y="2876114"/>
                  <a:pt x="1752834" y="2904144"/>
                </a:cubicBezTo>
                <a:cubicBezTo>
                  <a:pt x="1508432" y="3020297"/>
                  <a:pt x="1382512" y="3074496"/>
                  <a:pt x="1191447" y="3038170"/>
                </a:cubicBezTo>
                <a:cubicBezTo>
                  <a:pt x="1001732" y="3002100"/>
                  <a:pt x="823313" y="2919199"/>
                  <a:pt x="661126" y="2791872"/>
                </a:cubicBezTo>
                <a:cubicBezTo>
                  <a:pt x="502474" y="2667286"/>
                  <a:pt x="366163" y="2506376"/>
                  <a:pt x="256115" y="2313690"/>
                </a:cubicBezTo>
                <a:cubicBezTo>
                  <a:pt x="147904" y="2124290"/>
                  <a:pt x="69906" y="1908939"/>
                  <a:pt x="30620" y="1690804"/>
                </a:cubicBezTo>
                <a:cubicBezTo>
                  <a:pt x="-9871" y="1466769"/>
                  <a:pt x="-10191" y="1246967"/>
                  <a:pt x="29591" y="1037726"/>
                </a:cubicBezTo>
                <a:cubicBezTo>
                  <a:pt x="67109" y="840400"/>
                  <a:pt x="139452" y="665977"/>
                  <a:pt x="244525" y="519197"/>
                </a:cubicBezTo>
                <a:cubicBezTo>
                  <a:pt x="343054" y="381648"/>
                  <a:pt x="470192" y="268558"/>
                  <a:pt x="622356" y="183048"/>
                </a:cubicBezTo>
                <a:cubicBezTo>
                  <a:pt x="855671" y="51991"/>
                  <a:pt x="1141662" y="-9932"/>
                  <a:pt x="1448892" y="1295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C23F015-50C3-4199-A757-A029F71E24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44979" y="4979501"/>
            <a:ext cx="6962540" cy="1522900"/>
          </a:xfrm>
        </p:spPr>
        <p:txBody>
          <a:bodyPr anchor="b">
            <a:normAutofit/>
          </a:bodyPr>
          <a:lstStyle/>
          <a:p>
            <a:pPr algn="ctr">
              <a:lnSpc>
                <a:spcPct val="110000"/>
              </a:lnSpc>
            </a:pPr>
            <a:r>
              <a:rPr lang="cs-CZ" sz="3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KOMPLEXNÍ PODPORA A VZDĚLÁVÁNÍ OSOB S MP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0EA45A67-EB61-4F99-87AE-F2B691A376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4481" y="4754880"/>
            <a:ext cx="2936240" cy="1485582"/>
          </a:xfrm>
        </p:spPr>
        <p:txBody>
          <a:bodyPr anchor="t">
            <a:normAutofit/>
          </a:bodyPr>
          <a:lstStyle/>
          <a:p>
            <a:endParaRPr lang="cs-CZ" dirty="0"/>
          </a:p>
        </p:txBody>
      </p:sp>
      <p:sp>
        <p:nvSpPr>
          <p:cNvPr id="72" name="Freeform: Shape 71">
            <a:extLst>
              <a:ext uri="{FF2B5EF4-FFF2-40B4-BE49-F238E27FC236}">
                <a16:creationId xmlns:a16="http://schemas.microsoft.com/office/drawing/2014/main" id="{C581FA67-1C96-496E-9B66-29EA91621C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5969413">
            <a:off x="5610444" y="1408571"/>
            <a:ext cx="2104785" cy="2291756"/>
          </a:xfrm>
          <a:custGeom>
            <a:avLst/>
            <a:gdLst>
              <a:gd name="connsiteX0" fmla="*/ 1177679 w 2567901"/>
              <a:gd name="connsiteY0" fmla="*/ 1063 h 2687367"/>
              <a:gd name="connsiteX1" fmla="*/ 1603094 w 2567901"/>
              <a:gd name="connsiteY1" fmla="*/ 35223 h 2687367"/>
              <a:gd name="connsiteX2" fmla="*/ 1980105 w 2567901"/>
              <a:gd name="connsiteY2" fmla="*/ 249099 h 2687367"/>
              <a:gd name="connsiteX3" fmla="*/ 2278200 w 2567901"/>
              <a:gd name="connsiteY3" fmla="*/ 726784 h 2687367"/>
              <a:gd name="connsiteX4" fmla="*/ 2333016 w 2567901"/>
              <a:gd name="connsiteY4" fmla="*/ 829771 h 2687367"/>
              <a:gd name="connsiteX5" fmla="*/ 2555036 w 2567901"/>
              <a:gd name="connsiteY5" fmla="*/ 1632596 h 2687367"/>
              <a:gd name="connsiteX6" fmla="*/ 1783436 w 2567901"/>
              <a:gd name="connsiteY6" fmla="*/ 2487849 h 2687367"/>
              <a:gd name="connsiteX7" fmla="*/ 1613480 w 2567901"/>
              <a:gd name="connsiteY7" fmla="*/ 2562316 h 2687367"/>
              <a:gd name="connsiteX8" fmla="*/ 1100869 w 2567901"/>
              <a:gd name="connsiteY8" fmla="*/ 2676769 h 2687367"/>
              <a:gd name="connsiteX9" fmla="*/ 614178 w 2567901"/>
              <a:gd name="connsiteY9" fmla="*/ 2456196 h 2687367"/>
              <a:gd name="connsiteX10" fmla="*/ 240586 w 2567901"/>
              <a:gd name="connsiteY10" fmla="*/ 2032054 h 2687367"/>
              <a:gd name="connsiteX11" fmla="*/ 30245 w 2567901"/>
              <a:gd name="connsiteY11" fmla="*/ 1481541 h 2687367"/>
              <a:gd name="connsiteX12" fmla="*/ 25021 w 2567901"/>
              <a:gd name="connsiteY12" fmla="*/ 905889 h 2687367"/>
              <a:gd name="connsiteX13" fmla="*/ 218217 w 2567901"/>
              <a:gd name="connsiteY13" fmla="*/ 450248 h 2687367"/>
              <a:gd name="connsiteX14" fmla="*/ 561607 w 2567901"/>
              <a:gd name="connsiteY14" fmla="*/ 156432 h 2687367"/>
              <a:gd name="connsiteX15" fmla="*/ 1177679 w 2567901"/>
              <a:gd name="connsiteY15" fmla="*/ 1063 h 2687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567901" h="2687367">
                <a:moveTo>
                  <a:pt x="1177679" y="1063"/>
                </a:moveTo>
                <a:cubicBezTo>
                  <a:pt x="1314507" y="-3704"/>
                  <a:pt x="1457510" y="7543"/>
                  <a:pt x="1603094" y="35223"/>
                </a:cubicBezTo>
                <a:cubicBezTo>
                  <a:pt x="1757985" y="64671"/>
                  <a:pt x="1874247" y="130651"/>
                  <a:pt x="1980105" y="249099"/>
                </a:cubicBezTo>
                <a:cubicBezTo>
                  <a:pt x="2090840" y="372996"/>
                  <a:pt x="2181857" y="544832"/>
                  <a:pt x="2278200" y="726784"/>
                </a:cubicBezTo>
                <a:cubicBezTo>
                  <a:pt x="2295948" y="760348"/>
                  <a:pt x="2314335" y="795032"/>
                  <a:pt x="2333016" y="829771"/>
                </a:cubicBezTo>
                <a:cubicBezTo>
                  <a:pt x="2500190" y="1140721"/>
                  <a:pt x="2605991" y="1364587"/>
                  <a:pt x="2555036" y="1632596"/>
                </a:cubicBezTo>
                <a:cubicBezTo>
                  <a:pt x="2477395" y="2040959"/>
                  <a:pt x="2246644" y="2296751"/>
                  <a:pt x="1783436" y="2487849"/>
                </a:cubicBezTo>
                <a:cubicBezTo>
                  <a:pt x="1722809" y="2512855"/>
                  <a:pt x="1667214" y="2537996"/>
                  <a:pt x="1613480" y="2562316"/>
                </a:cubicBezTo>
                <a:cubicBezTo>
                  <a:pt x="1390692" y="2663095"/>
                  <a:pt x="1275870" y="2710042"/>
                  <a:pt x="1100869" y="2676769"/>
                </a:cubicBezTo>
                <a:cubicBezTo>
                  <a:pt x="927103" y="2643732"/>
                  <a:pt x="763363" y="2569490"/>
                  <a:pt x="614178" y="2456196"/>
                </a:cubicBezTo>
                <a:cubicBezTo>
                  <a:pt x="468245" y="2345340"/>
                  <a:pt x="342509" y="2202615"/>
                  <a:pt x="240586" y="2032054"/>
                </a:cubicBezTo>
                <a:cubicBezTo>
                  <a:pt x="140365" y="1864400"/>
                  <a:pt x="67610" y="1674071"/>
                  <a:pt x="30245" y="1481541"/>
                </a:cubicBezTo>
                <a:cubicBezTo>
                  <a:pt x="-8261" y="1283803"/>
                  <a:pt x="-9994" y="1090060"/>
                  <a:pt x="25021" y="905889"/>
                </a:cubicBezTo>
                <a:cubicBezTo>
                  <a:pt x="58043" y="732204"/>
                  <a:pt x="123071" y="578936"/>
                  <a:pt x="218217" y="450248"/>
                </a:cubicBezTo>
                <a:cubicBezTo>
                  <a:pt x="307436" y="329654"/>
                  <a:pt x="422987" y="230806"/>
                  <a:pt x="561607" y="156432"/>
                </a:cubicBezTo>
                <a:cubicBezTo>
                  <a:pt x="738731" y="61442"/>
                  <a:pt x="949631" y="9010"/>
                  <a:pt x="1177679" y="1063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EE780D0A-460F-4806-ADDF-B03F2FFE03F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6" r="25548" b="-4"/>
          <a:stretch/>
        </p:blipFill>
        <p:spPr>
          <a:xfrm>
            <a:off x="4714958" y="1375270"/>
            <a:ext cx="3651305" cy="3379610"/>
          </a:xfrm>
          <a:custGeom>
            <a:avLst/>
            <a:gdLst/>
            <a:ahLst/>
            <a:cxnLst/>
            <a:rect l="l" t="t" r="r" b="b"/>
            <a:pathLst>
              <a:path w="1952758" h="1856545">
                <a:moveTo>
                  <a:pt x="1050696" y="72"/>
                </a:moveTo>
                <a:cubicBezTo>
                  <a:pt x="1074240" y="-319"/>
                  <a:pt x="1098206" y="888"/>
                  <a:pt x="1122790" y="3814"/>
                </a:cubicBezTo>
                <a:cubicBezTo>
                  <a:pt x="1422457" y="39482"/>
                  <a:pt x="1618916" y="192121"/>
                  <a:pt x="1779666" y="514219"/>
                </a:cubicBezTo>
                <a:cubicBezTo>
                  <a:pt x="1800700" y="556376"/>
                  <a:pt x="1821593" y="594928"/>
                  <a:pt x="1841799" y="632188"/>
                </a:cubicBezTo>
                <a:cubicBezTo>
                  <a:pt x="1925540" y="786675"/>
                  <a:pt x="1965081" y="866539"/>
                  <a:pt x="1949379" y="993363"/>
                </a:cubicBezTo>
                <a:cubicBezTo>
                  <a:pt x="1933789" y="1119292"/>
                  <a:pt x="1887856" y="1240054"/>
                  <a:pt x="1812921" y="1352303"/>
                </a:cubicBezTo>
                <a:cubicBezTo>
                  <a:pt x="1739600" y="1462107"/>
                  <a:pt x="1642211" y="1559014"/>
                  <a:pt x="1523506" y="1640237"/>
                </a:cubicBezTo>
                <a:cubicBezTo>
                  <a:pt x="1406826" y="1720101"/>
                  <a:pt x="1272393" y="1781419"/>
                  <a:pt x="1134666" y="1817524"/>
                </a:cubicBezTo>
                <a:cubicBezTo>
                  <a:pt x="993216" y="1854699"/>
                  <a:pt x="852896" y="1865372"/>
                  <a:pt x="717747" y="1849285"/>
                </a:cubicBezTo>
                <a:cubicBezTo>
                  <a:pt x="590292" y="1834115"/>
                  <a:pt x="476096" y="1795052"/>
                  <a:pt x="378263" y="1733246"/>
                </a:cubicBezTo>
                <a:cubicBezTo>
                  <a:pt x="286583" y="1675284"/>
                  <a:pt x="209395" y="1597427"/>
                  <a:pt x="148834" y="1501871"/>
                </a:cubicBezTo>
                <a:cubicBezTo>
                  <a:pt x="56013" y="1355352"/>
                  <a:pt x="5266" y="1171053"/>
                  <a:pt x="389" y="969367"/>
                </a:cubicBezTo>
                <a:cubicBezTo>
                  <a:pt x="-1237" y="902139"/>
                  <a:pt x="2233" y="832978"/>
                  <a:pt x="10941" y="762642"/>
                </a:cubicBezTo>
                <a:cubicBezTo>
                  <a:pt x="24838" y="650391"/>
                  <a:pt x="67066" y="564001"/>
                  <a:pt x="147815" y="482499"/>
                </a:cubicBezTo>
                <a:cubicBezTo>
                  <a:pt x="232281" y="397242"/>
                  <a:pt x="352434" y="323759"/>
                  <a:pt x="479662" y="245971"/>
                </a:cubicBezTo>
                <a:cubicBezTo>
                  <a:pt x="503133" y="231641"/>
                  <a:pt x="527385" y="216796"/>
                  <a:pt x="551660" y="201741"/>
                </a:cubicBezTo>
                <a:cubicBezTo>
                  <a:pt x="741804" y="83842"/>
                  <a:pt x="885890" y="2806"/>
                  <a:pt x="1050696" y="72"/>
                </a:cubicBezTo>
                <a:close/>
              </a:path>
            </a:pathLst>
          </a:custGeom>
        </p:spPr>
      </p:pic>
      <p:sp>
        <p:nvSpPr>
          <p:cNvPr id="74" name="Freeform: Shape 73">
            <a:extLst>
              <a:ext uri="{FF2B5EF4-FFF2-40B4-BE49-F238E27FC236}">
                <a16:creationId xmlns:a16="http://schemas.microsoft.com/office/drawing/2014/main" id="{F2AEA3E5-3383-4A2D-86B0-A1DC81C11E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253663" y="0"/>
            <a:ext cx="3938337" cy="3321595"/>
          </a:xfrm>
          <a:custGeom>
            <a:avLst/>
            <a:gdLst>
              <a:gd name="connsiteX0" fmla="*/ 3466434 w 3872006"/>
              <a:gd name="connsiteY0" fmla="*/ 0 h 3321595"/>
              <a:gd name="connsiteX1" fmla="*/ 65800 w 3872006"/>
              <a:gd name="connsiteY1" fmla="*/ 0 h 3321595"/>
              <a:gd name="connsiteX2" fmla="*/ 0 w 3872006"/>
              <a:gd name="connsiteY2" fmla="*/ 59511 h 3321595"/>
              <a:gd name="connsiteX3" fmla="*/ 0 w 3872006"/>
              <a:gd name="connsiteY3" fmla="*/ 2518435 h 3321595"/>
              <a:gd name="connsiteX4" fmla="*/ 80122 w 3872006"/>
              <a:gd name="connsiteY4" fmla="*/ 2618704 h 3321595"/>
              <a:gd name="connsiteX5" fmla="*/ 1549501 w 3872006"/>
              <a:gd name="connsiteY5" fmla="*/ 3321595 h 3321595"/>
              <a:gd name="connsiteX6" fmla="*/ 2796711 w 3872006"/>
              <a:gd name="connsiteY6" fmla="*/ 2749441 h 3321595"/>
              <a:gd name="connsiteX7" fmla="*/ 2948494 w 3872006"/>
              <a:gd name="connsiteY7" fmla="*/ 2635829 h 3321595"/>
              <a:gd name="connsiteX8" fmla="*/ 3638840 w 3872006"/>
              <a:gd name="connsiteY8" fmla="*/ 2041901 h 3321595"/>
              <a:gd name="connsiteX9" fmla="*/ 3872006 w 3872006"/>
              <a:gd name="connsiteY9" fmla="*/ 1404055 h 3321595"/>
              <a:gd name="connsiteX10" fmla="*/ 3467973 w 3872006"/>
              <a:gd name="connsiteY10" fmla="*/ 1974 h 3321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872006" h="3321595">
                <a:moveTo>
                  <a:pt x="3466434" y="0"/>
                </a:moveTo>
                <a:lnTo>
                  <a:pt x="65800" y="0"/>
                </a:lnTo>
                <a:lnTo>
                  <a:pt x="0" y="59511"/>
                </a:lnTo>
                <a:lnTo>
                  <a:pt x="0" y="2518435"/>
                </a:lnTo>
                <a:lnTo>
                  <a:pt x="80122" y="2618704"/>
                </a:lnTo>
                <a:cubicBezTo>
                  <a:pt x="490323" y="3108658"/>
                  <a:pt x="942414" y="3321595"/>
                  <a:pt x="1549501" y="3321595"/>
                </a:cubicBezTo>
                <a:cubicBezTo>
                  <a:pt x="2004852" y="3321595"/>
                  <a:pt x="2338950" y="3095023"/>
                  <a:pt x="2796711" y="2749441"/>
                </a:cubicBezTo>
                <a:cubicBezTo>
                  <a:pt x="2847850" y="2710827"/>
                  <a:pt x="2898991" y="2672676"/>
                  <a:pt x="2948494" y="2635829"/>
                </a:cubicBezTo>
                <a:cubicBezTo>
                  <a:pt x="3216812" y="2435869"/>
                  <a:pt x="3470203" y="2246981"/>
                  <a:pt x="3638840" y="2041901"/>
                </a:cubicBezTo>
                <a:cubicBezTo>
                  <a:pt x="3800062" y="1845849"/>
                  <a:pt x="3872006" y="1649145"/>
                  <a:pt x="3872006" y="1404055"/>
                </a:cubicBezTo>
                <a:cubicBezTo>
                  <a:pt x="3872006" y="866538"/>
                  <a:pt x="3729694" y="376466"/>
                  <a:pt x="3467973" y="1974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76" name="Freeform: Shape 75">
            <a:extLst>
              <a:ext uri="{FF2B5EF4-FFF2-40B4-BE49-F238E27FC236}">
                <a16:creationId xmlns:a16="http://schemas.microsoft.com/office/drawing/2014/main" id="{F5BC3D56-7191-4F9F-BE89-BF3E66D0BC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71504" y="0"/>
            <a:ext cx="4120496" cy="3411460"/>
          </a:xfrm>
          <a:custGeom>
            <a:avLst/>
            <a:gdLst>
              <a:gd name="connsiteX0" fmla="*/ 3564894 w 3904481"/>
              <a:gd name="connsiteY0" fmla="*/ 0 h 3411460"/>
              <a:gd name="connsiteX1" fmla="*/ 0 w 3904481"/>
              <a:gd name="connsiteY1" fmla="*/ 0 h 3411460"/>
              <a:gd name="connsiteX2" fmla="*/ 0 w 3904481"/>
              <a:gd name="connsiteY2" fmla="*/ 2659993 h 3411460"/>
              <a:gd name="connsiteX3" fmla="*/ 1876 w 3904481"/>
              <a:gd name="connsiteY3" fmla="*/ 2662425 h 3411460"/>
              <a:gd name="connsiteX4" fmla="*/ 1514161 w 3904481"/>
              <a:gd name="connsiteY4" fmla="*/ 3411460 h 3411460"/>
              <a:gd name="connsiteX5" fmla="*/ 2797788 w 3904481"/>
              <a:gd name="connsiteY5" fmla="*/ 2801744 h 3411460"/>
              <a:gd name="connsiteX6" fmla="*/ 2954004 w 3904481"/>
              <a:gd name="connsiteY6" fmla="*/ 2680673 h 3411460"/>
              <a:gd name="connsiteX7" fmla="*/ 3664508 w 3904481"/>
              <a:gd name="connsiteY7" fmla="*/ 2047754 h 3411460"/>
              <a:gd name="connsiteX8" fmla="*/ 3904481 w 3904481"/>
              <a:gd name="connsiteY8" fmla="*/ 1368033 h 3411460"/>
              <a:gd name="connsiteX9" fmla="*/ 3596499 w 3904481"/>
              <a:gd name="connsiteY9" fmla="*/ 52268 h 3411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904481" h="3411460">
                <a:moveTo>
                  <a:pt x="3564894" y="0"/>
                </a:moveTo>
                <a:lnTo>
                  <a:pt x="0" y="0"/>
                </a:lnTo>
                <a:lnTo>
                  <a:pt x="0" y="2659993"/>
                </a:lnTo>
                <a:lnTo>
                  <a:pt x="1876" y="2662425"/>
                </a:lnTo>
                <a:cubicBezTo>
                  <a:pt x="424055" y="3184544"/>
                  <a:pt x="889346" y="3411460"/>
                  <a:pt x="1514161" y="3411460"/>
                </a:cubicBezTo>
                <a:cubicBezTo>
                  <a:pt x="1982808" y="3411460"/>
                  <a:pt x="2326661" y="3170014"/>
                  <a:pt x="2797788" y="2801744"/>
                </a:cubicBezTo>
                <a:cubicBezTo>
                  <a:pt x="2850420" y="2760595"/>
                  <a:pt x="2903054" y="2719940"/>
                  <a:pt x="2954004" y="2680673"/>
                </a:cubicBezTo>
                <a:cubicBezTo>
                  <a:pt x="3230156" y="2467586"/>
                  <a:pt x="3490946" y="2266297"/>
                  <a:pt x="3664508" y="2047754"/>
                </a:cubicBezTo>
                <a:cubicBezTo>
                  <a:pt x="3830437" y="1838832"/>
                  <a:pt x="3904481" y="1629214"/>
                  <a:pt x="3904481" y="1368033"/>
                </a:cubicBezTo>
                <a:cubicBezTo>
                  <a:pt x="3904481" y="877057"/>
                  <a:pt x="3796872" y="423228"/>
                  <a:pt x="3596499" y="52268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6" name="Obrázek 5" descr="Obsah obrázku osoba, interiér&#10;&#10;Popis byl vytvořen automaticky">
            <a:extLst>
              <a:ext uri="{FF2B5EF4-FFF2-40B4-BE49-F238E27FC236}">
                <a16:creationId xmlns:a16="http://schemas.microsoft.com/office/drawing/2014/main" id="{91F2B63F-7ABD-4CF4-B27C-B56B0C6A60A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99" r="3" b="3"/>
          <a:stretch/>
        </p:blipFill>
        <p:spPr>
          <a:xfrm>
            <a:off x="8566482" y="1"/>
            <a:ext cx="3625516" cy="3051729"/>
          </a:xfrm>
          <a:custGeom>
            <a:avLst/>
            <a:gdLst/>
            <a:ahLst/>
            <a:cxnLst/>
            <a:rect l="l" t="t" r="r" b="b"/>
            <a:pathLst>
              <a:path w="3577083" h="3010961">
                <a:moveTo>
                  <a:pt x="525796" y="0"/>
                </a:moveTo>
                <a:lnTo>
                  <a:pt x="3083618" y="0"/>
                </a:lnTo>
                <a:lnTo>
                  <a:pt x="3238848" y="113681"/>
                </a:lnTo>
                <a:cubicBezTo>
                  <a:pt x="3347378" y="200626"/>
                  <a:pt x="3444292" y="293564"/>
                  <a:pt x="3528988" y="391785"/>
                </a:cubicBezTo>
                <a:lnTo>
                  <a:pt x="3577083" y="453516"/>
                </a:lnTo>
                <a:lnTo>
                  <a:pt x="3577083" y="2083461"/>
                </a:lnTo>
                <a:lnTo>
                  <a:pt x="3549828" y="2118637"/>
                </a:lnTo>
                <a:cubicBezTo>
                  <a:pt x="3524255" y="2152065"/>
                  <a:pt x="3498324" y="2186586"/>
                  <a:pt x="3472099" y="2222744"/>
                </a:cubicBezTo>
                <a:cubicBezTo>
                  <a:pt x="3071290" y="2775245"/>
                  <a:pt x="2641053" y="3010961"/>
                  <a:pt x="2033556" y="3010961"/>
                </a:cubicBezTo>
                <a:cubicBezTo>
                  <a:pt x="1634857" y="3010961"/>
                  <a:pt x="1342325" y="2818935"/>
                  <a:pt x="941515" y="2526044"/>
                </a:cubicBezTo>
                <a:cubicBezTo>
                  <a:pt x="896738" y="2493317"/>
                  <a:pt x="851961" y="2460984"/>
                  <a:pt x="808615" y="2429754"/>
                </a:cubicBezTo>
                <a:cubicBezTo>
                  <a:pt x="573680" y="2260282"/>
                  <a:pt x="351814" y="2100194"/>
                  <a:pt x="204156" y="1926383"/>
                </a:cubicBezTo>
                <a:cubicBezTo>
                  <a:pt x="62993" y="1760224"/>
                  <a:pt x="0" y="1593511"/>
                  <a:pt x="0" y="1385790"/>
                </a:cubicBezTo>
                <a:cubicBezTo>
                  <a:pt x="0" y="865148"/>
                  <a:pt x="162751" y="397028"/>
                  <a:pt x="458321" y="67626"/>
                </a:cubicBezTo>
                <a:close/>
              </a:path>
            </a:pathLst>
          </a:custGeom>
        </p:spPr>
      </p:pic>
      <p:pic>
        <p:nvPicPr>
          <p:cNvPr id="4" name="Picture 3" descr="Barvy v pohybu od dolní části obrazu">
            <a:extLst>
              <a:ext uri="{FF2B5EF4-FFF2-40B4-BE49-F238E27FC236}">
                <a16:creationId xmlns:a16="http://schemas.microsoft.com/office/drawing/2014/main" id="{EC6C50ED-4942-41C8-85DB-478AFC64806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9811" r="12278" b="2"/>
          <a:stretch/>
        </p:blipFill>
        <p:spPr>
          <a:xfrm>
            <a:off x="27367" y="3098486"/>
            <a:ext cx="3958391" cy="3759514"/>
          </a:xfrm>
          <a:custGeom>
            <a:avLst/>
            <a:gdLst/>
            <a:ahLst/>
            <a:cxnLst/>
            <a:rect l="l" t="t" r="r" b="b"/>
            <a:pathLst>
              <a:path w="3958391" h="3759514">
                <a:moveTo>
                  <a:pt x="994249" y="760"/>
                </a:moveTo>
                <a:cubicBezTo>
                  <a:pt x="1039579" y="-406"/>
                  <a:pt x="1085085" y="-233"/>
                  <a:pt x="1130737" y="1303"/>
                </a:cubicBezTo>
                <a:cubicBezTo>
                  <a:pt x="1511837" y="14131"/>
                  <a:pt x="1903175" y="122000"/>
                  <a:pt x="2288137" y="340023"/>
                </a:cubicBezTo>
                <a:cubicBezTo>
                  <a:pt x="3406793" y="973576"/>
                  <a:pt x="4119349" y="2326581"/>
                  <a:pt x="3927142" y="3525438"/>
                </a:cubicBezTo>
                <a:lnTo>
                  <a:pt x="3875245" y="3759514"/>
                </a:lnTo>
                <a:lnTo>
                  <a:pt x="0" y="3759514"/>
                </a:lnTo>
                <a:lnTo>
                  <a:pt x="0" y="251311"/>
                </a:lnTo>
                <a:lnTo>
                  <a:pt x="77902" y="212987"/>
                </a:lnTo>
                <a:cubicBezTo>
                  <a:pt x="368223" y="82628"/>
                  <a:pt x="676937" y="8916"/>
                  <a:pt x="994249" y="760"/>
                </a:cubicBezTo>
                <a:close/>
              </a:path>
            </a:pathLst>
          </a:cu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75936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9">
            <a:extLst>
              <a:ext uri="{FF2B5EF4-FFF2-40B4-BE49-F238E27FC236}">
                <a16:creationId xmlns:a16="http://schemas.microsoft.com/office/drawing/2014/main" id="{0DBF1ABE-8590-450D-BB49-BDDCCF3EE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9" name="Freeform: Shape 11">
            <a:extLst>
              <a:ext uri="{FF2B5EF4-FFF2-40B4-BE49-F238E27FC236}">
                <a16:creationId xmlns:a16="http://schemas.microsoft.com/office/drawing/2014/main" id="{0E73E149-B6EC-43FF-8939-B7B1439487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02327" y="632627"/>
            <a:ext cx="3387345" cy="2976490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Freeform: Shape 13">
            <a:extLst>
              <a:ext uri="{FF2B5EF4-FFF2-40B4-BE49-F238E27FC236}">
                <a16:creationId xmlns:a16="http://schemas.microsoft.com/office/drawing/2014/main" id="{5BEB0D00-4F7A-41D8-B15E-B42145EA93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71784" y="397566"/>
            <a:ext cx="3848432" cy="3446612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1" name="Freeform: Shape 15">
            <a:extLst>
              <a:ext uri="{FF2B5EF4-FFF2-40B4-BE49-F238E27FC236}">
                <a16:creationId xmlns:a16="http://schemas.microsoft.com/office/drawing/2014/main" id="{F2F014E7-B612-4079-894D-4697468C5B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6335" y="508883"/>
            <a:ext cx="3619330" cy="3241430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8499079-0D16-43DF-B92F-C0AC7A8576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9087" y="3617844"/>
            <a:ext cx="11867322" cy="1152940"/>
          </a:xfrm>
        </p:spPr>
        <p:txBody>
          <a:bodyPr anchor="b">
            <a:normAutofit/>
          </a:bodyPr>
          <a:lstStyle/>
          <a:p>
            <a:pPr algn="ctr">
              <a:lnSpc>
                <a:spcPct val="110000"/>
              </a:lnSpc>
            </a:pPr>
            <a:r>
              <a:rPr lang="cs-CZ" sz="4200" u="sng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PORADENSKÉ SLUŽBY PRO ŽÁKY S MP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0D598A1-0B13-4F57-8BE7-46778D64B9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7991" y="5009322"/>
            <a:ext cx="11608905" cy="1708756"/>
          </a:xfrm>
        </p:spPr>
        <p:txBody>
          <a:bodyPr anchor="t">
            <a:noAutofit/>
          </a:bodyPr>
          <a:lstStyle/>
          <a:p>
            <a:pPr algn="ctr">
              <a:lnSpc>
                <a:spcPct val="120000"/>
              </a:lnSpc>
            </a:pPr>
            <a:r>
              <a:rPr lang="cs-CZ" sz="18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SPC</a:t>
            </a:r>
            <a:r>
              <a:rPr lang="cs-CZ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(speciálně pedagogické centrum pro žáky s MP, speciálně-pedagogická diagnostika </a:t>
            </a:r>
            <a:r>
              <a:rPr lang="cs-CZ" sz="1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psychopedická</a:t>
            </a:r>
            <a:r>
              <a:rPr lang="cs-CZ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5" name="Obrázek 4" descr="Obsah obrázku zubní kartáček, zeď, osoba, zuby&#10;&#10;Popis byl vytvořen automaticky">
            <a:extLst>
              <a:ext uri="{FF2B5EF4-FFF2-40B4-BE49-F238E27FC236}">
                <a16:creationId xmlns:a16="http://schemas.microsoft.com/office/drawing/2014/main" id="{D0C1682E-FBEA-4BDD-B5E7-0B91FE32461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04" r="15458" b="5"/>
          <a:stretch/>
        </p:blipFill>
        <p:spPr>
          <a:xfrm>
            <a:off x="4614315" y="770966"/>
            <a:ext cx="2963370" cy="2651876"/>
          </a:xfrm>
          <a:custGeom>
            <a:avLst/>
            <a:gdLst/>
            <a:ahLst/>
            <a:cxnLst/>
            <a:rect l="l" t="t" r="r" b="b"/>
            <a:pathLst>
              <a:path w="4292584" h="4094066">
                <a:moveTo>
                  <a:pt x="2456537" y="0"/>
                </a:moveTo>
                <a:cubicBezTo>
                  <a:pt x="2738780" y="0"/>
                  <a:pt x="2998545" y="55066"/>
                  <a:pt x="3228742" y="163517"/>
                </a:cubicBezTo>
                <a:cubicBezTo>
                  <a:pt x="3444477" y="265234"/>
                  <a:pt x="3633959" y="413698"/>
                  <a:pt x="3791935" y="604700"/>
                </a:cubicBezTo>
                <a:cubicBezTo>
                  <a:pt x="4114802" y="995211"/>
                  <a:pt x="4292584" y="1550174"/>
                  <a:pt x="4292584" y="2167403"/>
                </a:cubicBezTo>
                <a:cubicBezTo>
                  <a:pt x="4292584" y="2413659"/>
                  <a:pt x="4223774" y="2611299"/>
                  <a:pt x="4069573" y="2808283"/>
                </a:cubicBezTo>
                <a:cubicBezTo>
                  <a:pt x="3908278" y="3014339"/>
                  <a:pt x="3665922" y="3204126"/>
                  <a:pt x="3409289" y="3405037"/>
                </a:cubicBezTo>
                <a:cubicBezTo>
                  <a:pt x="3361941" y="3442060"/>
                  <a:pt x="3313027" y="3480392"/>
                  <a:pt x="3264115" y="3519190"/>
                </a:cubicBezTo>
                <a:cubicBezTo>
                  <a:pt x="2826289" y="3866416"/>
                  <a:pt x="2506740" y="4094066"/>
                  <a:pt x="2071218" y="4094066"/>
                </a:cubicBezTo>
                <a:cubicBezTo>
                  <a:pt x="1407617" y="4094066"/>
                  <a:pt x="937645" y="3814621"/>
                  <a:pt x="499819" y="3159623"/>
                </a:cubicBezTo>
                <a:cubicBezTo>
                  <a:pt x="442524" y="3073891"/>
                  <a:pt x="386517" y="2995921"/>
                  <a:pt x="332353" y="2920566"/>
                </a:cubicBezTo>
                <a:cubicBezTo>
                  <a:pt x="107867" y="2608119"/>
                  <a:pt x="0" y="2445632"/>
                  <a:pt x="0" y="2167403"/>
                </a:cubicBezTo>
                <a:cubicBezTo>
                  <a:pt x="0" y="1891138"/>
                  <a:pt x="67612" y="1618236"/>
                  <a:pt x="200812" y="1356275"/>
                </a:cubicBezTo>
                <a:cubicBezTo>
                  <a:pt x="331156" y="1100015"/>
                  <a:pt x="517505" y="865448"/>
                  <a:pt x="754611" y="659299"/>
                </a:cubicBezTo>
                <a:cubicBezTo>
                  <a:pt x="987664" y="456610"/>
                  <a:pt x="1264470" y="289449"/>
                  <a:pt x="1555279" y="175950"/>
                </a:cubicBezTo>
                <a:cubicBezTo>
                  <a:pt x="1853918" y="59181"/>
                  <a:pt x="2157254" y="0"/>
                  <a:pt x="2456537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0513131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30127AE-B29E-4FDF-99D2-A2F1E7003F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920240" y="2176009"/>
            <a:ext cx="8770571" cy="0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3D5FBB81-B61B-416A-8F5D-A8DDF62530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3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7" name="Obrázek 6" descr="Obsah obrázku text, stůl, interiér, vsedě&#10;&#10;Popis byl vytvořen automaticky">
            <a:extLst>
              <a:ext uri="{FF2B5EF4-FFF2-40B4-BE49-F238E27FC236}">
                <a16:creationId xmlns:a16="http://schemas.microsoft.com/office/drawing/2014/main" id="{6CAE98CD-222B-49B1-8B42-E90284DAB1E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22199"/>
          <a:stretch/>
        </p:blipFill>
        <p:spPr>
          <a:xfrm>
            <a:off x="5589352" y="10"/>
            <a:ext cx="6602653" cy="3428990"/>
          </a:xfrm>
          <a:custGeom>
            <a:avLst/>
            <a:gdLst/>
            <a:ahLst/>
            <a:cxnLst/>
            <a:rect l="l" t="t" r="r" b="b"/>
            <a:pathLst>
              <a:path w="6602653" h="3387852">
                <a:moveTo>
                  <a:pt x="0" y="0"/>
                </a:moveTo>
                <a:lnTo>
                  <a:pt x="6602653" y="0"/>
                </a:lnTo>
                <a:lnTo>
                  <a:pt x="6602653" y="3387852"/>
                </a:lnTo>
                <a:lnTo>
                  <a:pt x="1651528" y="3387852"/>
                </a:lnTo>
                <a:lnTo>
                  <a:pt x="1650315" y="3337395"/>
                </a:lnTo>
                <a:cubicBezTo>
                  <a:pt x="1582116" y="1928213"/>
                  <a:pt x="1005803" y="708413"/>
                  <a:pt x="22589" y="14997"/>
                </a:cubicBezTo>
                <a:close/>
              </a:path>
            </a:pathLst>
          </a:cu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AD42F5AE-68EF-4D45-A92B-8E98411EA5E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875" b="-1"/>
          <a:stretch/>
        </p:blipFill>
        <p:spPr>
          <a:xfrm>
            <a:off x="4691113" y="3429000"/>
            <a:ext cx="7500882" cy="3429000"/>
          </a:xfrm>
          <a:custGeom>
            <a:avLst/>
            <a:gdLst/>
            <a:ahLst/>
            <a:cxnLst/>
            <a:rect l="l" t="t" r="r" b="b"/>
            <a:pathLst>
              <a:path w="7500882" h="3387852">
                <a:moveTo>
                  <a:pt x="2551735" y="0"/>
                </a:moveTo>
                <a:lnTo>
                  <a:pt x="7500882" y="0"/>
                </a:lnTo>
                <a:lnTo>
                  <a:pt x="7500882" y="3387852"/>
                </a:lnTo>
                <a:lnTo>
                  <a:pt x="0" y="3387852"/>
                </a:lnTo>
                <a:lnTo>
                  <a:pt x="114106" y="3310451"/>
                </a:lnTo>
                <a:cubicBezTo>
                  <a:pt x="291579" y="3182960"/>
                  <a:pt x="465794" y="3045249"/>
                  <a:pt x="641619" y="2904666"/>
                </a:cubicBezTo>
                <a:cubicBezTo>
                  <a:pt x="1607125" y="2132691"/>
                  <a:pt x="2555378" y="1498983"/>
                  <a:pt x="2555378" y="151508"/>
                </a:cubicBezTo>
                <a:close/>
              </a:path>
            </a:pathLst>
          </a:custGeom>
        </p:spPr>
      </p:pic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40C0D7D4-D83D-4C58-87D1-955F0A9173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476051" cy="6858000"/>
          </a:xfrm>
          <a:custGeom>
            <a:avLst/>
            <a:gdLst>
              <a:gd name="connsiteX0" fmla="*/ 0 w 7476051"/>
              <a:gd name="connsiteY0" fmla="*/ 0 h 6858000"/>
              <a:gd name="connsiteX1" fmla="*/ 5853028 w 7476051"/>
              <a:gd name="connsiteY1" fmla="*/ 0 h 6858000"/>
              <a:gd name="connsiteX2" fmla="*/ 5875152 w 7476051"/>
              <a:gd name="connsiteY2" fmla="*/ 14997 h 6858000"/>
              <a:gd name="connsiteX3" fmla="*/ 7476051 w 7476051"/>
              <a:gd name="connsiteY3" fmla="*/ 3621656 h 6858000"/>
              <a:gd name="connsiteX4" fmla="*/ 5601702 w 7476051"/>
              <a:gd name="connsiteY4" fmla="*/ 6374814 h 6858000"/>
              <a:gd name="connsiteX5" fmla="*/ 5085053 w 7476051"/>
              <a:gd name="connsiteY5" fmla="*/ 6780599 h 6858000"/>
              <a:gd name="connsiteX6" fmla="*/ 4973297 w 7476051"/>
              <a:gd name="connsiteY6" fmla="*/ 6858000 h 6858000"/>
              <a:gd name="connsiteX7" fmla="*/ 0 w 7476051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76051" h="6858000">
                <a:moveTo>
                  <a:pt x="0" y="0"/>
                </a:moveTo>
                <a:lnTo>
                  <a:pt x="5853028" y="0"/>
                </a:lnTo>
                <a:lnTo>
                  <a:pt x="5875152" y="14997"/>
                </a:lnTo>
                <a:cubicBezTo>
                  <a:pt x="6902315" y="754641"/>
                  <a:pt x="7476051" y="2093192"/>
                  <a:pt x="7476051" y="3621656"/>
                </a:cubicBezTo>
                <a:cubicBezTo>
                  <a:pt x="7476051" y="4969131"/>
                  <a:pt x="6547326" y="5602839"/>
                  <a:pt x="5601702" y="6374814"/>
                </a:cubicBezTo>
                <a:cubicBezTo>
                  <a:pt x="5429499" y="6515397"/>
                  <a:pt x="5258871" y="6653108"/>
                  <a:pt x="5085053" y="6780599"/>
                </a:cubicBezTo>
                <a:lnTo>
                  <a:pt x="4973297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7AB12D93-FFA0-48A7-9E87-21388D4B5F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95778 w 12192000"/>
              <a:gd name="connsiteY1" fmla="*/ 0 h 6858000"/>
              <a:gd name="connsiteX2" fmla="*/ 2916518 w 12192000"/>
              <a:gd name="connsiteY2" fmla="*/ 0 h 6858000"/>
              <a:gd name="connsiteX3" fmla="*/ 5644232 w 12192000"/>
              <a:gd name="connsiteY3" fmla="*/ 0 h 6858000"/>
              <a:gd name="connsiteX4" fmla="*/ 5659622 w 12192000"/>
              <a:gd name="connsiteY4" fmla="*/ 10445 h 6858000"/>
              <a:gd name="connsiteX5" fmla="*/ 7233860 w 12192000"/>
              <a:gd name="connsiteY5" fmla="*/ 3057689 h 6858000"/>
              <a:gd name="connsiteX6" fmla="*/ 7250324 w 12192000"/>
              <a:gd name="connsiteY6" fmla="*/ 3406140 h 6858000"/>
              <a:gd name="connsiteX7" fmla="*/ 12192000 w 12192000"/>
              <a:gd name="connsiteY7" fmla="*/ 3406140 h 6858000"/>
              <a:gd name="connsiteX8" fmla="*/ 12192000 w 12192000"/>
              <a:gd name="connsiteY8" fmla="*/ 3451860 h 6858000"/>
              <a:gd name="connsiteX9" fmla="*/ 7252484 w 12192000"/>
              <a:gd name="connsiteY9" fmla="*/ 3451860 h 6858000"/>
              <a:gd name="connsiteX10" fmla="*/ 7260519 w 12192000"/>
              <a:gd name="connsiteY10" fmla="*/ 3621913 h 6858000"/>
              <a:gd name="connsiteX11" fmla="*/ 5386171 w 12192000"/>
              <a:gd name="connsiteY11" fmla="*/ 6378742 h 6858000"/>
              <a:gd name="connsiteX12" fmla="*/ 4869521 w 12192000"/>
              <a:gd name="connsiteY12" fmla="*/ 6785068 h 6858000"/>
              <a:gd name="connsiteX13" fmla="*/ 4764358 w 12192000"/>
              <a:gd name="connsiteY13" fmla="*/ 6858000 h 6858000"/>
              <a:gd name="connsiteX14" fmla="*/ 2916518 w 12192000"/>
              <a:gd name="connsiteY14" fmla="*/ 6858000 h 6858000"/>
              <a:gd name="connsiteX15" fmla="*/ 95778 w 12192000"/>
              <a:gd name="connsiteY15" fmla="*/ 6858000 h 6858000"/>
              <a:gd name="connsiteX16" fmla="*/ 0 w 12192000"/>
              <a:gd name="connsiteY1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95778" y="0"/>
                </a:lnTo>
                <a:lnTo>
                  <a:pt x="2916518" y="0"/>
                </a:lnTo>
                <a:lnTo>
                  <a:pt x="5644232" y="0"/>
                </a:lnTo>
                <a:lnTo>
                  <a:pt x="5659622" y="10445"/>
                </a:lnTo>
                <a:cubicBezTo>
                  <a:pt x="6558388" y="658496"/>
                  <a:pt x="7110000" y="1765698"/>
                  <a:pt x="7233860" y="3057689"/>
                </a:cubicBezTo>
                <a:lnTo>
                  <a:pt x="7250324" y="3406140"/>
                </a:lnTo>
                <a:lnTo>
                  <a:pt x="12192000" y="3406140"/>
                </a:lnTo>
                <a:lnTo>
                  <a:pt x="12192000" y="3451860"/>
                </a:lnTo>
                <a:lnTo>
                  <a:pt x="7252484" y="3451860"/>
                </a:lnTo>
                <a:lnTo>
                  <a:pt x="7260519" y="3621913"/>
                </a:lnTo>
                <a:cubicBezTo>
                  <a:pt x="7260519" y="4971185"/>
                  <a:pt x="6331795" y="5605738"/>
                  <a:pt x="5386171" y="6378742"/>
                </a:cubicBezTo>
                <a:cubicBezTo>
                  <a:pt x="5213968" y="6519512"/>
                  <a:pt x="5043339" y="6657407"/>
                  <a:pt x="4869521" y="6785068"/>
                </a:cubicBezTo>
                <a:lnTo>
                  <a:pt x="4764358" y="6858000"/>
                </a:lnTo>
                <a:lnTo>
                  <a:pt x="2916518" y="6858000"/>
                </a:lnTo>
                <a:lnTo>
                  <a:pt x="95778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15F9A324-404E-4C5D-AFF0-C5D0D84182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57378" y="-1"/>
            <a:ext cx="2535264" cy="6858001"/>
          </a:xfrm>
          <a:custGeom>
            <a:avLst/>
            <a:gdLst>
              <a:gd name="connsiteX0" fmla="*/ 1218585 w 2535264"/>
              <a:gd name="connsiteY0" fmla="*/ 0 h 6858001"/>
              <a:gd name="connsiteX1" fmla="*/ 1236561 w 2535264"/>
              <a:gd name="connsiteY1" fmla="*/ 0 h 6858001"/>
              <a:gd name="connsiteX2" fmla="*/ 1264452 w 2535264"/>
              <a:gd name="connsiteY2" fmla="*/ 24550 h 6858001"/>
              <a:gd name="connsiteX3" fmla="*/ 2528121 w 2535264"/>
              <a:gd name="connsiteY3" fmla="*/ 3710502 h 6858001"/>
              <a:gd name="connsiteX4" fmla="*/ 492890 w 2535264"/>
              <a:gd name="connsiteY4" fmla="*/ 6507511 h 6858001"/>
              <a:gd name="connsiteX5" fmla="*/ 221418 w 2535264"/>
              <a:gd name="connsiteY5" fmla="*/ 6713387 h 6858001"/>
              <a:gd name="connsiteX6" fmla="*/ 20100 w 2535264"/>
              <a:gd name="connsiteY6" fmla="*/ 6858001 h 6858001"/>
              <a:gd name="connsiteX7" fmla="*/ 0 w 2535264"/>
              <a:gd name="connsiteY7" fmla="*/ 6858001 h 6858001"/>
              <a:gd name="connsiteX8" fmla="*/ 202488 w 2535264"/>
              <a:gd name="connsiteY8" fmla="*/ 6712547 h 6858001"/>
              <a:gd name="connsiteX9" fmla="*/ 473961 w 2535264"/>
              <a:gd name="connsiteY9" fmla="*/ 6506670 h 6858001"/>
              <a:gd name="connsiteX10" fmla="*/ 2509192 w 2535264"/>
              <a:gd name="connsiteY10" fmla="*/ 3709662 h 6858001"/>
              <a:gd name="connsiteX11" fmla="*/ 1245521 w 2535264"/>
              <a:gd name="connsiteY11" fmla="*/ 23708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5264" h="6858001">
                <a:moveTo>
                  <a:pt x="1218585" y="0"/>
                </a:moveTo>
                <a:lnTo>
                  <a:pt x="1236561" y="0"/>
                </a:lnTo>
                <a:lnTo>
                  <a:pt x="1264452" y="24550"/>
                </a:lnTo>
                <a:cubicBezTo>
                  <a:pt x="2149109" y="863108"/>
                  <a:pt x="2598329" y="2210814"/>
                  <a:pt x="2528121" y="3710502"/>
                </a:cubicBezTo>
                <a:cubicBezTo>
                  <a:pt x="2462100" y="5120751"/>
                  <a:pt x="1489450" y="5742158"/>
                  <a:pt x="492890" y="6507511"/>
                </a:cubicBezTo>
                <a:cubicBezTo>
                  <a:pt x="402151" y="6577199"/>
                  <a:pt x="311847" y="6646154"/>
                  <a:pt x="221418" y="6713387"/>
                </a:cubicBezTo>
                <a:lnTo>
                  <a:pt x="20100" y="6858001"/>
                </a:lnTo>
                <a:lnTo>
                  <a:pt x="0" y="6858001"/>
                </a:lnTo>
                <a:lnTo>
                  <a:pt x="202488" y="6712547"/>
                </a:lnTo>
                <a:cubicBezTo>
                  <a:pt x="292917" y="6645314"/>
                  <a:pt x="383222" y="6576359"/>
                  <a:pt x="473961" y="6506670"/>
                </a:cubicBezTo>
                <a:cubicBezTo>
                  <a:pt x="1470520" y="5741317"/>
                  <a:pt x="2443170" y="5119911"/>
                  <a:pt x="2509192" y="3709662"/>
                </a:cubicBezTo>
                <a:cubicBezTo>
                  <a:pt x="2579400" y="2209973"/>
                  <a:pt x="2130178" y="862268"/>
                  <a:pt x="1245521" y="2370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7838E15-D058-4D09-9663-1E0FC71BDC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452" y="1"/>
            <a:ext cx="5888832" cy="923018"/>
          </a:xfrm>
        </p:spPr>
        <p:txBody>
          <a:bodyPr vert="horz" lIns="109728" tIns="109728" rIns="109728" bIns="91440" rtlCol="0" anchor="b">
            <a:normAutofit/>
          </a:bodyPr>
          <a:lstStyle/>
          <a:p>
            <a:pPr>
              <a:lnSpc>
                <a:spcPct val="130000"/>
              </a:lnSpc>
            </a:pPr>
            <a:r>
              <a:rPr lang="en-US" sz="3200" u="sng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SPC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DC817B5-005A-452D-BBD6-402BFDE7B2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9452" y="1103242"/>
            <a:ext cx="6172611" cy="5754747"/>
          </a:xfrm>
        </p:spPr>
        <p:txBody>
          <a:bodyPr vert="horz" lIns="109728" tIns="109728" rIns="109728" bIns="91440" rtlCol="0"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Dle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vyhlášky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72/2005 Sb. O </a:t>
            </a:r>
            <a:r>
              <a:rPr lang="en-US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poskytování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poradenských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služeb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školách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školských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poradenských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zařízeních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(SPC, PPP, SVP)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Poradenství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rodičům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školám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samotným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klientům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žákům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s MP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Ambulantní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terénní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služby</a:t>
            </a:r>
            <a:endParaRPr 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Poskytovány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zdarma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rezort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školství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Tým</a:t>
            </a:r>
            <a:r>
              <a:rPr lang="en-US" sz="20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pracovníků</a:t>
            </a:r>
            <a:r>
              <a:rPr lang="en-US" sz="20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SPC </a:t>
            </a:r>
            <a:r>
              <a:rPr lang="en-US" sz="20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tvoří</a:t>
            </a:r>
            <a:r>
              <a:rPr lang="en-US" sz="20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psycholog</a:t>
            </a:r>
            <a:r>
              <a:rPr lang="en-US" sz="20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speciální</a:t>
            </a:r>
            <a:r>
              <a:rPr lang="en-US" sz="20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pedagog</a:t>
            </a:r>
            <a:r>
              <a:rPr lang="en-US" sz="20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0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sociální</a:t>
            </a:r>
            <a:r>
              <a:rPr lang="en-US" sz="20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pracovník</a:t>
            </a:r>
            <a:r>
              <a:rPr lang="en-US" sz="20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Pracují</a:t>
            </a:r>
            <a:r>
              <a:rPr lang="en-US" sz="20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s </a:t>
            </a:r>
            <a:r>
              <a:rPr lang="en-US" sz="20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žáky</a:t>
            </a:r>
            <a:r>
              <a:rPr lang="en-US" sz="20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zpravidla</a:t>
            </a:r>
            <a:r>
              <a:rPr lang="en-US" sz="20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sz="20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věku</a:t>
            </a:r>
            <a:r>
              <a:rPr lang="en-US" sz="20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od 3 do 19 let. SPC se </a:t>
            </a:r>
            <a:r>
              <a:rPr lang="en-US" sz="20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dělí</a:t>
            </a:r>
            <a:r>
              <a:rPr lang="en-US" sz="20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podle</a:t>
            </a:r>
            <a:r>
              <a:rPr lang="en-US" sz="20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zdravotního</a:t>
            </a:r>
            <a:r>
              <a:rPr lang="en-US" sz="20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postižení</a:t>
            </a:r>
            <a:r>
              <a:rPr lang="en-US" sz="20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klientů</a:t>
            </a:r>
            <a:endParaRPr lang="cs-CZ" sz="20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00440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9">
            <a:extLst>
              <a:ext uri="{FF2B5EF4-FFF2-40B4-BE49-F238E27FC236}">
                <a16:creationId xmlns:a16="http://schemas.microsoft.com/office/drawing/2014/main" id="{430127AE-B29E-4FDF-99D2-A2F1E7003F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920240" y="2176009"/>
            <a:ext cx="8770571" cy="0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1" name="Rectangle 11">
            <a:extLst>
              <a:ext uri="{FF2B5EF4-FFF2-40B4-BE49-F238E27FC236}">
                <a16:creationId xmlns:a16="http://schemas.microsoft.com/office/drawing/2014/main" id="{49BB7E9A-6937-4BF0-9F51-A20F197B55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3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2" name="Freeform: Shape 13">
            <a:extLst>
              <a:ext uri="{FF2B5EF4-FFF2-40B4-BE49-F238E27FC236}">
                <a16:creationId xmlns:a16="http://schemas.microsoft.com/office/drawing/2014/main" id="{E0939753-89D7-48A8-8441-B9FF25CE8A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04167" y="0"/>
            <a:ext cx="5687681" cy="5708856"/>
          </a:xfrm>
          <a:custGeom>
            <a:avLst/>
            <a:gdLst>
              <a:gd name="connsiteX0" fmla="*/ 2787282 w 5687681"/>
              <a:gd name="connsiteY0" fmla="*/ 0 h 5708856"/>
              <a:gd name="connsiteX1" fmla="*/ 3988996 w 5687681"/>
              <a:gd name="connsiteY1" fmla="*/ 0 h 5708856"/>
              <a:gd name="connsiteX2" fmla="*/ 4236253 w 5687681"/>
              <a:gd name="connsiteY2" fmla="*/ 68070 h 5708856"/>
              <a:gd name="connsiteX3" fmla="*/ 4483543 w 5687681"/>
              <a:gd name="connsiteY3" fmla="*/ 168573 h 5708856"/>
              <a:gd name="connsiteX4" fmla="*/ 5265611 w 5687681"/>
              <a:gd name="connsiteY4" fmla="*/ 790441 h 5708856"/>
              <a:gd name="connsiteX5" fmla="*/ 5682608 w 5687681"/>
              <a:gd name="connsiteY5" fmla="*/ 1499885 h 5708856"/>
              <a:gd name="connsiteX6" fmla="*/ 5687681 w 5687681"/>
              <a:gd name="connsiteY6" fmla="*/ 1513862 h 5708856"/>
              <a:gd name="connsiteX7" fmla="*/ 5687681 w 5687681"/>
              <a:gd name="connsiteY7" fmla="*/ 3841322 h 5708856"/>
              <a:gd name="connsiteX8" fmla="*/ 5651147 w 5687681"/>
              <a:gd name="connsiteY8" fmla="*/ 3896489 h 5708856"/>
              <a:gd name="connsiteX9" fmla="*/ 4734255 w 5687681"/>
              <a:gd name="connsiteY9" fmla="*/ 4737639 h 5708856"/>
              <a:gd name="connsiteX10" fmla="*/ 4532663 w 5687681"/>
              <a:gd name="connsiteY10" fmla="*/ 4898543 h 5708856"/>
              <a:gd name="connsiteX11" fmla="*/ 2876165 w 5687681"/>
              <a:gd name="connsiteY11" fmla="*/ 5708856 h 5708856"/>
              <a:gd name="connsiteX12" fmla="*/ 694066 w 5687681"/>
              <a:gd name="connsiteY12" fmla="*/ 4391717 h 5708856"/>
              <a:gd name="connsiteX13" fmla="*/ 461517 w 5687681"/>
              <a:gd name="connsiteY13" fmla="*/ 4054756 h 5708856"/>
              <a:gd name="connsiteX14" fmla="*/ 0 w 5687681"/>
              <a:gd name="connsiteY14" fmla="*/ 2993139 h 5708856"/>
              <a:gd name="connsiteX15" fmla="*/ 278855 w 5687681"/>
              <a:gd name="connsiteY15" fmla="*/ 1849819 h 5708856"/>
              <a:gd name="connsiteX16" fmla="*/ 1047879 w 5687681"/>
              <a:gd name="connsiteY16" fmla="*/ 867400 h 5708856"/>
              <a:gd name="connsiteX17" fmla="*/ 2159714 w 5687681"/>
              <a:gd name="connsiteY17" fmla="*/ 186098 h 5708856"/>
              <a:gd name="connsiteX18" fmla="*/ 2785137 w 5687681"/>
              <a:gd name="connsiteY18" fmla="*/ 372 h 5708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687681" h="5708856">
                <a:moveTo>
                  <a:pt x="2787282" y="0"/>
                </a:moveTo>
                <a:lnTo>
                  <a:pt x="3988996" y="0"/>
                </a:lnTo>
                <a:lnTo>
                  <a:pt x="4236253" y="68070"/>
                </a:lnTo>
                <a:cubicBezTo>
                  <a:pt x="4321147" y="96843"/>
                  <a:pt x="4403628" y="130356"/>
                  <a:pt x="4483543" y="168573"/>
                </a:cubicBezTo>
                <a:cubicBezTo>
                  <a:pt x="4783119" y="311949"/>
                  <a:pt x="5046239" y="521215"/>
                  <a:pt x="5265611" y="790441"/>
                </a:cubicBezTo>
                <a:cubicBezTo>
                  <a:pt x="5433740" y="996857"/>
                  <a:pt x="5573537" y="1235870"/>
                  <a:pt x="5682608" y="1499885"/>
                </a:cubicBezTo>
                <a:lnTo>
                  <a:pt x="5687681" y="1513862"/>
                </a:lnTo>
                <a:lnTo>
                  <a:pt x="5687681" y="3841322"/>
                </a:lnTo>
                <a:lnTo>
                  <a:pt x="5651147" y="3896489"/>
                </a:lnTo>
                <a:cubicBezTo>
                  <a:pt x="5427171" y="4186934"/>
                  <a:pt x="5090625" y="4454446"/>
                  <a:pt x="4734255" y="4737639"/>
                </a:cubicBezTo>
                <a:cubicBezTo>
                  <a:pt x="4668506" y="4789825"/>
                  <a:pt x="4600584" y="4843856"/>
                  <a:pt x="4532663" y="4898543"/>
                </a:cubicBezTo>
                <a:cubicBezTo>
                  <a:pt x="3924681" y="5387974"/>
                  <a:pt x="3480945" y="5708856"/>
                  <a:pt x="2876165" y="5708856"/>
                </a:cubicBezTo>
                <a:cubicBezTo>
                  <a:pt x="1954665" y="5708856"/>
                  <a:pt x="1302047" y="5314966"/>
                  <a:pt x="694066" y="4391717"/>
                </a:cubicBezTo>
                <a:cubicBezTo>
                  <a:pt x="614503" y="4270875"/>
                  <a:pt x="536731" y="4160972"/>
                  <a:pt x="461517" y="4054756"/>
                </a:cubicBezTo>
                <a:cubicBezTo>
                  <a:pt x="149788" y="3614348"/>
                  <a:pt x="0" y="3385316"/>
                  <a:pt x="0" y="2993139"/>
                </a:cubicBezTo>
                <a:cubicBezTo>
                  <a:pt x="0" y="2603731"/>
                  <a:pt x="93889" y="2219065"/>
                  <a:pt x="278855" y="1849819"/>
                </a:cubicBezTo>
                <a:cubicBezTo>
                  <a:pt x="459854" y="1488610"/>
                  <a:pt x="718625" y="1157977"/>
                  <a:pt x="1047879" y="867400"/>
                </a:cubicBezTo>
                <a:cubicBezTo>
                  <a:pt x="1371504" y="581701"/>
                  <a:pt x="1755887" y="346080"/>
                  <a:pt x="2159714" y="186098"/>
                </a:cubicBezTo>
                <a:cubicBezTo>
                  <a:pt x="2367064" y="103803"/>
                  <a:pt x="2576044" y="41801"/>
                  <a:pt x="2785137" y="372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3" name="Freeform: Shape 15">
            <a:extLst>
              <a:ext uri="{FF2B5EF4-FFF2-40B4-BE49-F238E27FC236}">
                <a16:creationId xmlns:a16="http://schemas.microsoft.com/office/drawing/2014/main" id="{9F5CCFC5-858F-4B45-9B10-D49DD0280D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25450" y="0"/>
            <a:ext cx="5866550" cy="5788550"/>
          </a:xfrm>
          <a:custGeom>
            <a:avLst/>
            <a:gdLst>
              <a:gd name="connsiteX0" fmla="*/ 2331396 w 5798121"/>
              <a:gd name="connsiteY0" fmla="*/ 0 h 5788550"/>
              <a:gd name="connsiteX1" fmla="*/ 4658651 w 5798121"/>
              <a:gd name="connsiteY1" fmla="*/ 0 h 5788550"/>
              <a:gd name="connsiteX2" fmla="*/ 4682835 w 5798121"/>
              <a:gd name="connsiteY2" fmla="*/ 9816 h 5788550"/>
              <a:gd name="connsiteX3" fmla="*/ 5499667 w 5798121"/>
              <a:gd name="connsiteY3" fmla="*/ 658449 h 5788550"/>
              <a:gd name="connsiteX4" fmla="*/ 5665313 w 5798121"/>
              <a:gd name="connsiteY4" fmla="*/ 884789 h 5788550"/>
              <a:gd name="connsiteX5" fmla="*/ 5798121 w 5798121"/>
              <a:gd name="connsiteY5" fmla="*/ 1110681 h 5788550"/>
              <a:gd name="connsiteX6" fmla="*/ 5798121 w 5798121"/>
              <a:gd name="connsiteY6" fmla="*/ 4016954 h 5788550"/>
              <a:gd name="connsiteX7" fmla="*/ 5706359 w 5798121"/>
              <a:gd name="connsiteY7" fmla="*/ 4121532 h 5788550"/>
              <a:gd name="connsiteX8" fmla="*/ 4944692 w 5798121"/>
              <a:gd name="connsiteY8" fmla="*/ 4775532 h 5788550"/>
              <a:gd name="connsiteX9" fmla="*/ 4734137 w 5798121"/>
              <a:gd name="connsiteY9" fmla="*/ 4943362 h 5788550"/>
              <a:gd name="connsiteX10" fmla="*/ 3004009 w 5798121"/>
              <a:gd name="connsiteY10" fmla="*/ 5788550 h 5788550"/>
              <a:gd name="connsiteX11" fmla="*/ 724917 w 5798121"/>
              <a:gd name="connsiteY11" fmla="*/ 4414722 h 5788550"/>
              <a:gd name="connsiteX12" fmla="*/ 482031 w 5798121"/>
              <a:gd name="connsiteY12" fmla="*/ 4063258 h 5788550"/>
              <a:gd name="connsiteX13" fmla="*/ 0 w 5798121"/>
              <a:gd name="connsiteY13" fmla="*/ 2955950 h 5788550"/>
              <a:gd name="connsiteX14" fmla="*/ 291250 w 5798121"/>
              <a:gd name="connsiteY14" fmla="*/ 1763422 h 5788550"/>
              <a:gd name="connsiteX15" fmla="*/ 1094457 w 5798121"/>
              <a:gd name="connsiteY15" fmla="*/ 738720 h 5788550"/>
              <a:gd name="connsiteX16" fmla="*/ 2255713 w 5798121"/>
              <a:gd name="connsiteY16" fmla="*/ 28095 h 5788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798121" h="5788550">
                <a:moveTo>
                  <a:pt x="2331396" y="0"/>
                </a:moveTo>
                <a:lnTo>
                  <a:pt x="4658651" y="0"/>
                </a:lnTo>
                <a:lnTo>
                  <a:pt x="4682835" y="9816"/>
                </a:lnTo>
                <a:cubicBezTo>
                  <a:pt x="4995727" y="159362"/>
                  <a:pt x="5270543" y="377635"/>
                  <a:pt x="5499667" y="658449"/>
                </a:cubicBezTo>
                <a:cubicBezTo>
                  <a:pt x="5558201" y="730215"/>
                  <a:pt x="5613447" y="805760"/>
                  <a:pt x="5665313" y="884789"/>
                </a:cubicBezTo>
                <a:lnTo>
                  <a:pt x="5798121" y="1110681"/>
                </a:lnTo>
                <a:lnTo>
                  <a:pt x="5798121" y="4016954"/>
                </a:lnTo>
                <a:lnTo>
                  <a:pt x="5706359" y="4121532"/>
                </a:lnTo>
                <a:cubicBezTo>
                  <a:pt x="5491360" y="4341659"/>
                  <a:pt x="5223849" y="4553996"/>
                  <a:pt x="4944692" y="4775532"/>
                </a:cubicBezTo>
                <a:cubicBezTo>
                  <a:pt x="4876021" y="4829964"/>
                  <a:pt x="4805079" y="4886320"/>
                  <a:pt x="4734137" y="4943362"/>
                </a:cubicBezTo>
                <a:cubicBezTo>
                  <a:pt x="4099133" y="5453857"/>
                  <a:pt x="3635672" y="5788550"/>
                  <a:pt x="3004009" y="5788550"/>
                </a:cubicBezTo>
                <a:cubicBezTo>
                  <a:pt x="2041550" y="5788550"/>
                  <a:pt x="1359922" y="5377707"/>
                  <a:pt x="724917" y="4414722"/>
                </a:cubicBezTo>
                <a:cubicBezTo>
                  <a:pt x="641818" y="4288679"/>
                  <a:pt x="560588" y="4174046"/>
                  <a:pt x="482031" y="4063258"/>
                </a:cubicBezTo>
                <a:cubicBezTo>
                  <a:pt x="156446" y="3603895"/>
                  <a:pt x="0" y="3365006"/>
                  <a:pt x="0" y="2955950"/>
                </a:cubicBezTo>
                <a:cubicBezTo>
                  <a:pt x="0" y="2549782"/>
                  <a:pt x="98062" y="2148559"/>
                  <a:pt x="291250" y="1763422"/>
                </a:cubicBezTo>
                <a:cubicBezTo>
                  <a:pt x="480295" y="1386666"/>
                  <a:pt x="750568" y="1041802"/>
                  <a:pt x="1094457" y="738720"/>
                </a:cubicBezTo>
                <a:cubicBezTo>
                  <a:pt x="1432467" y="440725"/>
                  <a:pt x="1833935" y="194963"/>
                  <a:pt x="2255713" y="28095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7838E15-D058-4D09-9663-1E0FC71BDC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3328" y="129209"/>
            <a:ext cx="2271759" cy="940241"/>
          </a:xfrm>
        </p:spPr>
        <p:txBody>
          <a:bodyPr vert="horz" lIns="109728" tIns="109728" rIns="109728" bIns="91440" rtlCol="0" anchor="b">
            <a:normAutofit/>
          </a:bodyPr>
          <a:lstStyle/>
          <a:p>
            <a:pPr>
              <a:lnSpc>
                <a:spcPct val="130000"/>
              </a:lnSpc>
            </a:pPr>
            <a:r>
              <a:rPr lang="en-US" sz="3200" u="sng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SPC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DC817B5-005A-452D-BBD6-402BFDE7B2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3328" y="1198659"/>
            <a:ext cx="6297230" cy="5430741"/>
          </a:xfrm>
        </p:spPr>
        <p:txBody>
          <a:bodyPr vert="horz" lIns="109728" tIns="109728" rIns="109728" bIns="91440" rtlCol="0" anchor="t"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SPC se </a:t>
            </a:r>
            <a:r>
              <a:rPr lang="cs-CZ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zaměřují</a:t>
            </a:r>
            <a:r>
              <a:rPr lang="en-US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podle</a:t>
            </a:r>
            <a:r>
              <a:rPr lang="en-US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zdravotního</a:t>
            </a:r>
            <a:r>
              <a:rPr lang="en-US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postižení</a:t>
            </a:r>
            <a:r>
              <a:rPr lang="en-US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klientů</a:t>
            </a: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(žáků a studentů)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Fungují samostatně, nebo často jakou součást ZŠ speciálních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SPC jsou zaměřená dle typu postižení (při kombi postižení je žák klientem toho SPC, ve které oblasti potřebuje intenzivnější a odbornější podporu – dominantnější postižení)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4" name="Freeform: Shape 17">
            <a:extLst>
              <a:ext uri="{FF2B5EF4-FFF2-40B4-BE49-F238E27FC236}">
                <a16:creationId xmlns:a16="http://schemas.microsoft.com/office/drawing/2014/main" id="{2348ECDC-D455-4B71-90F6-2ECC12B798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23734" y="0"/>
            <a:ext cx="5568114" cy="5577748"/>
          </a:xfrm>
          <a:custGeom>
            <a:avLst/>
            <a:gdLst>
              <a:gd name="connsiteX0" fmla="*/ 2959946 w 5568114"/>
              <a:gd name="connsiteY0" fmla="*/ 0 h 5577748"/>
              <a:gd name="connsiteX1" fmla="*/ 3614224 w 5568114"/>
              <a:gd name="connsiteY1" fmla="*/ 0 h 5577748"/>
              <a:gd name="connsiteX2" fmla="*/ 3844432 w 5568114"/>
              <a:gd name="connsiteY2" fmla="*/ 36392 h 5577748"/>
              <a:gd name="connsiteX3" fmla="*/ 4336826 w 5568114"/>
              <a:gd name="connsiteY3" fmla="*/ 203778 h 5577748"/>
              <a:gd name="connsiteX4" fmla="*/ 5093304 w 5568114"/>
              <a:gd name="connsiteY4" fmla="*/ 806978 h 5577748"/>
              <a:gd name="connsiteX5" fmla="*/ 5496656 w 5568114"/>
              <a:gd name="connsiteY5" fmla="*/ 1495125 h 5577748"/>
              <a:gd name="connsiteX6" fmla="*/ 5568114 w 5568114"/>
              <a:gd name="connsiteY6" fmla="*/ 1692569 h 5577748"/>
              <a:gd name="connsiteX7" fmla="*/ 5568114 w 5568114"/>
              <a:gd name="connsiteY7" fmla="*/ 3665503 h 5577748"/>
              <a:gd name="connsiteX8" fmla="*/ 5466225 w 5568114"/>
              <a:gd name="connsiteY8" fmla="*/ 3819786 h 5577748"/>
              <a:gd name="connsiteX9" fmla="*/ 4579336 w 5568114"/>
              <a:gd name="connsiteY9" fmla="*/ 4635686 h 5577748"/>
              <a:gd name="connsiteX10" fmla="*/ 4384340 w 5568114"/>
              <a:gd name="connsiteY10" fmla="*/ 4791760 h 5577748"/>
              <a:gd name="connsiteX11" fmla="*/ 2782048 w 5568114"/>
              <a:gd name="connsiteY11" fmla="*/ 5577748 h 5577748"/>
              <a:gd name="connsiteX12" fmla="*/ 671354 w 5568114"/>
              <a:gd name="connsiteY12" fmla="*/ 4300148 h 5577748"/>
              <a:gd name="connsiteX13" fmla="*/ 446415 w 5568114"/>
              <a:gd name="connsiteY13" fmla="*/ 3973302 h 5577748"/>
              <a:gd name="connsiteX14" fmla="*/ 0 w 5568114"/>
              <a:gd name="connsiteY14" fmla="*/ 2943554 h 5577748"/>
              <a:gd name="connsiteX15" fmla="*/ 269730 w 5568114"/>
              <a:gd name="connsiteY15" fmla="*/ 1834555 h 5577748"/>
              <a:gd name="connsiteX16" fmla="*/ 1013589 w 5568114"/>
              <a:gd name="connsiteY16" fmla="*/ 881627 h 5577748"/>
              <a:gd name="connsiteX17" fmla="*/ 2089042 w 5568114"/>
              <a:gd name="connsiteY17" fmla="*/ 220777 h 5577748"/>
              <a:gd name="connsiteX18" fmla="*/ 2845684 w 5568114"/>
              <a:gd name="connsiteY18" fmla="*/ 14234 h 5577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568114" h="5577748">
                <a:moveTo>
                  <a:pt x="2959946" y="0"/>
                </a:moveTo>
                <a:lnTo>
                  <a:pt x="3614224" y="0"/>
                </a:lnTo>
                <a:lnTo>
                  <a:pt x="3844432" y="36392"/>
                </a:lnTo>
                <a:cubicBezTo>
                  <a:pt x="4017699" y="73748"/>
                  <a:pt x="4182227" y="129639"/>
                  <a:pt x="4336826" y="203778"/>
                </a:cubicBezTo>
                <a:cubicBezTo>
                  <a:pt x="4626600" y="342850"/>
                  <a:pt x="4881111" y="545834"/>
                  <a:pt x="5093304" y="806978"/>
                </a:cubicBezTo>
                <a:cubicBezTo>
                  <a:pt x="5255931" y="1007198"/>
                  <a:pt x="5391154" y="1239036"/>
                  <a:pt x="5496656" y="1495125"/>
                </a:cubicBezTo>
                <a:lnTo>
                  <a:pt x="5568114" y="1692569"/>
                </a:lnTo>
                <a:lnTo>
                  <a:pt x="5568114" y="3665503"/>
                </a:lnTo>
                <a:lnTo>
                  <a:pt x="5466225" y="3819786"/>
                </a:lnTo>
                <a:cubicBezTo>
                  <a:pt x="5249576" y="4101511"/>
                  <a:pt x="4924044" y="4360994"/>
                  <a:pt x="4579336" y="4635686"/>
                </a:cubicBezTo>
                <a:cubicBezTo>
                  <a:pt x="4515738" y="4686305"/>
                  <a:pt x="4450038" y="4738713"/>
                  <a:pt x="4384340" y="4791760"/>
                </a:cubicBezTo>
                <a:cubicBezTo>
                  <a:pt x="3796254" y="5266498"/>
                  <a:pt x="3367038" y="5577748"/>
                  <a:pt x="2782048" y="5577748"/>
                </a:cubicBezTo>
                <a:cubicBezTo>
                  <a:pt x="1890703" y="5577748"/>
                  <a:pt x="1259439" y="5195682"/>
                  <a:pt x="671354" y="4300148"/>
                </a:cubicBezTo>
                <a:cubicBezTo>
                  <a:pt x="594395" y="4182934"/>
                  <a:pt x="519167" y="4076330"/>
                  <a:pt x="446415" y="3973302"/>
                </a:cubicBezTo>
                <a:cubicBezTo>
                  <a:pt x="144886" y="3546115"/>
                  <a:pt x="0" y="3323958"/>
                  <a:pt x="0" y="2943554"/>
                </a:cubicBezTo>
                <a:cubicBezTo>
                  <a:pt x="0" y="2565835"/>
                  <a:pt x="90816" y="2192716"/>
                  <a:pt x="269730" y="1834555"/>
                </a:cubicBezTo>
                <a:cubicBezTo>
                  <a:pt x="444806" y="1484188"/>
                  <a:pt x="695109" y="1163480"/>
                  <a:pt x="1013589" y="881627"/>
                </a:cubicBezTo>
                <a:cubicBezTo>
                  <a:pt x="1326624" y="604505"/>
                  <a:pt x="1698428" y="375956"/>
                  <a:pt x="2089042" y="220777"/>
                </a:cubicBezTo>
                <a:cubicBezTo>
                  <a:pt x="2339747" y="120996"/>
                  <a:pt x="2592918" y="51971"/>
                  <a:pt x="2845684" y="14234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5" name="Obrázek 4" descr="Obsah obrázku osoba, interiér, dítě, chlapec&#10;&#10;Popis byl vytvořen automaticky">
            <a:extLst>
              <a:ext uri="{FF2B5EF4-FFF2-40B4-BE49-F238E27FC236}">
                <a16:creationId xmlns:a16="http://schemas.microsoft.com/office/drawing/2014/main" id="{201C60D1-452D-42E6-BDC2-0CF3618D871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34" r="16058" b="1"/>
          <a:stretch/>
        </p:blipFill>
        <p:spPr>
          <a:xfrm>
            <a:off x="6877878" y="294199"/>
            <a:ext cx="5150794" cy="5001370"/>
          </a:xfrm>
          <a:custGeom>
            <a:avLst/>
            <a:gdLst/>
            <a:ahLst/>
            <a:cxnLst/>
            <a:rect l="l" t="t" r="r" b="b"/>
            <a:pathLst>
              <a:path w="5044104" h="4896924">
                <a:moveTo>
                  <a:pt x="2886613" y="0"/>
                </a:moveTo>
                <a:cubicBezTo>
                  <a:pt x="3218269" y="0"/>
                  <a:pt x="3523512" y="65865"/>
                  <a:pt x="3794011" y="195584"/>
                </a:cubicBezTo>
                <a:cubicBezTo>
                  <a:pt x="4047516" y="317247"/>
                  <a:pt x="4270172" y="494825"/>
                  <a:pt x="4455804" y="723284"/>
                </a:cubicBezTo>
                <a:cubicBezTo>
                  <a:pt x="4835198" y="1190375"/>
                  <a:pt x="5044104" y="1854168"/>
                  <a:pt x="5044104" y="2592438"/>
                </a:cubicBezTo>
                <a:cubicBezTo>
                  <a:pt x="5044104" y="2886985"/>
                  <a:pt x="4963247" y="3123382"/>
                  <a:pt x="4782050" y="3358996"/>
                </a:cubicBezTo>
                <a:cubicBezTo>
                  <a:pt x="4592516" y="3605460"/>
                  <a:pt x="4307730" y="3832465"/>
                  <a:pt x="4006167" y="4072775"/>
                </a:cubicBezTo>
                <a:cubicBezTo>
                  <a:pt x="3950530" y="4117058"/>
                  <a:pt x="3893052" y="4162907"/>
                  <a:pt x="3835576" y="4209314"/>
                </a:cubicBezTo>
                <a:cubicBezTo>
                  <a:pt x="3321099" y="4624632"/>
                  <a:pt x="2945605" y="4896924"/>
                  <a:pt x="2433835" y="4896924"/>
                </a:cubicBezTo>
                <a:cubicBezTo>
                  <a:pt x="1654054" y="4896924"/>
                  <a:pt x="1101803" y="4562680"/>
                  <a:pt x="587325" y="3779234"/>
                </a:cubicBezTo>
                <a:cubicBezTo>
                  <a:pt x="519999" y="3676690"/>
                  <a:pt x="454187" y="3583430"/>
                  <a:pt x="390540" y="3493298"/>
                </a:cubicBezTo>
                <a:cubicBezTo>
                  <a:pt x="126752" y="3119579"/>
                  <a:pt x="0" y="2925228"/>
                  <a:pt x="0" y="2592438"/>
                </a:cubicBezTo>
                <a:cubicBezTo>
                  <a:pt x="0" y="2261996"/>
                  <a:pt x="79450" y="1935577"/>
                  <a:pt x="235969" y="1622244"/>
                </a:cubicBezTo>
                <a:cubicBezTo>
                  <a:pt x="389133" y="1315731"/>
                  <a:pt x="608107" y="1035165"/>
                  <a:pt x="886724" y="788590"/>
                </a:cubicBezTo>
                <a:cubicBezTo>
                  <a:pt x="1160578" y="546153"/>
                  <a:pt x="1485846" y="346211"/>
                  <a:pt x="1827568" y="210454"/>
                </a:cubicBezTo>
                <a:cubicBezTo>
                  <a:pt x="2178491" y="70787"/>
                  <a:pt x="2534934" y="0"/>
                  <a:pt x="2886613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1078553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0DBF1ABE-8590-450D-BB49-BDDCCF3EE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9C12D24-3FE9-46FB-A6DB-C8084887CB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44979" y="3554960"/>
            <a:ext cx="6769184" cy="911075"/>
          </a:xfrm>
        </p:spPr>
        <p:txBody>
          <a:bodyPr anchor="b">
            <a:normAutofit fontScale="90000"/>
          </a:bodyPr>
          <a:lstStyle/>
          <a:p>
            <a:r>
              <a:rPr lang="cs-CZ" sz="4400" u="sng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ČINNOSTI SPC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49E2F8C-188D-42D9-B6C6-FFB408C0C2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52590" y="4850296"/>
            <a:ext cx="6761573" cy="2007702"/>
          </a:xfrm>
        </p:spPr>
        <p:txBody>
          <a:bodyPr anchor="t">
            <a:normAutofit/>
          </a:bodyPr>
          <a:lstStyle/>
          <a:p>
            <a:pPr>
              <a:lnSpc>
                <a:spcPct val="120000"/>
              </a:lnSpc>
            </a:pP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Poradenství – diagnostika – vzdělávání </a:t>
            </a:r>
          </a:p>
          <a:p>
            <a:pPr>
              <a:lnSpc>
                <a:spcPct val="120000"/>
              </a:lnSpc>
            </a:pPr>
            <a:endParaRPr lang="cs-CZ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ČINNOSTI SPC: standardní a speciální</a:t>
            </a:r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29BB8358-674B-43B4-A5A5-17176D197E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04937" y="0"/>
            <a:ext cx="3997527" cy="2646947"/>
          </a:xfrm>
          <a:custGeom>
            <a:avLst/>
            <a:gdLst>
              <a:gd name="connsiteX0" fmla="*/ 294151 w 4013331"/>
              <a:gd name="connsiteY0" fmla="*/ 0 h 2742133"/>
              <a:gd name="connsiteX1" fmla="*/ 3844057 w 4013331"/>
              <a:gd name="connsiteY1" fmla="*/ 0 h 2742133"/>
              <a:gd name="connsiteX2" fmla="*/ 3892490 w 4013331"/>
              <a:gd name="connsiteY2" fmla="*/ 131440 h 2742133"/>
              <a:gd name="connsiteX3" fmla="*/ 4013331 w 4013331"/>
              <a:gd name="connsiteY3" fmla="*/ 941251 h 2742133"/>
              <a:gd name="connsiteX4" fmla="*/ 3804827 w 4013331"/>
              <a:gd name="connsiteY4" fmla="*/ 1540292 h 2742133"/>
              <a:gd name="connsiteX5" fmla="*/ 3187498 w 4013331"/>
              <a:gd name="connsiteY5" fmla="*/ 2098087 h 2742133"/>
              <a:gd name="connsiteX6" fmla="*/ 3051769 w 4013331"/>
              <a:gd name="connsiteY6" fmla="*/ 2204787 h 2742133"/>
              <a:gd name="connsiteX7" fmla="*/ 1936476 w 4013331"/>
              <a:gd name="connsiteY7" fmla="*/ 2742133 h 2742133"/>
              <a:gd name="connsiteX8" fmla="*/ 467303 w 4013331"/>
              <a:gd name="connsiteY8" fmla="*/ 1868695 h 2742133"/>
              <a:gd name="connsiteX9" fmla="*/ 310732 w 4013331"/>
              <a:gd name="connsiteY9" fmla="*/ 1645244 h 2742133"/>
              <a:gd name="connsiteX10" fmla="*/ 0 w 4013331"/>
              <a:gd name="connsiteY10" fmla="*/ 941251 h 2742133"/>
              <a:gd name="connsiteX11" fmla="*/ 187749 w 4013331"/>
              <a:gd name="connsiteY11" fmla="*/ 183076 h 2742133"/>
              <a:gd name="connsiteX12" fmla="*/ 288888 w 4013331"/>
              <a:gd name="connsiteY12" fmla="*/ 7329 h 2742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013331" h="2742133">
                <a:moveTo>
                  <a:pt x="294151" y="0"/>
                </a:moveTo>
                <a:lnTo>
                  <a:pt x="3844057" y="0"/>
                </a:lnTo>
                <a:lnTo>
                  <a:pt x="3892490" y="131440"/>
                </a:lnTo>
                <a:cubicBezTo>
                  <a:pt x="3971777" y="378867"/>
                  <a:pt x="4013331" y="652783"/>
                  <a:pt x="4013331" y="941251"/>
                </a:cubicBezTo>
                <a:cubicBezTo>
                  <a:pt x="4013331" y="1171430"/>
                  <a:pt x="3948997" y="1356167"/>
                  <a:pt x="3804827" y="1540292"/>
                </a:cubicBezTo>
                <a:cubicBezTo>
                  <a:pt x="3654026" y="1732895"/>
                  <a:pt x="3427436" y="1910292"/>
                  <a:pt x="3187498" y="2098087"/>
                </a:cubicBezTo>
                <a:cubicBezTo>
                  <a:pt x="3143231" y="2132693"/>
                  <a:pt x="3097499" y="2168522"/>
                  <a:pt x="3051769" y="2204787"/>
                </a:cubicBezTo>
                <a:cubicBezTo>
                  <a:pt x="2642425" y="2529345"/>
                  <a:pt x="2343664" y="2742133"/>
                  <a:pt x="1936476" y="2742133"/>
                </a:cubicBezTo>
                <a:cubicBezTo>
                  <a:pt x="1316045" y="2742133"/>
                  <a:pt x="876647" y="2480932"/>
                  <a:pt x="467303" y="1868695"/>
                </a:cubicBezTo>
                <a:cubicBezTo>
                  <a:pt x="413736" y="1788559"/>
                  <a:pt x="361372" y="1715679"/>
                  <a:pt x="310732" y="1645244"/>
                </a:cubicBezTo>
                <a:cubicBezTo>
                  <a:pt x="100850" y="1353195"/>
                  <a:pt x="0" y="1201315"/>
                  <a:pt x="0" y="941251"/>
                </a:cubicBezTo>
                <a:cubicBezTo>
                  <a:pt x="0" y="683021"/>
                  <a:pt x="63214" y="427935"/>
                  <a:pt x="187749" y="183076"/>
                </a:cubicBezTo>
                <a:cubicBezTo>
                  <a:pt x="218215" y="123194"/>
                  <a:pt x="251953" y="64578"/>
                  <a:pt x="288888" y="7329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3C9C3854-C672-47D2-8FD3-15A88F6CE9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00402" y="0"/>
            <a:ext cx="4244813" cy="2866417"/>
          </a:xfrm>
          <a:custGeom>
            <a:avLst/>
            <a:gdLst>
              <a:gd name="connsiteX0" fmla="*/ 237339 w 4130517"/>
              <a:gd name="connsiteY0" fmla="*/ 0 h 2806419"/>
              <a:gd name="connsiteX1" fmla="*/ 3997489 w 4130517"/>
              <a:gd name="connsiteY1" fmla="*/ 0 h 2806419"/>
              <a:gd name="connsiteX2" fmla="*/ 4006148 w 4130517"/>
              <a:gd name="connsiteY2" fmla="*/ 24333 h 2806419"/>
              <a:gd name="connsiteX3" fmla="*/ 4130517 w 4130517"/>
              <a:gd name="connsiteY3" fmla="*/ 887307 h 2806419"/>
              <a:gd name="connsiteX4" fmla="*/ 3915925 w 4130517"/>
              <a:gd name="connsiteY4" fmla="*/ 1525677 h 2806419"/>
              <a:gd name="connsiteX5" fmla="*/ 3280571 w 4130517"/>
              <a:gd name="connsiteY5" fmla="*/ 2120090 h 2806419"/>
              <a:gd name="connsiteX6" fmla="*/ 3140878 w 4130517"/>
              <a:gd name="connsiteY6" fmla="*/ 2233796 h 2806419"/>
              <a:gd name="connsiteX7" fmla="*/ 1993019 w 4130517"/>
              <a:gd name="connsiteY7" fmla="*/ 2806419 h 2806419"/>
              <a:gd name="connsiteX8" fmla="*/ 480948 w 4130517"/>
              <a:gd name="connsiteY8" fmla="*/ 1875638 h 2806419"/>
              <a:gd name="connsiteX9" fmla="*/ 319805 w 4130517"/>
              <a:gd name="connsiteY9" fmla="*/ 1637519 h 2806419"/>
              <a:gd name="connsiteX10" fmla="*/ 0 w 4130517"/>
              <a:gd name="connsiteY10" fmla="*/ 887307 h 2806419"/>
              <a:gd name="connsiteX11" fmla="*/ 193231 w 4130517"/>
              <a:gd name="connsiteY11" fmla="*/ 79360 h 2806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130517" h="2806419">
                <a:moveTo>
                  <a:pt x="237339" y="0"/>
                </a:moveTo>
                <a:lnTo>
                  <a:pt x="3997489" y="0"/>
                </a:lnTo>
                <a:lnTo>
                  <a:pt x="4006148" y="24333"/>
                </a:lnTo>
                <a:cubicBezTo>
                  <a:pt x="4087750" y="288004"/>
                  <a:pt x="4130517" y="579903"/>
                  <a:pt x="4130517" y="887307"/>
                </a:cubicBezTo>
                <a:cubicBezTo>
                  <a:pt x="4130517" y="1132599"/>
                  <a:pt x="4064304" y="1329464"/>
                  <a:pt x="3915925" y="1525677"/>
                </a:cubicBezTo>
                <a:cubicBezTo>
                  <a:pt x="3760721" y="1730924"/>
                  <a:pt x="3527514" y="1919967"/>
                  <a:pt x="3280571" y="2120090"/>
                </a:cubicBezTo>
                <a:cubicBezTo>
                  <a:pt x="3235011" y="2156968"/>
                  <a:pt x="3187944" y="2195151"/>
                  <a:pt x="3140878" y="2233796"/>
                </a:cubicBezTo>
                <a:cubicBezTo>
                  <a:pt x="2719582" y="2579662"/>
                  <a:pt x="2412097" y="2806419"/>
                  <a:pt x="1993019" y="2806419"/>
                </a:cubicBezTo>
                <a:cubicBezTo>
                  <a:pt x="1354472" y="2806419"/>
                  <a:pt x="902244" y="2528070"/>
                  <a:pt x="480948" y="1875638"/>
                </a:cubicBezTo>
                <a:cubicBezTo>
                  <a:pt x="425816" y="1790244"/>
                  <a:pt x="371924" y="1712578"/>
                  <a:pt x="319805" y="1637519"/>
                </a:cubicBezTo>
                <a:cubicBezTo>
                  <a:pt x="103795" y="1326296"/>
                  <a:pt x="0" y="1164446"/>
                  <a:pt x="0" y="887307"/>
                </a:cubicBezTo>
                <a:cubicBezTo>
                  <a:pt x="0" y="612125"/>
                  <a:pt x="65060" y="340293"/>
                  <a:pt x="193231" y="79360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97BDAD10-B932-49BE-90F5-62EB2FE01F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995863" y="0"/>
            <a:ext cx="4584032" cy="3020235"/>
          </a:xfrm>
          <a:custGeom>
            <a:avLst/>
            <a:gdLst>
              <a:gd name="connsiteX0" fmla="*/ 208215 w 4389519"/>
              <a:gd name="connsiteY0" fmla="*/ 0 h 2916937"/>
              <a:gd name="connsiteX1" fmla="*/ 4284014 w 4389519"/>
              <a:gd name="connsiteY1" fmla="*/ 0 h 2916937"/>
              <a:gd name="connsiteX2" fmla="*/ 4335794 w 4389519"/>
              <a:gd name="connsiteY2" fmla="*/ 207911 h 2916937"/>
              <a:gd name="connsiteX3" fmla="*/ 4376420 w 4389519"/>
              <a:gd name="connsiteY3" fmla="*/ 1078865 h 2916937"/>
              <a:gd name="connsiteX4" fmla="*/ 4090147 w 4389519"/>
              <a:gd name="connsiteY4" fmla="*/ 1734728 h 2916937"/>
              <a:gd name="connsiteX5" fmla="*/ 3362552 w 4389519"/>
              <a:gd name="connsiteY5" fmla="*/ 2305097 h 2916937"/>
              <a:gd name="connsiteX6" fmla="*/ 3204152 w 4389519"/>
              <a:gd name="connsiteY6" fmla="*/ 2412521 h 2916937"/>
              <a:gd name="connsiteX7" fmla="*/ 1936072 w 4389519"/>
              <a:gd name="connsiteY7" fmla="*/ 2912360 h 2916937"/>
              <a:gd name="connsiteX8" fmla="*/ 421690 w 4389519"/>
              <a:gd name="connsiteY8" fmla="*/ 1787063 h 2916937"/>
              <a:gd name="connsiteX9" fmla="*/ 273167 w 4389519"/>
              <a:gd name="connsiteY9" fmla="*/ 1520080 h 2916937"/>
              <a:gd name="connsiteX10" fmla="*/ 4118 w 4389519"/>
              <a:gd name="connsiteY10" fmla="*/ 696338 h 2916937"/>
              <a:gd name="connsiteX11" fmla="*/ 175984 w 4389519"/>
              <a:gd name="connsiteY11" fmla="*/ 60381 h 2916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389519" h="2916937">
                <a:moveTo>
                  <a:pt x="208215" y="0"/>
                </a:moveTo>
                <a:lnTo>
                  <a:pt x="4284014" y="0"/>
                </a:lnTo>
                <a:lnTo>
                  <a:pt x="4335794" y="207911"/>
                </a:lnTo>
                <a:cubicBezTo>
                  <a:pt x="4388748" y="479686"/>
                  <a:pt x="4403109" y="773803"/>
                  <a:pt x="4376420" y="1078865"/>
                </a:cubicBezTo>
                <a:cubicBezTo>
                  <a:pt x="4353703" y="1338514"/>
                  <a:pt x="4265383" y="1540772"/>
                  <a:pt x="4090147" y="1734728"/>
                </a:cubicBezTo>
                <a:cubicBezTo>
                  <a:pt x="3906850" y="1937616"/>
                  <a:pt x="3642485" y="2116128"/>
                  <a:pt x="3362552" y="2305097"/>
                </a:cubicBezTo>
                <a:cubicBezTo>
                  <a:pt x="3310910" y="2339914"/>
                  <a:pt x="3257553" y="2375972"/>
                  <a:pt x="3204152" y="2412521"/>
                </a:cubicBezTo>
                <a:cubicBezTo>
                  <a:pt x="2726165" y="2739616"/>
                  <a:pt x="2379682" y="2951171"/>
                  <a:pt x="1936072" y="2912360"/>
                </a:cubicBezTo>
                <a:cubicBezTo>
                  <a:pt x="1260148" y="2853224"/>
                  <a:pt x="807225" y="2516700"/>
                  <a:pt x="421690" y="1787063"/>
                </a:cubicBezTo>
                <a:cubicBezTo>
                  <a:pt x="371240" y="1691563"/>
                  <a:pt x="321385" y="1604361"/>
                  <a:pt x="273167" y="1520080"/>
                </a:cubicBezTo>
                <a:cubicBezTo>
                  <a:pt x="73334" y="1170636"/>
                  <a:pt x="-21548" y="989700"/>
                  <a:pt x="4118" y="696338"/>
                </a:cubicBezTo>
                <a:cubicBezTo>
                  <a:pt x="23232" y="477870"/>
                  <a:pt x="80908" y="264786"/>
                  <a:pt x="175984" y="60381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B090661F-2489-493D-8C0B-E7617E36F5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76470"/>
            <a:ext cx="4211054" cy="5181530"/>
          </a:xfrm>
          <a:custGeom>
            <a:avLst/>
            <a:gdLst>
              <a:gd name="connsiteX0" fmla="*/ 1155130 w 4174269"/>
              <a:gd name="connsiteY0" fmla="*/ 990 h 5181455"/>
              <a:gd name="connsiteX1" fmla="*/ 2396955 w 4174269"/>
              <a:gd name="connsiteY1" fmla="*/ 367328 h 5181455"/>
              <a:gd name="connsiteX2" fmla="*/ 3827960 w 4174269"/>
              <a:gd name="connsiteY2" fmla="*/ 4749328 h 5181455"/>
              <a:gd name="connsiteX3" fmla="*/ 3561502 w 4174269"/>
              <a:gd name="connsiteY3" fmla="*/ 5090948 h 5181455"/>
              <a:gd name="connsiteX4" fmla="*/ 3452726 w 4174269"/>
              <a:gd name="connsiteY4" fmla="*/ 5181455 h 5181455"/>
              <a:gd name="connsiteX5" fmla="*/ 0 w 4174269"/>
              <a:gd name="connsiteY5" fmla="*/ 5181455 h 5181455"/>
              <a:gd name="connsiteX6" fmla="*/ 0 w 4174269"/>
              <a:gd name="connsiteY6" fmla="*/ 251605 h 5181455"/>
              <a:gd name="connsiteX7" fmla="*/ 157396 w 4174269"/>
              <a:gd name="connsiteY7" fmla="*/ 182600 h 5181455"/>
              <a:gd name="connsiteX8" fmla="*/ 1155130 w 4174269"/>
              <a:gd name="connsiteY8" fmla="*/ 990 h 5181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74269" h="5181455">
                <a:moveTo>
                  <a:pt x="1155130" y="990"/>
                </a:moveTo>
                <a:cubicBezTo>
                  <a:pt x="1564667" y="12730"/>
                  <a:pt x="1984593" y="129250"/>
                  <a:pt x="2396955" y="367328"/>
                </a:cubicBezTo>
                <a:cubicBezTo>
                  <a:pt x="3871760" y="1218807"/>
                  <a:pt x="4678347" y="3276416"/>
                  <a:pt x="3827960" y="4749328"/>
                </a:cubicBezTo>
                <a:cubicBezTo>
                  <a:pt x="3748235" y="4887417"/>
                  <a:pt x="3658928" y="4998272"/>
                  <a:pt x="3561502" y="5090948"/>
                </a:cubicBezTo>
                <a:lnTo>
                  <a:pt x="3452726" y="5181455"/>
                </a:lnTo>
                <a:lnTo>
                  <a:pt x="0" y="5181455"/>
                </a:lnTo>
                <a:lnTo>
                  <a:pt x="0" y="251605"/>
                </a:lnTo>
                <a:lnTo>
                  <a:pt x="157396" y="182600"/>
                </a:lnTo>
                <a:cubicBezTo>
                  <a:pt x="475610" y="54980"/>
                  <a:pt x="811718" y="-8854"/>
                  <a:pt x="1155130" y="990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ABC9DE1A-348A-4AB0-8550-64E0B9AEF0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327554"/>
            <a:ext cx="4611389" cy="5530446"/>
          </a:xfrm>
          <a:custGeom>
            <a:avLst/>
            <a:gdLst>
              <a:gd name="connsiteX0" fmla="*/ 948905 w 4259808"/>
              <a:gd name="connsiteY0" fmla="*/ 1556 h 5510713"/>
              <a:gd name="connsiteX1" fmla="*/ 2304106 w 4259808"/>
              <a:gd name="connsiteY1" fmla="*/ 405867 h 5510713"/>
              <a:gd name="connsiteX2" fmla="*/ 3890982 w 4259808"/>
              <a:gd name="connsiteY2" fmla="*/ 5156588 h 5510713"/>
              <a:gd name="connsiteX3" fmla="*/ 3680329 w 4259808"/>
              <a:gd name="connsiteY3" fmla="*/ 5445948 h 5510713"/>
              <a:gd name="connsiteX4" fmla="*/ 3616504 w 4259808"/>
              <a:gd name="connsiteY4" fmla="*/ 5510713 h 5510713"/>
              <a:gd name="connsiteX5" fmla="*/ 0 w 4259808"/>
              <a:gd name="connsiteY5" fmla="*/ 5510713 h 5510713"/>
              <a:gd name="connsiteX6" fmla="*/ 0 w 4259808"/>
              <a:gd name="connsiteY6" fmla="*/ 144797 h 5510713"/>
              <a:gd name="connsiteX7" fmla="*/ 164164 w 4259808"/>
              <a:gd name="connsiteY7" fmla="*/ 92266 h 5510713"/>
              <a:gd name="connsiteX8" fmla="*/ 948905 w 4259808"/>
              <a:gd name="connsiteY8" fmla="*/ 1556 h 5510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59808" h="5510713">
                <a:moveTo>
                  <a:pt x="948905" y="1556"/>
                </a:moveTo>
                <a:cubicBezTo>
                  <a:pt x="1395136" y="16867"/>
                  <a:pt x="1853354" y="145625"/>
                  <a:pt x="2304106" y="405867"/>
                </a:cubicBezTo>
                <a:cubicBezTo>
                  <a:pt x="3916211" y="1336616"/>
                  <a:pt x="4808028" y="3568218"/>
                  <a:pt x="3890982" y="5156588"/>
                </a:cubicBezTo>
                <a:cubicBezTo>
                  <a:pt x="3826502" y="5268272"/>
                  <a:pt x="3756052" y="5363347"/>
                  <a:pt x="3680329" y="5445948"/>
                </a:cubicBezTo>
                <a:lnTo>
                  <a:pt x="3616504" y="5510713"/>
                </a:lnTo>
                <a:lnTo>
                  <a:pt x="0" y="5510713"/>
                </a:lnTo>
                <a:lnTo>
                  <a:pt x="0" y="144797"/>
                </a:lnTo>
                <a:lnTo>
                  <a:pt x="164164" y="92266"/>
                </a:lnTo>
                <a:cubicBezTo>
                  <a:pt x="418657" y="23914"/>
                  <a:pt x="681631" y="-7614"/>
                  <a:pt x="948905" y="1556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EBD0AE1F-A0FC-49FC-A682-A5947011A6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520060"/>
            <a:ext cx="4406602" cy="5337940"/>
          </a:xfrm>
          <a:custGeom>
            <a:avLst/>
            <a:gdLst>
              <a:gd name="connsiteX0" fmla="*/ 812878 w 4029221"/>
              <a:gd name="connsiteY0" fmla="*/ 840 h 5265194"/>
              <a:gd name="connsiteX1" fmla="*/ 960980 w 4029221"/>
              <a:gd name="connsiteY1" fmla="*/ 1442 h 5265194"/>
              <a:gd name="connsiteX2" fmla="*/ 2216856 w 4029221"/>
              <a:gd name="connsiteY2" fmla="*/ 376120 h 5265194"/>
              <a:gd name="connsiteX3" fmla="*/ 3687427 w 4029221"/>
              <a:gd name="connsiteY3" fmla="*/ 4778650 h 5265194"/>
              <a:gd name="connsiteX4" fmla="*/ 3267677 w 4029221"/>
              <a:gd name="connsiteY4" fmla="*/ 5245601 h 5265194"/>
              <a:gd name="connsiteX5" fmla="*/ 3237167 w 4029221"/>
              <a:gd name="connsiteY5" fmla="*/ 5265194 h 5265194"/>
              <a:gd name="connsiteX6" fmla="*/ 0 w 4029221"/>
              <a:gd name="connsiteY6" fmla="*/ 5265194 h 5265194"/>
              <a:gd name="connsiteX7" fmla="*/ 0 w 4029221"/>
              <a:gd name="connsiteY7" fmla="*/ 162790 h 5265194"/>
              <a:gd name="connsiteX8" fmla="*/ 58408 w 4029221"/>
              <a:gd name="connsiteY8" fmla="*/ 139352 h 5265194"/>
              <a:gd name="connsiteX9" fmla="*/ 812878 w 4029221"/>
              <a:gd name="connsiteY9" fmla="*/ 840 h 5265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29221" h="5265194">
                <a:moveTo>
                  <a:pt x="812878" y="840"/>
                </a:moveTo>
                <a:cubicBezTo>
                  <a:pt x="862065" y="-449"/>
                  <a:pt x="911443" y="-258"/>
                  <a:pt x="960980" y="1442"/>
                </a:cubicBezTo>
                <a:cubicBezTo>
                  <a:pt x="1374507" y="15631"/>
                  <a:pt x="1799140" y="134952"/>
                  <a:pt x="2216856" y="376120"/>
                </a:cubicBezTo>
                <a:cubicBezTo>
                  <a:pt x="3710806" y="1238652"/>
                  <a:pt x="4537261" y="3306696"/>
                  <a:pt x="3687427" y="4778650"/>
                </a:cubicBezTo>
                <a:cubicBezTo>
                  <a:pt x="3567917" y="4985647"/>
                  <a:pt x="3426282" y="5131074"/>
                  <a:pt x="3267677" y="5245601"/>
                </a:cubicBezTo>
                <a:lnTo>
                  <a:pt x="3237167" y="5265194"/>
                </a:lnTo>
                <a:lnTo>
                  <a:pt x="0" y="5265194"/>
                </a:lnTo>
                <a:lnTo>
                  <a:pt x="0" y="162790"/>
                </a:lnTo>
                <a:lnTo>
                  <a:pt x="58408" y="139352"/>
                </a:lnTo>
                <a:cubicBezTo>
                  <a:pt x="301661" y="55163"/>
                  <a:pt x="554646" y="7607"/>
                  <a:pt x="812878" y="840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9" name="Obrázek 8" descr="Obsah obrázku osoba, interiér, chlapec, přenosný počítač&#10;&#10;Popis byl vytvořen automaticky">
            <a:extLst>
              <a:ext uri="{FF2B5EF4-FFF2-40B4-BE49-F238E27FC236}">
                <a16:creationId xmlns:a16="http://schemas.microsoft.com/office/drawing/2014/main" id="{5A8BD44B-65D3-4225-9D57-108483E0A1A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025" b="2"/>
          <a:stretch/>
        </p:blipFill>
        <p:spPr>
          <a:xfrm>
            <a:off x="3632375" y="2"/>
            <a:ext cx="3418129" cy="2465725"/>
          </a:xfrm>
          <a:custGeom>
            <a:avLst/>
            <a:gdLst/>
            <a:ahLst/>
            <a:cxnLst/>
            <a:rect l="l" t="t" r="r" b="b"/>
            <a:pathLst>
              <a:path w="3484186" h="2440484">
                <a:moveTo>
                  <a:pt x="341018" y="0"/>
                </a:moveTo>
                <a:lnTo>
                  <a:pt x="3285181" y="0"/>
                </a:lnTo>
                <a:lnTo>
                  <a:pt x="3321562" y="74937"/>
                </a:lnTo>
                <a:cubicBezTo>
                  <a:pt x="3427818" y="322243"/>
                  <a:pt x="3484186" y="608579"/>
                  <a:pt x="3484186" y="914184"/>
                </a:cubicBezTo>
                <a:cubicBezTo>
                  <a:pt x="3484186" y="1109268"/>
                  <a:pt x="3428334" y="1265837"/>
                  <a:pt x="3303173" y="1421888"/>
                </a:cubicBezTo>
                <a:cubicBezTo>
                  <a:pt x="3172255" y="1585125"/>
                  <a:pt x="2975540" y="1735475"/>
                  <a:pt x="2767237" y="1894635"/>
                </a:cubicBezTo>
                <a:cubicBezTo>
                  <a:pt x="2728806" y="1923966"/>
                  <a:pt x="2689104" y="1954332"/>
                  <a:pt x="2649403" y="1985068"/>
                </a:cubicBezTo>
                <a:cubicBezTo>
                  <a:pt x="2294030" y="2260140"/>
                  <a:pt x="2034660" y="2440484"/>
                  <a:pt x="1681157" y="2440484"/>
                </a:cubicBezTo>
                <a:cubicBezTo>
                  <a:pt x="1142528" y="2440484"/>
                  <a:pt x="761064" y="2219109"/>
                  <a:pt x="405691" y="1700219"/>
                </a:cubicBezTo>
                <a:cubicBezTo>
                  <a:pt x="359186" y="1632303"/>
                  <a:pt x="313726" y="1570535"/>
                  <a:pt x="269763" y="1510839"/>
                </a:cubicBezTo>
                <a:cubicBezTo>
                  <a:pt x="87553" y="1263318"/>
                  <a:pt x="0" y="1134597"/>
                  <a:pt x="0" y="914184"/>
                </a:cubicBezTo>
                <a:cubicBezTo>
                  <a:pt x="0" y="695327"/>
                  <a:pt x="54880" y="479135"/>
                  <a:pt x="162994" y="271610"/>
                </a:cubicBezTo>
                <a:cubicBezTo>
                  <a:pt x="189444" y="220858"/>
                  <a:pt x="218734" y="171179"/>
                  <a:pt x="250799" y="122658"/>
                </a:cubicBezTo>
                <a:close/>
              </a:path>
            </a:pathLst>
          </a:custGeom>
        </p:spPr>
      </p:pic>
      <p:pic>
        <p:nvPicPr>
          <p:cNvPr id="5" name="Obrázek 4" descr="Obsah obrázku interiér, osoba, zeď&#10;&#10;Popis byl vytvořen automaticky">
            <a:extLst>
              <a:ext uri="{FF2B5EF4-FFF2-40B4-BE49-F238E27FC236}">
                <a16:creationId xmlns:a16="http://schemas.microsoft.com/office/drawing/2014/main" id="{71E4477F-30EE-4ED5-9B21-3DF28FF0F4F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14" r="23516" b="2"/>
          <a:stretch/>
        </p:blipFill>
        <p:spPr>
          <a:xfrm>
            <a:off x="-1" y="1860331"/>
            <a:ext cx="4042279" cy="4997667"/>
          </a:xfrm>
          <a:custGeom>
            <a:avLst/>
            <a:gdLst/>
            <a:ahLst/>
            <a:cxnLst/>
            <a:rect l="l" t="t" r="r" b="b"/>
            <a:pathLst>
              <a:path w="3958391" h="4808550">
                <a:moveTo>
                  <a:pt x="1130737" y="1268"/>
                </a:moveTo>
                <a:cubicBezTo>
                  <a:pt x="1511837" y="13752"/>
                  <a:pt x="1903175" y="118732"/>
                  <a:pt x="2288137" y="330915"/>
                </a:cubicBezTo>
                <a:cubicBezTo>
                  <a:pt x="3664944" y="1089786"/>
                  <a:pt x="4426594" y="2909285"/>
                  <a:pt x="3643399" y="4204334"/>
                </a:cubicBezTo>
                <a:cubicBezTo>
                  <a:pt x="3459833" y="4507867"/>
                  <a:pt x="3219629" y="4660926"/>
                  <a:pt x="2944782" y="4788439"/>
                </a:cubicBezTo>
                <a:lnTo>
                  <a:pt x="2899152" y="4808550"/>
                </a:lnTo>
                <a:lnTo>
                  <a:pt x="0" y="4808550"/>
                </a:lnTo>
                <a:lnTo>
                  <a:pt x="0" y="244579"/>
                </a:lnTo>
                <a:lnTo>
                  <a:pt x="77902" y="207282"/>
                </a:lnTo>
                <a:cubicBezTo>
                  <a:pt x="409697" y="62291"/>
                  <a:pt x="765516" y="-10694"/>
                  <a:pt x="1130737" y="1268"/>
                </a:cubicBezTo>
                <a:close/>
              </a:path>
            </a:pathLst>
          </a:custGeom>
        </p:spPr>
      </p:pic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34E10184-A355-442D-9021-64F9350543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5577" y="-1"/>
            <a:ext cx="4366423" cy="3629533"/>
          </a:xfrm>
          <a:custGeom>
            <a:avLst/>
            <a:gdLst>
              <a:gd name="connsiteX0" fmla="*/ 305212 w 4069058"/>
              <a:gd name="connsiteY0" fmla="*/ 0 h 3547008"/>
              <a:gd name="connsiteX1" fmla="*/ 4069058 w 4069058"/>
              <a:gd name="connsiteY1" fmla="*/ 0 h 3547008"/>
              <a:gd name="connsiteX2" fmla="*/ 4069058 w 4069058"/>
              <a:gd name="connsiteY2" fmla="*/ 2865785 h 3547008"/>
              <a:gd name="connsiteX3" fmla="*/ 3996814 w 4069058"/>
              <a:gd name="connsiteY3" fmla="*/ 2947457 h 3547008"/>
              <a:gd name="connsiteX4" fmla="*/ 2732780 w 4069058"/>
              <a:gd name="connsiteY4" fmla="*/ 3541640 h 3547008"/>
              <a:gd name="connsiteX5" fmla="*/ 1317550 w 4069058"/>
              <a:gd name="connsiteY5" fmla="*/ 3015110 h 3547008"/>
              <a:gd name="connsiteX6" fmla="*/ 1140977 w 4069058"/>
              <a:gd name="connsiteY6" fmla="*/ 2901419 h 3547008"/>
              <a:gd name="connsiteX7" fmla="*/ 330269 w 4069058"/>
              <a:gd name="connsiteY7" fmla="*/ 2297252 h 3547008"/>
              <a:gd name="connsiteX8" fmla="*/ 13299 w 4069058"/>
              <a:gd name="connsiteY8" fmla="*/ 1599966 h 3547008"/>
              <a:gd name="connsiteX9" fmla="*/ 217457 w 4069058"/>
              <a:gd name="connsiteY9" fmla="*/ 178659 h 3547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69058" h="3547008">
                <a:moveTo>
                  <a:pt x="305212" y="0"/>
                </a:moveTo>
                <a:lnTo>
                  <a:pt x="4069058" y="0"/>
                </a:lnTo>
                <a:lnTo>
                  <a:pt x="4069058" y="2865785"/>
                </a:lnTo>
                <a:lnTo>
                  <a:pt x="3996814" y="2947457"/>
                </a:lnTo>
                <a:cubicBezTo>
                  <a:pt x="3654887" y="3311545"/>
                  <a:pt x="3252443" y="3496175"/>
                  <a:pt x="2732780" y="3541640"/>
                </a:cubicBezTo>
                <a:cubicBezTo>
                  <a:pt x="2236701" y="3585041"/>
                  <a:pt x="1850359" y="3361306"/>
                  <a:pt x="1317550" y="3015110"/>
                </a:cubicBezTo>
                <a:cubicBezTo>
                  <a:pt x="1258026" y="2976425"/>
                  <a:pt x="1198546" y="2938265"/>
                  <a:pt x="1140977" y="2901419"/>
                </a:cubicBezTo>
                <a:cubicBezTo>
                  <a:pt x="828927" y="2701433"/>
                  <a:pt x="534230" y="2512513"/>
                  <a:pt x="330269" y="2297252"/>
                </a:cubicBezTo>
                <a:cubicBezTo>
                  <a:pt x="135278" y="2091465"/>
                  <a:pt x="37487" y="1876435"/>
                  <a:pt x="13299" y="1599966"/>
                </a:cubicBezTo>
                <a:cubicBezTo>
                  <a:pt x="-32170" y="1080250"/>
                  <a:pt x="39709" y="589889"/>
                  <a:pt x="217457" y="178659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F2AEA3E5-3383-4A2D-86B0-A1DC81C11E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253663" y="0"/>
            <a:ext cx="3938337" cy="3321595"/>
          </a:xfrm>
          <a:custGeom>
            <a:avLst/>
            <a:gdLst>
              <a:gd name="connsiteX0" fmla="*/ 3466434 w 3872006"/>
              <a:gd name="connsiteY0" fmla="*/ 0 h 3321595"/>
              <a:gd name="connsiteX1" fmla="*/ 65800 w 3872006"/>
              <a:gd name="connsiteY1" fmla="*/ 0 h 3321595"/>
              <a:gd name="connsiteX2" fmla="*/ 0 w 3872006"/>
              <a:gd name="connsiteY2" fmla="*/ 59511 h 3321595"/>
              <a:gd name="connsiteX3" fmla="*/ 0 w 3872006"/>
              <a:gd name="connsiteY3" fmla="*/ 2518435 h 3321595"/>
              <a:gd name="connsiteX4" fmla="*/ 80122 w 3872006"/>
              <a:gd name="connsiteY4" fmla="*/ 2618704 h 3321595"/>
              <a:gd name="connsiteX5" fmla="*/ 1549501 w 3872006"/>
              <a:gd name="connsiteY5" fmla="*/ 3321595 h 3321595"/>
              <a:gd name="connsiteX6" fmla="*/ 2796711 w 3872006"/>
              <a:gd name="connsiteY6" fmla="*/ 2749441 h 3321595"/>
              <a:gd name="connsiteX7" fmla="*/ 2948494 w 3872006"/>
              <a:gd name="connsiteY7" fmla="*/ 2635829 h 3321595"/>
              <a:gd name="connsiteX8" fmla="*/ 3638840 w 3872006"/>
              <a:gd name="connsiteY8" fmla="*/ 2041901 h 3321595"/>
              <a:gd name="connsiteX9" fmla="*/ 3872006 w 3872006"/>
              <a:gd name="connsiteY9" fmla="*/ 1404055 h 3321595"/>
              <a:gd name="connsiteX10" fmla="*/ 3467973 w 3872006"/>
              <a:gd name="connsiteY10" fmla="*/ 1974 h 3321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872006" h="3321595">
                <a:moveTo>
                  <a:pt x="3466434" y="0"/>
                </a:moveTo>
                <a:lnTo>
                  <a:pt x="65800" y="0"/>
                </a:lnTo>
                <a:lnTo>
                  <a:pt x="0" y="59511"/>
                </a:lnTo>
                <a:lnTo>
                  <a:pt x="0" y="2518435"/>
                </a:lnTo>
                <a:lnTo>
                  <a:pt x="80122" y="2618704"/>
                </a:lnTo>
                <a:cubicBezTo>
                  <a:pt x="490323" y="3108658"/>
                  <a:pt x="942414" y="3321595"/>
                  <a:pt x="1549501" y="3321595"/>
                </a:cubicBezTo>
                <a:cubicBezTo>
                  <a:pt x="2004852" y="3321595"/>
                  <a:pt x="2338950" y="3095023"/>
                  <a:pt x="2796711" y="2749441"/>
                </a:cubicBezTo>
                <a:cubicBezTo>
                  <a:pt x="2847850" y="2710827"/>
                  <a:pt x="2898991" y="2672676"/>
                  <a:pt x="2948494" y="2635829"/>
                </a:cubicBezTo>
                <a:cubicBezTo>
                  <a:pt x="3216812" y="2435869"/>
                  <a:pt x="3470203" y="2246981"/>
                  <a:pt x="3638840" y="2041901"/>
                </a:cubicBezTo>
                <a:cubicBezTo>
                  <a:pt x="3800062" y="1845849"/>
                  <a:pt x="3872006" y="1649145"/>
                  <a:pt x="3872006" y="1404055"/>
                </a:cubicBezTo>
                <a:cubicBezTo>
                  <a:pt x="3872006" y="866538"/>
                  <a:pt x="3729694" y="376466"/>
                  <a:pt x="3467973" y="1974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F5BC3D56-7191-4F9F-BE89-BF3E66D0BC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71504" y="0"/>
            <a:ext cx="4120496" cy="3411460"/>
          </a:xfrm>
          <a:custGeom>
            <a:avLst/>
            <a:gdLst>
              <a:gd name="connsiteX0" fmla="*/ 3564894 w 3904481"/>
              <a:gd name="connsiteY0" fmla="*/ 0 h 3411460"/>
              <a:gd name="connsiteX1" fmla="*/ 0 w 3904481"/>
              <a:gd name="connsiteY1" fmla="*/ 0 h 3411460"/>
              <a:gd name="connsiteX2" fmla="*/ 0 w 3904481"/>
              <a:gd name="connsiteY2" fmla="*/ 2659993 h 3411460"/>
              <a:gd name="connsiteX3" fmla="*/ 1876 w 3904481"/>
              <a:gd name="connsiteY3" fmla="*/ 2662425 h 3411460"/>
              <a:gd name="connsiteX4" fmla="*/ 1514161 w 3904481"/>
              <a:gd name="connsiteY4" fmla="*/ 3411460 h 3411460"/>
              <a:gd name="connsiteX5" fmla="*/ 2797788 w 3904481"/>
              <a:gd name="connsiteY5" fmla="*/ 2801744 h 3411460"/>
              <a:gd name="connsiteX6" fmla="*/ 2954004 w 3904481"/>
              <a:gd name="connsiteY6" fmla="*/ 2680673 h 3411460"/>
              <a:gd name="connsiteX7" fmla="*/ 3664508 w 3904481"/>
              <a:gd name="connsiteY7" fmla="*/ 2047754 h 3411460"/>
              <a:gd name="connsiteX8" fmla="*/ 3904481 w 3904481"/>
              <a:gd name="connsiteY8" fmla="*/ 1368033 h 3411460"/>
              <a:gd name="connsiteX9" fmla="*/ 3596499 w 3904481"/>
              <a:gd name="connsiteY9" fmla="*/ 52268 h 3411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904481" h="3411460">
                <a:moveTo>
                  <a:pt x="3564894" y="0"/>
                </a:moveTo>
                <a:lnTo>
                  <a:pt x="0" y="0"/>
                </a:lnTo>
                <a:lnTo>
                  <a:pt x="0" y="2659993"/>
                </a:lnTo>
                <a:lnTo>
                  <a:pt x="1876" y="2662425"/>
                </a:lnTo>
                <a:cubicBezTo>
                  <a:pt x="424055" y="3184544"/>
                  <a:pt x="889346" y="3411460"/>
                  <a:pt x="1514161" y="3411460"/>
                </a:cubicBezTo>
                <a:cubicBezTo>
                  <a:pt x="1982808" y="3411460"/>
                  <a:pt x="2326661" y="3170014"/>
                  <a:pt x="2797788" y="2801744"/>
                </a:cubicBezTo>
                <a:cubicBezTo>
                  <a:pt x="2850420" y="2760595"/>
                  <a:pt x="2903054" y="2719940"/>
                  <a:pt x="2954004" y="2680673"/>
                </a:cubicBezTo>
                <a:cubicBezTo>
                  <a:pt x="3230156" y="2467586"/>
                  <a:pt x="3490946" y="2266297"/>
                  <a:pt x="3664508" y="2047754"/>
                </a:cubicBezTo>
                <a:cubicBezTo>
                  <a:pt x="3830437" y="1838832"/>
                  <a:pt x="3904481" y="1629214"/>
                  <a:pt x="3904481" y="1368033"/>
                </a:cubicBezTo>
                <a:cubicBezTo>
                  <a:pt x="3904481" y="877057"/>
                  <a:pt x="3796872" y="423228"/>
                  <a:pt x="3596499" y="52268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7" name="Obrázek 6" descr="Obsah obrázku osoba, interiér&#10;&#10;Popis byl vytvořen automaticky">
            <a:extLst>
              <a:ext uri="{FF2B5EF4-FFF2-40B4-BE49-F238E27FC236}">
                <a16:creationId xmlns:a16="http://schemas.microsoft.com/office/drawing/2014/main" id="{29A21846-A7B1-43D0-B6FD-054DC820A4D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18" r="7929" b="-2"/>
          <a:stretch/>
        </p:blipFill>
        <p:spPr>
          <a:xfrm>
            <a:off x="8456623" y="1"/>
            <a:ext cx="3735378" cy="3051729"/>
          </a:xfrm>
          <a:custGeom>
            <a:avLst/>
            <a:gdLst/>
            <a:ahLst/>
            <a:cxnLst/>
            <a:rect l="l" t="t" r="r" b="b"/>
            <a:pathLst>
              <a:path w="3577083" h="3010961">
                <a:moveTo>
                  <a:pt x="525796" y="0"/>
                </a:moveTo>
                <a:lnTo>
                  <a:pt x="3083618" y="0"/>
                </a:lnTo>
                <a:lnTo>
                  <a:pt x="3238848" y="113681"/>
                </a:lnTo>
                <a:cubicBezTo>
                  <a:pt x="3347378" y="200626"/>
                  <a:pt x="3444292" y="293564"/>
                  <a:pt x="3528988" y="391785"/>
                </a:cubicBezTo>
                <a:lnTo>
                  <a:pt x="3577083" y="453516"/>
                </a:lnTo>
                <a:lnTo>
                  <a:pt x="3577083" y="2083461"/>
                </a:lnTo>
                <a:lnTo>
                  <a:pt x="3549828" y="2118637"/>
                </a:lnTo>
                <a:cubicBezTo>
                  <a:pt x="3524255" y="2152065"/>
                  <a:pt x="3498324" y="2186586"/>
                  <a:pt x="3472099" y="2222744"/>
                </a:cubicBezTo>
                <a:cubicBezTo>
                  <a:pt x="3071290" y="2775245"/>
                  <a:pt x="2641053" y="3010961"/>
                  <a:pt x="2033556" y="3010961"/>
                </a:cubicBezTo>
                <a:cubicBezTo>
                  <a:pt x="1634857" y="3010961"/>
                  <a:pt x="1342325" y="2818935"/>
                  <a:pt x="941515" y="2526044"/>
                </a:cubicBezTo>
                <a:cubicBezTo>
                  <a:pt x="896738" y="2493317"/>
                  <a:pt x="851961" y="2460984"/>
                  <a:pt x="808615" y="2429754"/>
                </a:cubicBezTo>
                <a:cubicBezTo>
                  <a:pt x="573680" y="2260282"/>
                  <a:pt x="351814" y="2100194"/>
                  <a:pt x="204156" y="1926383"/>
                </a:cubicBezTo>
                <a:cubicBezTo>
                  <a:pt x="62993" y="1760224"/>
                  <a:pt x="0" y="1593511"/>
                  <a:pt x="0" y="1385790"/>
                </a:cubicBezTo>
                <a:cubicBezTo>
                  <a:pt x="0" y="865148"/>
                  <a:pt x="162751" y="397028"/>
                  <a:pt x="458321" y="67626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144797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30127AE-B29E-4FDF-99D2-A2F1E7003F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920240" y="2176009"/>
            <a:ext cx="8770571" cy="0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AC14302F-E955-47D0-A56B-D1D1A6953B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73" y="-9274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4517E96-8977-4A89-BE1E-156C4772AD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" y="162562"/>
            <a:ext cx="8448052" cy="1160194"/>
          </a:xfrm>
        </p:spPr>
        <p:txBody>
          <a:bodyPr vert="horz" lIns="109728" tIns="109728" rIns="109728" bIns="91440" rtlCol="0" anchor="b">
            <a:normAutofit/>
          </a:bodyPr>
          <a:lstStyle/>
          <a:p>
            <a:pPr>
              <a:lnSpc>
                <a:spcPct val="130000"/>
              </a:lnSpc>
            </a:pP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STANDARDNÍ ČINNOSTI </a:t>
            </a:r>
            <a:br>
              <a:rPr lang="cs-CZ" sz="3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společné</a:t>
            </a:r>
            <a:r>
              <a:rPr lang="en-US" sz="1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všem</a:t>
            </a:r>
            <a:r>
              <a:rPr lang="en-US" sz="1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SPC</a:t>
            </a: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338E15C2-FFE3-4AD9-B8E8-4B895DB2E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87256" y="0"/>
            <a:ext cx="3404592" cy="2880968"/>
          </a:xfrm>
          <a:custGeom>
            <a:avLst/>
            <a:gdLst>
              <a:gd name="connsiteX0" fmla="*/ 30625 w 3404592"/>
              <a:gd name="connsiteY0" fmla="*/ 0 h 2880968"/>
              <a:gd name="connsiteX1" fmla="*/ 3404591 w 3404592"/>
              <a:gd name="connsiteY1" fmla="*/ 0 h 2880968"/>
              <a:gd name="connsiteX2" fmla="*/ 3404592 w 3404592"/>
              <a:gd name="connsiteY2" fmla="*/ 2363677 h 2880968"/>
              <a:gd name="connsiteX3" fmla="*/ 3368234 w 3404592"/>
              <a:gd name="connsiteY3" fmla="*/ 2400463 h 2880968"/>
              <a:gd name="connsiteX4" fmla="*/ 2673169 w 3404592"/>
              <a:gd name="connsiteY4" fmla="*/ 2691710 h 2880968"/>
              <a:gd name="connsiteX5" fmla="*/ 2383908 w 3404592"/>
              <a:gd name="connsiteY5" fmla="*/ 2766733 h 2880968"/>
              <a:gd name="connsiteX6" fmla="*/ 580011 w 3404592"/>
              <a:gd name="connsiteY6" fmla="*/ 2455996 h 2880968"/>
              <a:gd name="connsiteX7" fmla="*/ 103935 w 3404592"/>
              <a:gd name="connsiteY7" fmla="*/ 1224395 h 2880968"/>
              <a:gd name="connsiteX8" fmla="*/ 76737 w 3404592"/>
              <a:gd name="connsiteY8" fmla="*/ 1040246 h 2880968"/>
              <a:gd name="connsiteX9" fmla="*/ 6986 w 3404592"/>
              <a:gd name="connsiteY9" fmla="*/ 142569 h 2880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404592" h="2880968">
                <a:moveTo>
                  <a:pt x="30625" y="0"/>
                </a:moveTo>
                <a:lnTo>
                  <a:pt x="3404591" y="0"/>
                </a:lnTo>
                <a:lnTo>
                  <a:pt x="3404592" y="2363677"/>
                </a:lnTo>
                <a:lnTo>
                  <a:pt x="3368234" y="2400463"/>
                </a:lnTo>
                <a:cubicBezTo>
                  <a:pt x="3196560" y="2556781"/>
                  <a:pt x="3007578" y="2609148"/>
                  <a:pt x="2673169" y="2691710"/>
                </a:cubicBezTo>
                <a:cubicBezTo>
                  <a:pt x="2580978" y="2714454"/>
                  <a:pt x="2485617" y="2738008"/>
                  <a:pt x="2383908" y="2766733"/>
                </a:cubicBezTo>
                <a:cubicBezTo>
                  <a:pt x="1606788" y="2986132"/>
                  <a:pt x="1067300" y="2893177"/>
                  <a:pt x="580011" y="2455996"/>
                </a:cubicBezTo>
                <a:cubicBezTo>
                  <a:pt x="260201" y="2169073"/>
                  <a:pt x="183906" y="1782048"/>
                  <a:pt x="103935" y="1224395"/>
                </a:cubicBezTo>
                <a:cubicBezTo>
                  <a:pt x="95007" y="1162089"/>
                  <a:pt x="85753" y="1100145"/>
                  <a:pt x="76737" y="1040246"/>
                </a:cubicBezTo>
                <a:cubicBezTo>
                  <a:pt x="28042" y="715402"/>
                  <a:pt x="-17905" y="408591"/>
                  <a:pt x="6986" y="142569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A45FD7F6-BF7B-4588-AE38-90035891A1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11772" y="0"/>
            <a:ext cx="3580076" cy="3029264"/>
          </a:xfrm>
          <a:custGeom>
            <a:avLst/>
            <a:gdLst>
              <a:gd name="connsiteX0" fmla="*/ 19381 w 3580076"/>
              <a:gd name="connsiteY0" fmla="*/ 0 h 3029264"/>
              <a:gd name="connsiteX1" fmla="*/ 3580076 w 3580076"/>
              <a:gd name="connsiteY1" fmla="*/ 0 h 3029264"/>
              <a:gd name="connsiteX2" fmla="*/ 3580076 w 3580076"/>
              <a:gd name="connsiteY2" fmla="*/ 2559343 h 3029264"/>
              <a:gd name="connsiteX3" fmla="*/ 3556258 w 3580076"/>
              <a:gd name="connsiteY3" fmla="*/ 2578706 h 3029264"/>
              <a:gd name="connsiteX4" fmla="*/ 2887450 w 3580076"/>
              <a:gd name="connsiteY4" fmla="*/ 2826324 h 3029264"/>
              <a:gd name="connsiteX5" fmla="*/ 2575407 w 3580076"/>
              <a:gd name="connsiteY5" fmla="*/ 2906908 h 3029264"/>
              <a:gd name="connsiteX6" fmla="*/ 628491 w 3580076"/>
              <a:gd name="connsiteY6" fmla="*/ 2569492 h 3029264"/>
              <a:gd name="connsiteX7" fmla="*/ 113276 w 3580076"/>
              <a:gd name="connsiteY7" fmla="*/ 1240251 h 3029264"/>
              <a:gd name="connsiteX8" fmla="*/ 83702 w 3580076"/>
              <a:gd name="connsiteY8" fmla="*/ 1041556 h 3029264"/>
              <a:gd name="connsiteX9" fmla="*/ 7347 w 3580076"/>
              <a:gd name="connsiteY9" fmla="*/ 73049 h 3029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580076" h="3029264">
                <a:moveTo>
                  <a:pt x="19381" y="0"/>
                </a:moveTo>
                <a:lnTo>
                  <a:pt x="3580076" y="0"/>
                </a:lnTo>
                <a:lnTo>
                  <a:pt x="3580076" y="2559343"/>
                </a:lnTo>
                <a:lnTo>
                  <a:pt x="3556258" y="2578706"/>
                </a:lnTo>
                <a:cubicBezTo>
                  <a:pt x="3390615" y="2698133"/>
                  <a:pt x="3196665" y="2750327"/>
                  <a:pt x="2887450" y="2826324"/>
                </a:cubicBezTo>
                <a:cubicBezTo>
                  <a:pt x="2787996" y="2850747"/>
                  <a:pt x="2685123" y="2876042"/>
                  <a:pt x="2575407" y="2906908"/>
                </a:cubicBezTo>
                <a:cubicBezTo>
                  <a:pt x="1737105" y="3142655"/>
                  <a:pt x="1154843" y="3041718"/>
                  <a:pt x="628491" y="2569492"/>
                </a:cubicBezTo>
                <a:cubicBezTo>
                  <a:pt x="283045" y="2259569"/>
                  <a:pt x="200247" y="1841949"/>
                  <a:pt x="113276" y="1240251"/>
                </a:cubicBezTo>
                <a:cubicBezTo>
                  <a:pt x="103566" y="1173024"/>
                  <a:pt x="93505" y="1106186"/>
                  <a:pt x="83702" y="1041556"/>
                </a:cubicBezTo>
                <a:cubicBezTo>
                  <a:pt x="30763" y="691052"/>
                  <a:pt x="-19190" y="360006"/>
                  <a:pt x="7347" y="73049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CA287970-7F13-4D1F-AF7F-E0B649F25A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97970" y="0"/>
            <a:ext cx="3293877" cy="2743212"/>
          </a:xfrm>
          <a:custGeom>
            <a:avLst/>
            <a:gdLst>
              <a:gd name="connsiteX0" fmla="*/ 37772 w 3293877"/>
              <a:gd name="connsiteY0" fmla="*/ 0 h 2743212"/>
              <a:gd name="connsiteX1" fmla="*/ 3293877 w 3293877"/>
              <a:gd name="connsiteY1" fmla="*/ 0 h 2743212"/>
              <a:gd name="connsiteX2" fmla="*/ 3293877 w 3293877"/>
              <a:gd name="connsiteY2" fmla="*/ 2133887 h 2743212"/>
              <a:gd name="connsiteX3" fmla="*/ 3222757 w 3293877"/>
              <a:gd name="connsiteY3" fmla="*/ 2223039 h 2743212"/>
              <a:gd name="connsiteX4" fmla="*/ 2503136 w 3293877"/>
              <a:gd name="connsiteY4" fmla="*/ 2565392 h 2743212"/>
              <a:gd name="connsiteX5" fmla="*/ 2232111 w 3293877"/>
              <a:gd name="connsiteY5" fmla="*/ 2635826 h 2743212"/>
              <a:gd name="connsiteX6" fmla="*/ 542319 w 3293877"/>
              <a:gd name="connsiteY6" fmla="*/ 2345567 h 2743212"/>
              <a:gd name="connsiteX7" fmla="*/ 96920 w 3293877"/>
              <a:gd name="connsiteY7" fmla="*/ 1191868 h 2743212"/>
              <a:gd name="connsiteX8" fmla="*/ 71529 w 3293877"/>
              <a:gd name="connsiteY8" fmla="*/ 1019346 h 2743212"/>
              <a:gd name="connsiteX9" fmla="*/ 6623 w 3293877"/>
              <a:gd name="connsiteY9" fmla="*/ 178315 h 2743212"/>
              <a:gd name="connsiteX10" fmla="*/ 34833 w 3293877"/>
              <a:gd name="connsiteY10" fmla="*/ 8680 h 2743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293877" h="2743212">
                <a:moveTo>
                  <a:pt x="37772" y="0"/>
                </a:moveTo>
                <a:lnTo>
                  <a:pt x="3293877" y="0"/>
                </a:lnTo>
                <a:lnTo>
                  <a:pt x="3293877" y="2133887"/>
                </a:lnTo>
                <a:lnTo>
                  <a:pt x="3222757" y="2223039"/>
                </a:lnTo>
                <a:cubicBezTo>
                  <a:pt x="3041339" y="2425251"/>
                  <a:pt x="2861221" y="2476800"/>
                  <a:pt x="2503136" y="2565392"/>
                </a:cubicBezTo>
                <a:cubicBezTo>
                  <a:pt x="2416757" y="2586746"/>
                  <a:pt x="2327408" y="2608861"/>
                  <a:pt x="2232111" y="2635826"/>
                </a:cubicBezTo>
                <a:cubicBezTo>
                  <a:pt x="1503976" y="2841768"/>
                  <a:pt x="998612" y="2754939"/>
                  <a:pt x="542319" y="2345567"/>
                </a:cubicBezTo>
                <a:cubicBezTo>
                  <a:pt x="242852" y="2076894"/>
                  <a:pt x="171565" y="1714314"/>
                  <a:pt x="96920" y="1191868"/>
                </a:cubicBezTo>
                <a:cubicBezTo>
                  <a:pt x="88586" y="1133496"/>
                  <a:pt x="79946" y="1075462"/>
                  <a:pt x="71529" y="1019346"/>
                </a:cubicBezTo>
                <a:cubicBezTo>
                  <a:pt x="26070" y="715012"/>
                  <a:pt x="-16826" y="427572"/>
                  <a:pt x="6623" y="178315"/>
                </a:cubicBezTo>
                <a:cubicBezTo>
                  <a:pt x="12226" y="118742"/>
                  <a:pt x="21526" y="62431"/>
                  <a:pt x="34833" y="8680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7" name="Obrázek 6" descr="Obsah obrázku bublina, barevné&#10;&#10;Popis byl vytvořen automaticky">
            <a:extLst>
              <a:ext uri="{FF2B5EF4-FFF2-40B4-BE49-F238E27FC236}">
                <a16:creationId xmlns:a16="http://schemas.microsoft.com/office/drawing/2014/main" id="{7F15924D-1C26-45EE-A8D8-AE5BCD50091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236" b="-2"/>
          <a:stretch/>
        </p:blipFill>
        <p:spPr>
          <a:xfrm>
            <a:off x="9109901" y="-9271"/>
            <a:ext cx="3093269" cy="2530405"/>
          </a:xfrm>
          <a:custGeom>
            <a:avLst/>
            <a:gdLst/>
            <a:ahLst/>
            <a:cxnLst/>
            <a:rect l="l" t="t" r="r" b="b"/>
            <a:pathLst>
              <a:path w="3093269" h="2530405">
                <a:moveTo>
                  <a:pt x="60381" y="0"/>
                </a:moveTo>
                <a:lnTo>
                  <a:pt x="3093269" y="0"/>
                </a:lnTo>
                <a:lnTo>
                  <a:pt x="3093269" y="1760938"/>
                </a:lnTo>
                <a:lnTo>
                  <a:pt x="3091357" y="1764934"/>
                </a:lnTo>
                <a:cubicBezTo>
                  <a:pt x="3032651" y="1871844"/>
                  <a:pt x="2962668" y="1970741"/>
                  <a:pt x="2881807" y="2060870"/>
                </a:cubicBezTo>
                <a:cubicBezTo>
                  <a:pt x="2718935" y="2242410"/>
                  <a:pt x="2557541" y="2288971"/>
                  <a:pt x="2236713" y="2369092"/>
                </a:cubicBezTo>
                <a:cubicBezTo>
                  <a:pt x="2159321" y="2388405"/>
                  <a:pt x="2079268" y="2408405"/>
                  <a:pt x="1993879" y="2432762"/>
                </a:cubicBezTo>
                <a:cubicBezTo>
                  <a:pt x="1341447" y="2618793"/>
                  <a:pt x="889107" y="2542063"/>
                  <a:pt x="481384" y="2176267"/>
                </a:cubicBezTo>
                <a:cubicBezTo>
                  <a:pt x="213794" y="1936193"/>
                  <a:pt x="150722" y="1611509"/>
                  <a:pt x="84978" y="1143609"/>
                </a:cubicBezTo>
                <a:cubicBezTo>
                  <a:pt x="77638" y="1091332"/>
                  <a:pt x="70023" y="1039358"/>
                  <a:pt x="62604" y="989101"/>
                </a:cubicBezTo>
                <a:cubicBezTo>
                  <a:pt x="22537" y="716545"/>
                  <a:pt x="-15270" y="459119"/>
                  <a:pt x="6250" y="235762"/>
                </a:cubicBezTo>
                <a:cubicBezTo>
                  <a:pt x="11393" y="182380"/>
                  <a:pt x="19838" y="131912"/>
                  <a:pt x="31866" y="83728"/>
                </a:cubicBezTo>
                <a:close/>
              </a:path>
            </a:pathLst>
          </a:custGeom>
        </p:spPr>
      </p:pic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F03296FF-275D-4B43-B5B2-F04190E05E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32156" y="3297832"/>
            <a:ext cx="5959692" cy="3560169"/>
          </a:xfrm>
          <a:custGeom>
            <a:avLst/>
            <a:gdLst>
              <a:gd name="connsiteX0" fmla="*/ 3008109 w 5959692"/>
              <a:gd name="connsiteY0" fmla="*/ 42 h 3560169"/>
              <a:gd name="connsiteX1" fmla="*/ 4702247 w 5959692"/>
              <a:gd name="connsiteY1" fmla="*/ 626282 h 3560169"/>
              <a:gd name="connsiteX2" fmla="*/ 5069411 w 5959692"/>
              <a:gd name="connsiteY2" fmla="*/ 865826 h 3560169"/>
              <a:gd name="connsiteX3" fmla="*/ 5895906 w 5959692"/>
              <a:gd name="connsiteY3" fmla="*/ 1594994 h 3560169"/>
              <a:gd name="connsiteX4" fmla="*/ 5959691 w 5959692"/>
              <a:gd name="connsiteY4" fmla="*/ 1728783 h 3560169"/>
              <a:gd name="connsiteX5" fmla="*/ 5959692 w 5959692"/>
              <a:gd name="connsiteY5" fmla="*/ 3560169 h 3560169"/>
              <a:gd name="connsiteX6" fmla="*/ 635 w 5959692"/>
              <a:gd name="connsiteY6" fmla="*/ 3560169 h 3560169"/>
              <a:gd name="connsiteX7" fmla="*/ 0 w 5959692"/>
              <a:gd name="connsiteY7" fmla="*/ 3534810 h 3560169"/>
              <a:gd name="connsiteX8" fmla="*/ 56896 w 5959692"/>
              <a:gd name="connsiteY8" fmla="*/ 3142342 h 3560169"/>
              <a:gd name="connsiteX9" fmla="*/ 605568 w 5959692"/>
              <a:gd name="connsiteY9" fmla="*/ 1932853 h 3560169"/>
              <a:gd name="connsiteX10" fmla="*/ 736162 w 5959692"/>
              <a:gd name="connsiteY10" fmla="*/ 1690788 h 3560169"/>
              <a:gd name="connsiteX11" fmla="*/ 2021319 w 5959692"/>
              <a:gd name="connsiteY11" fmla="*/ 209863 h 3560169"/>
              <a:gd name="connsiteX12" fmla="*/ 3008109 w 5959692"/>
              <a:gd name="connsiteY12" fmla="*/ 42 h 3560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959692" h="3560169">
                <a:moveTo>
                  <a:pt x="3008109" y="42"/>
                </a:moveTo>
                <a:cubicBezTo>
                  <a:pt x="3549058" y="3372"/>
                  <a:pt x="4091345" y="208628"/>
                  <a:pt x="4702247" y="626282"/>
                </a:cubicBezTo>
                <a:cubicBezTo>
                  <a:pt x="4830168" y="713755"/>
                  <a:pt x="4951806" y="791097"/>
                  <a:pt x="5069411" y="865826"/>
                </a:cubicBezTo>
                <a:cubicBezTo>
                  <a:pt x="5495976" y="1136988"/>
                  <a:pt x="5734167" y="1298128"/>
                  <a:pt x="5895906" y="1594994"/>
                </a:cubicBezTo>
                <a:lnTo>
                  <a:pt x="5959691" y="1728783"/>
                </a:lnTo>
                <a:lnTo>
                  <a:pt x="5959692" y="3560169"/>
                </a:lnTo>
                <a:lnTo>
                  <a:pt x="635" y="3560169"/>
                </a:lnTo>
                <a:lnTo>
                  <a:pt x="0" y="3534810"/>
                </a:lnTo>
                <a:cubicBezTo>
                  <a:pt x="2402" y="3407978"/>
                  <a:pt x="21463" y="3278501"/>
                  <a:pt x="56896" y="3142342"/>
                </a:cubicBezTo>
                <a:cubicBezTo>
                  <a:pt x="155720" y="2762537"/>
                  <a:pt x="374193" y="2359525"/>
                  <a:pt x="605568" y="1932853"/>
                </a:cubicBezTo>
                <a:cubicBezTo>
                  <a:pt x="648282" y="1854194"/>
                  <a:pt x="692359" y="1772817"/>
                  <a:pt x="736162" y="1690788"/>
                </a:cubicBezTo>
                <a:cubicBezTo>
                  <a:pt x="1128289" y="956620"/>
                  <a:pt x="1429537" y="456850"/>
                  <a:pt x="2021319" y="209863"/>
                </a:cubicBezTo>
                <a:cubicBezTo>
                  <a:pt x="2359453" y="68739"/>
                  <a:pt x="2683541" y="-1956"/>
                  <a:pt x="3008109" y="42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CE2CF453-4871-4F22-8746-957F757DAA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50493" y="3105611"/>
            <a:ext cx="6141507" cy="3752389"/>
          </a:xfrm>
          <a:custGeom>
            <a:avLst/>
            <a:gdLst>
              <a:gd name="connsiteX0" fmla="*/ 3215595 w 6141507"/>
              <a:gd name="connsiteY0" fmla="*/ 37 h 3752389"/>
              <a:gd name="connsiteX1" fmla="*/ 5025810 w 6141507"/>
              <a:gd name="connsiteY1" fmla="*/ 667544 h 3752389"/>
              <a:gd name="connsiteX2" fmla="*/ 5418068 w 6141507"/>
              <a:gd name="connsiteY2" fmla="*/ 923043 h 3752389"/>
              <a:gd name="connsiteX3" fmla="*/ 6130109 w 6141507"/>
              <a:gd name="connsiteY3" fmla="*/ 1458777 h 3752389"/>
              <a:gd name="connsiteX4" fmla="*/ 6141506 w 6141507"/>
              <a:gd name="connsiteY4" fmla="*/ 1473047 h 3752389"/>
              <a:gd name="connsiteX5" fmla="*/ 6141507 w 6141507"/>
              <a:gd name="connsiteY5" fmla="*/ 3752389 h 3752389"/>
              <a:gd name="connsiteX6" fmla="*/ 0 w 6141507"/>
              <a:gd name="connsiteY6" fmla="*/ 3752389 h 3752389"/>
              <a:gd name="connsiteX7" fmla="*/ 7127 w 6141507"/>
              <a:gd name="connsiteY7" fmla="*/ 3638865 h 3752389"/>
              <a:gd name="connsiteX8" fmla="*/ 59603 w 6141507"/>
              <a:gd name="connsiteY8" fmla="*/ 3356358 h 3752389"/>
              <a:gd name="connsiteX9" fmla="*/ 646726 w 6141507"/>
              <a:gd name="connsiteY9" fmla="*/ 2064848 h 3752389"/>
              <a:gd name="connsiteX10" fmla="*/ 786444 w 6141507"/>
              <a:gd name="connsiteY10" fmla="*/ 1806355 h 3752389"/>
              <a:gd name="connsiteX11" fmla="*/ 2160845 w 6141507"/>
              <a:gd name="connsiteY11" fmla="*/ 224629 h 3752389"/>
              <a:gd name="connsiteX12" fmla="*/ 3215595 w 6141507"/>
              <a:gd name="connsiteY12" fmla="*/ 37 h 3752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141507" h="3752389">
                <a:moveTo>
                  <a:pt x="3215595" y="37"/>
                </a:moveTo>
                <a:cubicBezTo>
                  <a:pt x="3793727" y="3265"/>
                  <a:pt x="4373168" y="222053"/>
                  <a:pt x="5025810" y="667544"/>
                </a:cubicBezTo>
                <a:cubicBezTo>
                  <a:pt x="5162471" y="760846"/>
                  <a:pt x="5292423" y="843339"/>
                  <a:pt x="5418068" y="923043"/>
                </a:cubicBezTo>
                <a:cubicBezTo>
                  <a:pt x="5743584" y="1129628"/>
                  <a:pt x="5966418" y="1276344"/>
                  <a:pt x="6130109" y="1458777"/>
                </a:cubicBezTo>
                <a:lnTo>
                  <a:pt x="6141506" y="1473047"/>
                </a:lnTo>
                <a:lnTo>
                  <a:pt x="6141507" y="3752389"/>
                </a:lnTo>
                <a:lnTo>
                  <a:pt x="0" y="3752389"/>
                </a:lnTo>
                <a:lnTo>
                  <a:pt x="7127" y="3638865"/>
                </a:lnTo>
                <a:cubicBezTo>
                  <a:pt x="16780" y="3547020"/>
                  <a:pt x="34303" y="3453276"/>
                  <a:pt x="59603" y="3356358"/>
                </a:cubicBezTo>
                <a:cubicBezTo>
                  <a:pt x="165452" y="2950843"/>
                  <a:pt x="399187" y="2520480"/>
                  <a:pt x="646726" y="2064848"/>
                </a:cubicBezTo>
                <a:cubicBezTo>
                  <a:pt x="692424" y="1980851"/>
                  <a:pt x="739580" y="1893951"/>
                  <a:pt x="786444" y="1806355"/>
                </a:cubicBezTo>
                <a:cubicBezTo>
                  <a:pt x="1205972" y="1022363"/>
                  <a:pt x="1528233" y="488656"/>
                  <a:pt x="2160845" y="224629"/>
                </a:cubicBezTo>
                <a:cubicBezTo>
                  <a:pt x="2522310" y="73767"/>
                  <a:pt x="2868717" y="-1899"/>
                  <a:pt x="3215595" y="37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3705B420-CA19-4291-B5C3-B6AA919686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814" y="3406834"/>
            <a:ext cx="5724034" cy="3451167"/>
          </a:xfrm>
          <a:custGeom>
            <a:avLst/>
            <a:gdLst>
              <a:gd name="connsiteX0" fmla="*/ 2808622 w 5724034"/>
              <a:gd name="connsiteY0" fmla="*/ 207 h 3451167"/>
              <a:gd name="connsiteX1" fmla="*/ 4400004 w 5724034"/>
              <a:gd name="connsiteY1" fmla="*/ 607462 h 3451167"/>
              <a:gd name="connsiteX2" fmla="*/ 4745277 w 5724034"/>
              <a:gd name="connsiteY2" fmla="*/ 837612 h 3451167"/>
              <a:gd name="connsiteX3" fmla="*/ 5584627 w 5724034"/>
              <a:gd name="connsiteY3" fmla="*/ 1665805 h 3451167"/>
              <a:gd name="connsiteX4" fmla="*/ 5682689 w 5724034"/>
              <a:gd name="connsiteY4" fmla="*/ 1947596 h 3451167"/>
              <a:gd name="connsiteX5" fmla="*/ 5724034 w 5724034"/>
              <a:gd name="connsiteY5" fmla="*/ 2133764 h 3451167"/>
              <a:gd name="connsiteX6" fmla="*/ 5724034 w 5724034"/>
              <a:gd name="connsiteY6" fmla="*/ 3254784 h 3451167"/>
              <a:gd name="connsiteX7" fmla="*/ 5682668 w 5724034"/>
              <a:gd name="connsiteY7" fmla="*/ 3451167 h 3451167"/>
              <a:gd name="connsiteX8" fmla="*/ 3398 w 5724034"/>
              <a:gd name="connsiteY8" fmla="*/ 3451167 h 3451167"/>
              <a:gd name="connsiteX9" fmla="*/ 0 w 5724034"/>
              <a:gd name="connsiteY9" fmla="*/ 3332475 h 3451167"/>
              <a:gd name="connsiteX10" fmla="*/ 51930 w 5724034"/>
              <a:gd name="connsiteY10" fmla="*/ 2960389 h 3451167"/>
              <a:gd name="connsiteX11" fmla="*/ 562146 w 5724034"/>
              <a:gd name="connsiteY11" fmla="*/ 1816544 h 3451167"/>
              <a:gd name="connsiteX12" fmla="*/ 683754 w 5724034"/>
              <a:gd name="connsiteY12" fmla="*/ 1587775 h 3451167"/>
              <a:gd name="connsiteX13" fmla="*/ 1883792 w 5724034"/>
              <a:gd name="connsiteY13" fmla="*/ 191878 h 3451167"/>
              <a:gd name="connsiteX14" fmla="*/ 2808622 w 5724034"/>
              <a:gd name="connsiteY14" fmla="*/ 207 h 3451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724034" h="3451167">
                <a:moveTo>
                  <a:pt x="2808622" y="207"/>
                </a:moveTo>
                <a:cubicBezTo>
                  <a:pt x="3316039" y="7471"/>
                  <a:pt x="3825452" y="206405"/>
                  <a:pt x="4400004" y="607462"/>
                </a:cubicBezTo>
                <a:cubicBezTo>
                  <a:pt x="4520314" y="691458"/>
                  <a:pt x="4634691" y="765791"/>
                  <a:pt x="4745277" y="837612"/>
                </a:cubicBezTo>
                <a:cubicBezTo>
                  <a:pt x="5203686" y="1135457"/>
                  <a:pt x="5430786" y="1295036"/>
                  <a:pt x="5584627" y="1665805"/>
                </a:cubicBezTo>
                <a:cubicBezTo>
                  <a:pt x="5622816" y="1757843"/>
                  <a:pt x="5655511" y="1851832"/>
                  <a:pt x="5682689" y="1947596"/>
                </a:cubicBezTo>
                <a:lnTo>
                  <a:pt x="5724034" y="2133764"/>
                </a:lnTo>
                <a:lnTo>
                  <a:pt x="5724034" y="3254784"/>
                </a:lnTo>
                <a:lnTo>
                  <a:pt x="5682668" y="3451167"/>
                </a:lnTo>
                <a:lnTo>
                  <a:pt x="3398" y="3451167"/>
                </a:lnTo>
                <a:lnTo>
                  <a:pt x="0" y="3332475"/>
                </a:lnTo>
                <a:cubicBezTo>
                  <a:pt x="1789" y="3212109"/>
                  <a:pt x="19193" y="3089357"/>
                  <a:pt x="51930" y="2960389"/>
                </a:cubicBezTo>
                <a:cubicBezTo>
                  <a:pt x="143234" y="2600640"/>
                  <a:pt x="346682" y="2219774"/>
                  <a:pt x="562146" y="1816544"/>
                </a:cubicBezTo>
                <a:cubicBezTo>
                  <a:pt x="601922" y="1742209"/>
                  <a:pt x="642967" y="1665303"/>
                  <a:pt x="683754" y="1587775"/>
                </a:cubicBezTo>
                <a:cubicBezTo>
                  <a:pt x="1048876" y="893902"/>
                  <a:pt x="1329611" y="421821"/>
                  <a:pt x="1883792" y="191878"/>
                </a:cubicBezTo>
                <a:cubicBezTo>
                  <a:pt x="2200442" y="60492"/>
                  <a:pt x="2504173" y="-4151"/>
                  <a:pt x="2808622" y="207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13276827-F85A-4968-8DA8-AF80B6A0DF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9541" y="1431759"/>
            <a:ext cx="6408271" cy="5334802"/>
          </a:xfrm>
        </p:spPr>
        <p:txBody>
          <a:bodyPr vert="horz" lIns="109728" tIns="109728" rIns="109728" bIns="91440" rtlCol="0">
            <a:normAutofit/>
          </a:bodyPr>
          <a:lstStyle/>
          <a:p>
            <a:pPr>
              <a:buFont typeface="Corbel" panose="020B0503020204020204" pitchFamily="34" charset="0"/>
              <a:buChar char="•"/>
            </a:pPr>
            <a:r>
              <a:rPr lang="en-US" sz="14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Vyhledávání</a:t>
            </a:r>
            <a:r>
              <a:rPr lang="en-US" sz="14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žáků</a:t>
            </a:r>
            <a:r>
              <a:rPr lang="en-US" sz="14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sz="14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zdravotním</a:t>
            </a:r>
            <a:r>
              <a:rPr lang="en-US" sz="14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postižením</a:t>
            </a:r>
            <a:r>
              <a:rPr lang="en-US" sz="14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14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depistáž</a:t>
            </a:r>
            <a:r>
              <a:rPr lang="en-US" sz="14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buFont typeface="Corbel" panose="020B0503020204020204" pitchFamily="34" charset="0"/>
              <a:buChar char="•"/>
            </a:pPr>
            <a:r>
              <a:rPr lang="en-US" sz="14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Komplexní</a:t>
            </a:r>
            <a:r>
              <a:rPr lang="en-US" sz="14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diagnostika</a:t>
            </a:r>
            <a:r>
              <a:rPr lang="en-US" sz="14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žáka</a:t>
            </a:r>
            <a:r>
              <a:rPr lang="en-US" sz="14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14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speciálně</a:t>
            </a:r>
            <a:r>
              <a:rPr lang="en-US" sz="14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pedagogická</a:t>
            </a:r>
            <a:r>
              <a:rPr lang="en-US" sz="14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14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psychologická</a:t>
            </a:r>
            <a:r>
              <a:rPr lang="en-US" sz="14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buFont typeface="Corbel" panose="020B0503020204020204" pitchFamily="34" charset="0"/>
              <a:buChar char="•"/>
            </a:pPr>
            <a:r>
              <a:rPr lang="en-US" sz="14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Tvorba</a:t>
            </a:r>
            <a:r>
              <a:rPr lang="en-US" sz="14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plánu</a:t>
            </a:r>
            <a:r>
              <a:rPr lang="en-US" sz="14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intervence</a:t>
            </a:r>
            <a:r>
              <a:rPr lang="en-US" sz="14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14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strategie</a:t>
            </a:r>
            <a:r>
              <a:rPr lang="en-US" sz="14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komplexní</a:t>
            </a:r>
            <a:r>
              <a:rPr lang="en-US" sz="14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podpory</a:t>
            </a:r>
            <a:r>
              <a:rPr lang="en-US" sz="14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žáka</a:t>
            </a:r>
            <a:r>
              <a:rPr lang="en-US" sz="14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pedagogicko-psychologické</a:t>
            </a:r>
            <a:r>
              <a:rPr lang="en-US" sz="14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vedení</a:t>
            </a:r>
            <a:r>
              <a:rPr lang="en-US" sz="14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apod</a:t>
            </a:r>
            <a:r>
              <a:rPr lang="en-US" sz="14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.).</a:t>
            </a:r>
          </a:p>
          <a:p>
            <a:pPr>
              <a:buFont typeface="Corbel" panose="020B0503020204020204" pitchFamily="34" charset="0"/>
              <a:buChar char="•"/>
            </a:pPr>
            <a:r>
              <a:rPr lang="en-US" sz="14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Přímá</a:t>
            </a:r>
            <a:r>
              <a:rPr lang="en-US" sz="14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práce</a:t>
            </a:r>
            <a:r>
              <a:rPr lang="en-US" sz="14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s </a:t>
            </a:r>
            <a:r>
              <a:rPr lang="en-US" sz="14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žákem</a:t>
            </a:r>
            <a:r>
              <a:rPr lang="en-US" sz="14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14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individuální</a:t>
            </a:r>
            <a:r>
              <a:rPr lang="en-US" sz="14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14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skupinová</a:t>
            </a:r>
            <a:r>
              <a:rPr lang="en-US" sz="14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buFont typeface="Corbel" panose="020B0503020204020204" pitchFamily="34" charset="0"/>
              <a:buChar char="•"/>
            </a:pPr>
            <a:r>
              <a:rPr lang="en-US" sz="14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Včasná</a:t>
            </a:r>
            <a:r>
              <a:rPr lang="en-US" sz="14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intervence</a:t>
            </a:r>
            <a:endParaRPr lang="en-US" sz="1400" b="1" i="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Corbel" panose="020B0503020204020204" pitchFamily="34" charset="0"/>
              <a:buChar char="•"/>
            </a:pPr>
            <a:r>
              <a:rPr lang="en-US" sz="14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Konzultace</a:t>
            </a:r>
            <a:r>
              <a:rPr lang="en-US" sz="14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pro </a:t>
            </a:r>
            <a:r>
              <a:rPr lang="en-US" sz="14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zákonné</a:t>
            </a:r>
            <a:r>
              <a:rPr lang="en-US" sz="14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zástupce</a:t>
            </a:r>
            <a:r>
              <a:rPr lang="en-US" sz="14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pedagogické</a:t>
            </a:r>
            <a:r>
              <a:rPr lang="en-US" sz="14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pracovníky</a:t>
            </a:r>
            <a:r>
              <a:rPr lang="en-US" sz="14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školy</a:t>
            </a:r>
            <a:endParaRPr lang="en-US" sz="1400" b="1" i="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Corbel" panose="020B0503020204020204" pitchFamily="34" charset="0"/>
              <a:buChar char="•"/>
            </a:pPr>
            <a:r>
              <a:rPr lang="en-US" sz="14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Sociálně</a:t>
            </a:r>
            <a:r>
              <a:rPr lang="en-US" sz="14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právní</a:t>
            </a:r>
            <a:r>
              <a:rPr lang="en-US" sz="14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poradenství</a:t>
            </a:r>
            <a:r>
              <a:rPr lang="en-US" sz="14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14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sociální</a:t>
            </a:r>
            <a:r>
              <a:rPr lang="en-US" sz="14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dávky</a:t>
            </a:r>
            <a:r>
              <a:rPr lang="en-US" sz="14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příspěvky</a:t>
            </a:r>
            <a:r>
              <a:rPr lang="en-US" sz="14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apod</a:t>
            </a:r>
            <a:r>
              <a:rPr lang="en-US" sz="14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.).</a:t>
            </a:r>
          </a:p>
          <a:p>
            <a:pPr>
              <a:buFont typeface="Corbel" panose="020B0503020204020204" pitchFamily="34" charset="0"/>
              <a:buChar char="•"/>
            </a:pPr>
            <a:r>
              <a:rPr lang="en-US" sz="14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Krizová</a:t>
            </a:r>
            <a:r>
              <a:rPr lang="en-US" sz="14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intervence</a:t>
            </a:r>
            <a:r>
              <a:rPr lang="en-US" sz="14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 typeface="Corbel" panose="020B0503020204020204" pitchFamily="34" charset="0"/>
              <a:buChar char="•"/>
            </a:pPr>
            <a:r>
              <a:rPr lang="en-US" sz="14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Metodická</a:t>
            </a:r>
            <a:r>
              <a:rPr lang="en-US" sz="14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činnost</a:t>
            </a:r>
            <a:r>
              <a:rPr lang="en-US" sz="14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pro </a:t>
            </a:r>
            <a:r>
              <a:rPr lang="en-US" sz="14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zákonné</a:t>
            </a:r>
            <a:r>
              <a:rPr lang="en-US" sz="14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zástupce</a:t>
            </a:r>
            <a:r>
              <a:rPr lang="en-US" sz="14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pedagogy (</a:t>
            </a:r>
            <a:r>
              <a:rPr lang="en-US" sz="14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podpora</a:t>
            </a:r>
            <a:r>
              <a:rPr lang="en-US" sz="14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při</a:t>
            </a:r>
            <a:r>
              <a:rPr lang="en-US" sz="14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tvorbě</a:t>
            </a:r>
            <a:r>
              <a:rPr lang="en-US" sz="14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IVP, </a:t>
            </a:r>
            <a:r>
              <a:rPr lang="en-US" sz="14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zpráva</a:t>
            </a:r>
            <a:r>
              <a:rPr lang="en-US" sz="14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SPC </a:t>
            </a:r>
            <a:r>
              <a:rPr lang="en-US" sz="14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obsahující</a:t>
            </a:r>
            <a:r>
              <a:rPr lang="en-US" sz="14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vymezení</a:t>
            </a:r>
            <a:r>
              <a:rPr lang="en-US" sz="14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PO)</a:t>
            </a:r>
          </a:p>
          <a:p>
            <a:pPr>
              <a:buFont typeface="Corbel" panose="020B0503020204020204" pitchFamily="34" charset="0"/>
              <a:buChar char="•"/>
            </a:pPr>
            <a:r>
              <a:rPr lang="en-US" sz="14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Kariérové</a:t>
            </a:r>
            <a:r>
              <a:rPr lang="en-US" sz="14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poradenství</a:t>
            </a:r>
            <a:r>
              <a:rPr lang="en-US" sz="14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pro </a:t>
            </a:r>
            <a:r>
              <a:rPr lang="en-US" sz="14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žáky</a:t>
            </a:r>
            <a:r>
              <a:rPr lang="en-US" sz="14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sz="14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zdravotním</a:t>
            </a:r>
            <a:r>
              <a:rPr lang="en-US" sz="14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postižením</a:t>
            </a:r>
            <a:endParaRPr lang="en-US" sz="1400" b="1" i="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" name="Obrázek 4" descr="Obsah obrázku zeď, osoba, interiér&#10;&#10;Popis byl vytvořen automaticky">
            <a:extLst>
              <a:ext uri="{FF2B5EF4-FFF2-40B4-BE49-F238E27FC236}">
                <a16:creationId xmlns:a16="http://schemas.microsoft.com/office/drawing/2014/main" id="{21B241E6-E401-450F-89A1-54886F4F69A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" b="7217"/>
          <a:stretch/>
        </p:blipFill>
        <p:spPr>
          <a:xfrm>
            <a:off x="6807197" y="3656544"/>
            <a:ext cx="5185262" cy="3201454"/>
          </a:xfrm>
          <a:custGeom>
            <a:avLst/>
            <a:gdLst/>
            <a:ahLst/>
            <a:cxnLst/>
            <a:rect l="l" t="t" r="r" b="b"/>
            <a:pathLst>
              <a:path w="5185262" h="3201454">
                <a:moveTo>
                  <a:pt x="2395657" y="533"/>
                </a:moveTo>
                <a:cubicBezTo>
                  <a:pt x="2853132" y="-10568"/>
                  <a:pt x="3320085" y="151875"/>
                  <a:pt x="3853824" y="495130"/>
                </a:cubicBezTo>
                <a:cubicBezTo>
                  <a:pt x="3965587" y="567021"/>
                  <a:pt x="4071620" y="630367"/>
                  <a:pt x="4174137" y="691568"/>
                </a:cubicBezTo>
                <a:cubicBezTo>
                  <a:pt x="4599096" y="945381"/>
                  <a:pt x="4810106" y="1082014"/>
                  <a:pt x="4963571" y="1412493"/>
                </a:cubicBezTo>
                <a:cubicBezTo>
                  <a:pt x="5115952" y="1740640"/>
                  <a:pt x="5190392" y="2100122"/>
                  <a:pt x="5184988" y="2480884"/>
                </a:cubicBezTo>
                <a:cubicBezTo>
                  <a:pt x="5182321" y="2667133"/>
                  <a:pt x="5160907" y="2854257"/>
                  <a:pt x="5121020" y="3040915"/>
                </a:cubicBezTo>
                <a:lnTo>
                  <a:pt x="5078712" y="3201454"/>
                </a:lnTo>
                <a:lnTo>
                  <a:pt x="5755" y="3201454"/>
                </a:lnTo>
                <a:lnTo>
                  <a:pt x="0" y="3006621"/>
                </a:lnTo>
                <a:cubicBezTo>
                  <a:pt x="4041" y="2932436"/>
                  <a:pt x="14231" y="2856537"/>
                  <a:pt x="30450" y="2777898"/>
                </a:cubicBezTo>
                <a:cubicBezTo>
                  <a:pt x="98304" y="2448859"/>
                  <a:pt x="266355" y="2096783"/>
                  <a:pt x="444335" y="1724033"/>
                </a:cubicBezTo>
                <a:cubicBezTo>
                  <a:pt x="477196" y="1655314"/>
                  <a:pt x="511097" y="1584223"/>
                  <a:pt x="544740" y="1512578"/>
                </a:cubicBezTo>
                <a:cubicBezTo>
                  <a:pt x="845919" y="871350"/>
                  <a:pt x="1079952" y="433962"/>
                  <a:pt x="1570060" y="206371"/>
                </a:cubicBezTo>
                <a:cubicBezTo>
                  <a:pt x="1850099" y="76329"/>
                  <a:pt x="2121172" y="7193"/>
                  <a:pt x="2395657" y="533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4585384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30127AE-B29E-4FDF-99D2-A2F1E7003F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920240" y="2176009"/>
            <a:ext cx="8770571" cy="0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181FC64-B306-4821-98E2-780662EFC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4517E96-8977-4A89-BE1E-156C4772AD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3520" y="284483"/>
            <a:ext cx="6040802" cy="1134741"/>
          </a:xfrm>
        </p:spPr>
        <p:txBody>
          <a:bodyPr vert="horz" lIns="109728" tIns="109728" rIns="109728" bIns="91440" rtlCol="0" anchor="b">
            <a:normAutofit fontScale="90000"/>
          </a:bodyPr>
          <a:lstStyle/>
          <a:p>
            <a:r>
              <a:rPr lang="en-US" sz="2700" u="sng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STANDARDNÍ ČINNOSTI </a:t>
            </a:r>
            <a:br>
              <a:rPr lang="cs-CZ" sz="2700" u="sng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7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společné</a:t>
            </a:r>
            <a:r>
              <a:rPr lang="en-US" sz="27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všem</a:t>
            </a:r>
            <a:r>
              <a:rPr lang="en-US" sz="27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SPC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13276827-F85A-4968-8DA8-AF80B6A0DF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3520" y="1703707"/>
            <a:ext cx="6353965" cy="5064842"/>
          </a:xfrm>
        </p:spPr>
        <p:txBody>
          <a:bodyPr vert="horz" lIns="109728" tIns="109728" rIns="109728" bIns="91440" rtlCol="0">
            <a:normAutofit/>
          </a:bodyPr>
          <a:lstStyle/>
          <a:p>
            <a:pPr>
              <a:buFont typeface="Corbel" panose="020B0503020204020204" pitchFamily="34" charset="0"/>
              <a:buChar char="•"/>
            </a:pPr>
            <a:r>
              <a:rPr lang="cs-CZ" sz="16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Zapůjčování</a:t>
            </a:r>
            <a:r>
              <a:rPr lang="en-US" sz="16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odborné</a:t>
            </a:r>
            <a:r>
              <a:rPr lang="en-US" sz="16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literatury</a:t>
            </a:r>
            <a:r>
              <a:rPr lang="cs-CZ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rehabilitačních</a:t>
            </a:r>
            <a:r>
              <a:rPr lang="en-US" sz="16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16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kompenzačních</a:t>
            </a:r>
            <a:r>
              <a:rPr lang="en-US" sz="16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pomůcek</a:t>
            </a:r>
            <a:r>
              <a:rPr lang="en-US" sz="16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cs-CZ" sz="1600" b="1" i="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Corbel" panose="020B0503020204020204" pitchFamily="34" charset="0"/>
              <a:buChar char="•"/>
            </a:pPr>
            <a:r>
              <a:rPr lang="cs-CZ" sz="16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Ucelená</a:t>
            </a:r>
            <a:r>
              <a:rPr lang="en-US" sz="16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rehabilitace</a:t>
            </a:r>
            <a:r>
              <a:rPr lang="en-US" sz="16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pedagogicko-psychologickými</a:t>
            </a:r>
            <a:r>
              <a:rPr lang="en-US" sz="16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prostředky</a:t>
            </a:r>
            <a:endParaRPr lang="en-US" sz="1600" b="1" i="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Corbel" panose="020B0503020204020204" pitchFamily="34" charset="0"/>
              <a:buChar char="•"/>
            </a:pPr>
            <a:r>
              <a:rPr lang="cs-CZ" sz="16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Pomoc</a:t>
            </a:r>
            <a:r>
              <a:rPr lang="en-US" sz="16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při</a:t>
            </a:r>
            <a:r>
              <a:rPr lang="en-US" sz="16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integraci</a:t>
            </a:r>
            <a:r>
              <a:rPr lang="en-US" sz="16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žáků</a:t>
            </a:r>
            <a:r>
              <a:rPr lang="en-US" sz="16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sz="16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zdravotním</a:t>
            </a:r>
            <a:r>
              <a:rPr lang="en-US" sz="16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postižením</a:t>
            </a:r>
            <a:r>
              <a:rPr lang="en-US" sz="16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16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mateřských</a:t>
            </a:r>
            <a:r>
              <a:rPr lang="en-US" sz="16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základních</a:t>
            </a:r>
            <a:r>
              <a:rPr lang="en-US" sz="16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16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střední</a:t>
            </a:r>
            <a:r>
              <a:rPr lang="en-US" sz="16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škol</a:t>
            </a:r>
            <a:r>
              <a:rPr lang="en-US" sz="16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instruktáž</a:t>
            </a:r>
            <a:r>
              <a:rPr lang="en-US" sz="16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16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úprava</a:t>
            </a:r>
            <a:r>
              <a:rPr lang="en-US" sz="16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prostředí</a:t>
            </a:r>
            <a:endParaRPr lang="en-US" sz="1600" b="1" i="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Corbel" panose="020B0503020204020204" pitchFamily="34" charset="0"/>
              <a:buChar char="•"/>
            </a:pPr>
            <a:r>
              <a:rPr lang="cs-CZ" sz="16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Vedení</a:t>
            </a:r>
            <a:r>
              <a:rPr lang="en-US" sz="16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dokumentace</a:t>
            </a:r>
            <a:r>
              <a:rPr lang="en-US" sz="16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centra a </a:t>
            </a:r>
            <a:r>
              <a:rPr lang="en-US" sz="16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příprava</a:t>
            </a:r>
            <a:r>
              <a:rPr lang="en-US" sz="16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dokumentů</a:t>
            </a:r>
            <a:r>
              <a:rPr lang="en-US" sz="16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pro </a:t>
            </a:r>
            <a:r>
              <a:rPr lang="en-US" sz="16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správní</a:t>
            </a:r>
            <a:r>
              <a:rPr lang="en-US" sz="16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řízení</a:t>
            </a:r>
            <a:endParaRPr lang="en-US" sz="1600" b="1" i="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Corbel" panose="020B0503020204020204" pitchFamily="34" charset="0"/>
              <a:buChar char="•"/>
            </a:pPr>
            <a:r>
              <a:rPr lang="cs-CZ" sz="16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Koordinace</a:t>
            </a:r>
            <a:r>
              <a:rPr lang="en-US" sz="16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činností</a:t>
            </a:r>
            <a:r>
              <a:rPr lang="en-US" sz="16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s </a:t>
            </a:r>
            <a:r>
              <a:rPr lang="en-US" sz="16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poradenskými</a:t>
            </a:r>
            <a:r>
              <a:rPr lang="en-US" sz="16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pracovníky</a:t>
            </a:r>
            <a:r>
              <a:rPr lang="en-US" sz="16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škol</a:t>
            </a:r>
            <a:r>
              <a:rPr lang="en-US" sz="16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s </a:t>
            </a:r>
            <a:r>
              <a:rPr lang="en-US" sz="16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poradnami</a:t>
            </a:r>
            <a:r>
              <a:rPr lang="en-US" sz="16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16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středisky</a:t>
            </a:r>
            <a:r>
              <a:rPr lang="en-US" sz="16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výchovné</a:t>
            </a:r>
            <a:r>
              <a:rPr lang="en-US" sz="16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péče</a:t>
            </a:r>
            <a:endParaRPr lang="en-US" sz="1600" b="1" i="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Corbel" panose="020B0503020204020204" pitchFamily="34" charset="0"/>
              <a:buChar char="•"/>
            </a:pPr>
            <a:r>
              <a:rPr lang="cs-CZ" sz="16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Zpracování</a:t>
            </a:r>
            <a:r>
              <a:rPr lang="en-US" sz="16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návrhů</a:t>
            </a:r>
            <a:r>
              <a:rPr lang="en-US" sz="16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k </a:t>
            </a:r>
            <a:r>
              <a:rPr lang="en-US" sz="16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zařazení</a:t>
            </a:r>
            <a:r>
              <a:rPr lang="en-US" sz="16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16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režimu</a:t>
            </a:r>
            <a:r>
              <a:rPr lang="en-US" sz="16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vzdělávání</a:t>
            </a:r>
            <a:r>
              <a:rPr lang="en-US" sz="16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žáků</a:t>
            </a:r>
            <a:r>
              <a:rPr lang="en-US" sz="16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sz="16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speciálními</a:t>
            </a:r>
            <a:r>
              <a:rPr lang="en-US" sz="16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vzdělávacími</a:t>
            </a:r>
            <a:r>
              <a:rPr lang="en-US" sz="16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potřebami</a:t>
            </a:r>
            <a:endParaRPr lang="en-US" sz="1600" b="1" i="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5871FC61-DD4E-47D4-81FD-8A7E7D12B3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986049" y="0"/>
            <a:ext cx="5205951" cy="6858000"/>
          </a:xfrm>
          <a:custGeom>
            <a:avLst/>
            <a:gdLst>
              <a:gd name="connsiteX0" fmla="*/ 0 w 5205951"/>
              <a:gd name="connsiteY0" fmla="*/ 0 h 6858000"/>
              <a:gd name="connsiteX1" fmla="*/ 1709529 w 5205951"/>
              <a:gd name="connsiteY1" fmla="*/ 0 h 6858000"/>
              <a:gd name="connsiteX2" fmla="*/ 2489695 w 5205951"/>
              <a:gd name="connsiteY2" fmla="*/ 0 h 6858000"/>
              <a:gd name="connsiteX3" fmla="*/ 3582928 w 5205951"/>
              <a:gd name="connsiteY3" fmla="*/ 0 h 6858000"/>
              <a:gd name="connsiteX4" fmla="*/ 3605052 w 5205951"/>
              <a:gd name="connsiteY4" fmla="*/ 14997 h 6858000"/>
              <a:gd name="connsiteX5" fmla="*/ 5205951 w 5205951"/>
              <a:gd name="connsiteY5" fmla="*/ 3621656 h 6858000"/>
              <a:gd name="connsiteX6" fmla="*/ 3331601 w 5205951"/>
              <a:gd name="connsiteY6" fmla="*/ 6374814 h 6858000"/>
              <a:gd name="connsiteX7" fmla="*/ 2814953 w 5205951"/>
              <a:gd name="connsiteY7" fmla="*/ 6780599 h 6858000"/>
              <a:gd name="connsiteX8" fmla="*/ 2703197 w 5205951"/>
              <a:gd name="connsiteY8" fmla="*/ 6858000 h 6858000"/>
              <a:gd name="connsiteX9" fmla="*/ 2489695 w 5205951"/>
              <a:gd name="connsiteY9" fmla="*/ 6858000 h 6858000"/>
              <a:gd name="connsiteX10" fmla="*/ 1709529 w 5205951"/>
              <a:gd name="connsiteY10" fmla="*/ 6858000 h 6858000"/>
              <a:gd name="connsiteX11" fmla="*/ 0 w 5205951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205951" h="6858000">
                <a:moveTo>
                  <a:pt x="0" y="0"/>
                </a:moveTo>
                <a:lnTo>
                  <a:pt x="1709529" y="0"/>
                </a:lnTo>
                <a:lnTo>
                  <a:pt x="2489695" y="0"/>
                </a:lnTo>
                <a:lnTo>
                  <a:pt x="3582928" y="0"/>
                </a:lnTo>
                <a:lnTo>
                  <a:pt x="3605052" y="14997"/>
                </a:lnTo>
                <a:cubicBezTo>
                  <a:pt x="4632215" y="754641"/>
                  <a:pt x="5205951" y="2093192"/>
                  <a:pt x="5205951" y="3621656"/>
                </a:cubicBezTo>
                <a:cubicBezTo>
                  <a:pt x="5205951" y="4969131"/>
                  <a:pt x="4277226" y="5602839"/>
                  <a:pt x="3331601" y="6374814"/>
                </a:cubicBezTo>
                <a:cubicBezTo>
                  <a:pt x="3159398" y="6515397"/>
                  <a:pt x="2988771" y="6653108"/>
                  <a:pt x="2814953" y="6780599"/>
                </a:cubicBezTo>
                <a:lnTo>
                  <a:pt x="2703197" y="6858000"/>
                </a:lnTo>
                <a:lnTo>
                  <a:pt x="2489695" y="6858000"/>
                </a:lnTo>
                <a:lnTo>
                  <a:pt x="1709529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829A1E2C-5AC8-40FC-99E9-832069D397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77485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55C54A75-E44A-4147-B9D0-FF46CFD316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754925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5" name="Obrázek 4" descr="Obsah obrázku osoba&#10;&#10;Popis byl vytvořen automaticky">
            <a:extLst>
              <a:ext uri="{FF2B5EF4-FFF2-40B4-BE49-F238E27FC236}">
                <a16:creationId xmlns:a16="http://schemas.microsoft.com/office/drawing/2014/main" id="{2CB0623A-AA0B-4028-9264-BF65A85D5A5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99" r="23168"/>
          <a:stretch/>
        </p:blipFill>
        <p:spPr>
          <a:xfrm>
            <a:off x="7203882" y="10"/>
            <a:ext cx="4988118" cy="6857990"/>
          </a:xfrm>
          <a:custGeom>
            <a:avLst/>
            <a:gdLst/>
            <a:ahLst/>
            <a:cxnLst/>
            <a:rect l="l" t="t" r="r" b="b"/>
            <a:pathLst>
              <a:path w="4901771" h="6858000">
                <a:moveTo>
                  <a:pt x="1623023" y="0"/>
                </a:moveTo>
                <a:lnTo>
                  <a:pt x="2716256" y="0"/>
                </a:lnTo>
                <a:lnTo>
                  <a:pt x="3496422" y="0"/>
                </a:lnTo>
                <a:lnTo>
                  <a:pt x="4544484" y="0"/>
                </a:lnTo>
                <a:lnTo>
                  <a:pt x="4710787" y="0"/>
                </a:lnTo>
                <a:lnTo>
                  <a:pt x="4901771" y="0"/>
                </a:lnTo>
                <a:lnTo>
                  <a:pt x="4901771" y="6858000"/>
                </a:lnTo>
                <a:lnTo>
                  <a:pt x="4710787" y="6858000"/>
                </a:lnTo>
                <a:lnTo>
                  <a:pt x="4544484" y="6858000"/>
                </a:lnTo>
                <a:lnTo>
                  <a:pt x="3496422" y="6858000"/>
                </a:lnTo>
                <a:lnTo>
                  <a:pt x="2716256" y="6858000"/>
                </a:lnTo>
                <a:lnTo>
                  <a:pt x="2502754" y="6858000"/>
                </a:lnTo>
                <a:lnTo>
                  <a:pt x="2390998" y="6780599"/>
                </a:lnTo>
                <a:cubicBezTo>
                  <a:pt x="2217180" y="6653108"/>
                  <a:pt x="2046553" y="6515397"/>
                  <a:pt x="1874350" y="6374814"/>
                </a:cubicBezTo>
                <a:cubicBezTo>
                  <a:pt x="928725" y="5602839"/>
                  <a:pt x="0" y="4969131"/>
                  <a:pt x="0" y="3621656"/>
                </a:cubicBezTo>
                <a:cubicBezTo>
                  <a:pt x="0" y="2093192"/>
                  <a:pt x="573736" y="754641"/>
                  <a:pt x="1600899" y="14997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1364829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DBC3512-AC29-437F-B6C3-C4D27DA929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10559" y="308115"/>
            <a:ext cx="8503871" cy="1888434"/>
          </a:xfrm>
        </p:spPr>
        <p:txBody>
          <a:bodyPr/>
          <a:lstStyle/>
          <a:p>
            <a:r>
              <a:rPr lang="cs-CZ" sz="2400" i="0" u="sng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Standardní činnosti speciální (pro žáky s MP)</a:t>
            </a:r>
            <a:br>
              <a:rPr lang="cs-CZ" sz="2400" i="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800" i="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liší se podle zaměření speciálně pedagogického centra</a:t>
            </a:r>
            <a:br>
              <a:rPr lang="cs-CZ" b="0" i="0" dirty="0">
                <a:solidFill>
                  <a:srgbClr val="212529"/>
                </a:solidFill>
                <a:effectLst/>
                <a:latin typeface="Roboto Condensed" panose="02000000000000000000" pitchFamily="2" charset="0"/>
              </a:rPr>
            </a:br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48B67C28-267E-4F2A-8F0B-EE30C8D538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05470" y="1451113"/>
            <a:ext cx="8186530" cy="5247861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Metodika cvičení pro děti raného věku, </a:t>
            </a:r>
            <a:r>
              <a:rPr lang="cs-CZ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Strassmeier</a:t>
            </a:r>
            <a:r>
              <a:rPr 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Portage</a:t>
            </a:r>
            <a:r>
              <a:rPr 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vývojový screening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Smyslová výchova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Rozvoj hrubé a jemné motoriky, nácvik sebeobsluhy a sociálních dovedností a vztahů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Hudební činnosti, výtvarné a pohybové činnosti (muzikoterapie, arteterapie)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Příprava na zařazení do výchovně vzdělávacího procesu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Rozvoj grafomotoriky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Rozvoj dílčích a kognitivních funkcí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Logopedická intervence (AAK, ORT)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Nácvik prvního čtení a čtení hůlkového písma, globální čtení</a:t>
            </a:r>
          </a:p>
        </p:txBody>
      </p:sp>
      <p:pic>
        <p:nvPicPr>
          <p:cNvPr id="5" name="Obrázek 4" descr="Obsah obrázku osoba, dítě, vsedě, interiér&#10;&#10;Popis byl vytvořen automaticky">
            <a:extLst>
              <a:ext uri="{FF2B5EF4-FFF2-40B4-BE49-F238E27FC236}">
                <a16:creationId xmlns:a16="http://schemas.microsoft.com/office/drawing/2014/main" id="{AB2EE5E8-4885-4408-A2C6-C189260E39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59144"/>
            <a:ext cx="3527901" cy="2398973"/>
          </a:xfrm>
          <a:prstGeom prst="rect">
            <a:avLst/>
          </a:prstGeom>
        </p:spPr>
      </p:pic>
      <p:pic>
        <p:nvPicPr>
          <p:cNvPr id="7" name="Obrázek 6" descr="Obsah obrázku osoba, interiér, barevné&#10;&#10;Popis byl vytvořen automaticky">
            <a:extLst>
              <a:ext uri="{FF2B5EF4-FFF2-40B4-BE49-F238E27FC236}">
                <a16:creationId xmlns:a16="http://schemas.microsoft.com/office/drawing/2014/main" id="{EDC11E9E-E795-4E8C-833E-F8D5240DA0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51004"/>
            <a:ext cx="3527901" cy="2351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9182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DBC3512-AC29-437F-B6C3-C4D27DA929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10559" y="308115"/>
            <a:ext cx="8503871" cy="1888434"/>
          </a:xfrm>
        </p:spPr>
        <p:txBody>
          <a:bodyPr/>
          <a:lstStyle/>
          <a:p>
            <a:r>
              <a:rPr lang="cs-CZ" sz="2400" i="0" u="sng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Standardní činnosti speciální (pro žáky s MP)</a:t>
            </a:r>
            <a:br>
              <a:rPr lang="cs-CZ" sz="2400" i="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800" i="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liší se podle zaměření speciálně pedagogického centra</a:t>
            </a:r>
            <a:br>
              <a:rPr lang="cs-CZ" b="0" i="0" dirty="0">
                <a:solidFill>
                  <a:srgbClr val="212529"/>
                </a:solidFill>
                <a:effectLst/>
                <a:latin typeface="Roboto Condensed" panose="02000000000000000000" pitchFamily="2" charset="0"/>
              </a:rPr>
            </a:br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48B67C28-267E-4F2A-8F0B-EE30C8D538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05470" y="1451113"/>
            <a:ext cx="8186530" cy="5247861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Metodika práce s žáky s PAS (komunikace, chování, strukturalizace, individualizace, vizualizace…)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Metodika práce s žáky s kombinovaným postižením (bazální stimulace, </a:t>
            </a:r>
            <a:r>
              <a:rPr lang="cs-CZ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Snoezellen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polohování, Vojtova metoda)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Osvětová činnost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Semináře pro školy a rodiče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Feuersteinova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metoda instrumentálního obohacování…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5A135017-898B-4105-A488-AFE0DBDB18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710" y="1522371"/>
            <a:ext cx="3535472" cy="2145389"/>
          </a:xfrm>
          <a:prstGeom prst="rect">
            <a:avLst/>
          </a:prstGeom>
        </p:spPr>
      </p:pic>
      <p:pic>
        <p:nvPicPr>
          <p:cNvPr id="9" name="Obrázek 8" descr="Obsah obrázku text, vizitka, dokument, pracovní stůl&#10;&#10;Popis byl vytvořen automaticky">
            <a:extLst>
              <a:ext uri="{FF2B5EF4-FFF2-40B4-BE49-F238E27FC236}">
                <a16:creationId xmlns:a16="http://schemas.microsoft.com/office/drawing/2014/main" id="{57F88BC3-D1E2-4FC2-B8F0-81763A15C9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710" y="4075043"/>
            <a:ext cx="3516630" cy="2407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5364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D770560-260D-476D-A159-B5112C6EC0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2240" y="223521"/>
            <a:ext cx="11917679" cy="924559"/>
          </a:xfrm>
        </p:spPr>
        <p:txBody>
          <a:bodyPr/>
          <a:lstStyle/>
          <a:p>
            <a:r>
              <a:rPr lang="cs-CZ" sz="2800" u="sng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SPECIÁLNĚ PEDAGOGICKÁ DIAGNOSTIKA PSYCHOPEDICKÁ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52F9235-0FA9-49FD-8CAF-C961B1AF7D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44010" y="1421296"/>
            <a:ext cx="7805750" cy="5436704"/>
          </a:xfrm>
        </p:spPr>
        <p:txBody>
          <a:bodyPr>
            <a:normAutofit fontScale="625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zabývá rozpoznáním podmínek, prostředků, efektivity edukace, sociální terapií a akulturací klientů s mentálním či jiným duševním postižením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komplexní interdisciplinární přístup. Jedná se především o týmovou spolupráci lékaře, psychologa, speciálního pedagoga, sociálního pracovníka či dalších odborníků.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PSYCHOLOGICKÁ DG: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úroveň intelektu, osobnostní rysy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SOCIÁLNÍ DG: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analýza sociálních faktorů (rodina, školní prostředí, širší sociální prostředí), které ovlivnily utváření osobnosti, výchovu, chování, vztah k okolí a sobě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LÉKAŘSKÁ DG: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druh choroby , příčiny, prognostika (aspekt biologický)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SPECIÁLNĚ .PEDAGOGICKÁ DG: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psychoped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logoped (možnosti návazné intervence)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DIFERENCIÁLNÍ DG: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schopnost odlišit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poruchu (MP) od stavů, které mají podobné projevy (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vady sluchu, vývojová dysfázie, mutismus, Syndrom ADHD, ADD a SPU, psychická či kulturní deprivace, syndrom týraného či zneužívaného dítěte, jiné duševní poruchy (PAS, dětské schizofrenie…)</a:t>
            </a:r>
          </a:p>
        </p:txBody>
      </p:sp>
      <p:pic>
        <p:nvPicPr>
          <p:cNvPr id="5" name="Obrázek 4" descr="Obsah obrázku osoba, rodina&#10;&#10;Popis byl vytvořen automaticky">
            <a:extLst>
              <a:ext uri="{FF2B5EF4-FFF2-40B4-BE49-F238E27FC236}">
                <a16:creationId xmlns:a16="http://schemas.microsoft.com/office/drawing/2014/main" id="{09CDEA6E-7FDD-4A7C-9AEE-AC411FE8B2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40" y="2438400"/>
            <a:ext cx="3962400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658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30127AE-B29E-4FDF-99D2-A2F1E7003F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920240" y="2176009"/>
            <a:ext cx="8770571" cy="0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3D5FBB81-B61B-416A-8F5D-A8DDF62530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3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7" name="Obrázek 6" descr="Obsah obrázku osoba, interiér, zeď, mladý&#10;&#10;Popis byl vytvořen automaticky">
            <a:extLst>
              <a:ext uri="{FF2B5EF4-FFF2-40B4-BE49-F238E27FC236}">
                <a16:creationId xmlns:a16="http://schemas.microsoft.com/office/drawing/2014/main" id="{CC667BA4-4F7A-4F69-805D-C252F48BC83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08" r="15009" b="1"/>
          <a:stretch/>
        </p:blipFill>
        <p:spPr>
          <a:xfrm>
            <a:off x="4691118" y="1"/>
            <a:ext cx="7500882" cy="6857999"/>
          </a:xfrm>
          <a:custGeom>
            <a:avLst/>
            <a:gdLst/>
            <a:ahLst/>
            <a:cxnLst/>
            <a:rect l="l" t="t" r="r" b="b"/>
            <a:pathLst>
              <a:path w="7500882" h="6857999">
                <a:moveTo>
                  <a:pt x="898230" y="0"/>
                </a:moveTo>
                <a:lnTo>
                  <a:pt x="7500882" y="0"/>
                </a:lnTo>
                <a:lnTo>
                  <a:pt x="7500882" y="6857999"/>
                </a:lnTo>
                <a:lnTo>
                  <a:pt x="0" y="6857999"/>
                </a:lnTo>
                <a:lnTo>
                  <a:pt x="114106" y="6780598"/>
                </a:lnTo>
                <a:cubicBezTo>
                  <a:pt x="291579" y="6653107"/>
                  <a:pt x="465794" y="6515396"/>
                  <a:pt x="641619" y="6374813"/>
                </a:cubicBezTo>
                <a:cubicBezTo>
                  <a:pt x="1607125" y="5602838"/>
                  <a:pt x="2555378" y="4969130"/>
                  <a:pt x="2555378" y="3621655"/>
                </a:cubicBezTo>
                <a:cubicBezTo>
                  <a:pt x="2555378" y="2093191"/>
                  <a:pt x="1969579" y="754640"/>
                  <a:pt x="920818" y="14996"/>
                </a:cubicBezTo>
                <a:close/>
              </a:path>
            </a:pathLst>
          </a:custGeom>
        </p:spPr>
      </p:pic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40C0D7D4-D83D-4C58-87D1-955F0A9173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476051" cy="6858000"/>
          </a:xfrm>
          <a:custGeom>
            <a:avLst/>
            <a:gdLst>
              <a:gd name="connsiteX0" fmla="*/ 0 w 7476051"/>
              <a:gd name="connsiteY0" fmla="*/ 0 h 6858000"/>
              <a:gd name="connsiteX1" fmla="*/ 5853028 w 7476051"/>
              <a:gd name="connsiteY1" fmla="*/ 0 h 6858000"/>
              <a:gd name="connsiteX2" fmla="*/ 5875152 w 7476051"/>
              <a:gd name="connsiteY2" fmla="*/ 14997 h 6858000"/>
              <a:gd name="connsiteX3" fmla="*/ 7476051 w 7476051"/>
              <a:gd name="connsiteY3" fmla="*/ 3621656 h 6858000"/>
              <a:gd name="connsiteX4" fmla="*/ 5601702 w 7476051"/>
              <a:gd name="connsiteY4" fmla="*/ 6374814 h 6858000"/>
              <a:gd name="connsiteX5" fmla="*/ 5085053 w 7476051"/>
              <a:gd name="connsiteY5" fmla="*/ 6780599 h 6858000"/>
              <a:gd name="connsiteX6" fmla="*/ 4973297 w 7476051"/>
              <a:gd name="connsiteY6" fmla="*/ 6858000 h 6858000"/>
              <a:gd name="connsiteX7" fmla="*/ 0 w 7476051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76051" h="6858000">
                <a:moveTo>
                  <a:pt x="0" y="0"/>
                </a:moveTo>
                <a:lnTo>
                  <a:pt x="5853028" y="0"/>
                </a:lnTo>
                <a:lnTo>
                  <a:pt x="5875152" y="14997"/>
                </a:lnTo>
                <a:cubicBezTo>
                  <a:pt x="6902315" y="754641"/>
                  <a:pt x="7476051" y="2093192"/>
                  <a:pt x="7476051" y="3621656"/>
                </a:cubicBezTo>
                <a:cubicBezTo>
                  <a:pt x="7476051" y="4969131"/>
                  <a:pt x="6547326" y="5602839"/>
                  <a:pt x="5601702" y="6374814"/>
                </a:cubicBezTo>
                <a:cubicBezTo>
                  <a:pt x="5429499" y="6515397"/>
                  <a:pt x="5258871" y="6653108"/>
                  <a:pt x="5085053" y="6780599"/>
                </a:cubicBezTo>
                <a:lnTo>
                  <a:pt x="4973297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 useBgFill="1">
        <p:nvSpPr>
          <p:cNvPr id="18" name="Freeform: Shape 17">
            <a:extLst>
              <a:ext uri="{FF2B5EF4-FFF2-40B4-BE49-F238E27FC236}">
                <a16:creationId xmlns:a16="http://schemas.microsoft.com/office/drawing/2014/main" id="{0BA56A81-C9DD-4EBA-9E13-32FFB51CFD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53" y="0"/>
            <a:ext cx="7307402" cy="6858000"/>
          </a:xfrm>
          <a:custGeom>
            <a:avLst/>
            <a:gdLst>
              <a:gd name="connsiteX0" fmla="*/ 0 w 7097265"/>
              <a:gd name="connsiteY0" fmla="*/ 0 h 6858000"/>
              <a:gd name="connsiteX1" fmla="*/ 5474242 w 7097265"/>
              <a:gd name="connsiteY1" fmla="*/ 0 h 6858000"/>
              <a:gd name="connsiteX2" fmla="*/ 5496366 w 7097265"/>
              <a:gd name="connsiteY2" fmla="*/ 14997 h 6858000"/>
              <a:gd name="connsiteX3" fmla="*/ 7097265 w 7097265"/>
              <a:gd name="connsiteY3" fmla="*/ 3621656 h 6858000"/>
              <a:gd name="connsiteX4" fmla="*/ 5222916 w 7097265"/>
              <a:gd name="connsiteY4" fmla="*/ 6374814 h 6858000"/>
              <a:gd name="connsiteX5" fmla="*/ 4706267 w 7097265"/>
              <a:gd name="connsiteY5" fmla="*/ 6780599 h 6858000"/>
              <a:gd name="connsiteX6" fmla="*/ 4594511 w 7097265"/>
              <a:gd name="connsiteY6" fmla="*/ 6858000 h 6858000"/>
              <a:gd name="connsiteX7" fmla="*/ 0 w 7097265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097265" h="6858000">
                <a:moveTo>
                  <a:pt x="0" y="0"/>
                </a:moveTo>
                <a:lnTo>
                  <a:pt x="5474242" y="0"/>
                </a:lnTo>
                <a:lnTo>
                  <a:pt x="5496366" y="14997"/>
                </a:lnTo>
                <a:cubicBezTo>
                  <a:pt x="6523529" y="754641"/>
                  <a:pt x="7097265" y="2093192"/>
                  <a:pt x="7097265" y="3621656"/>
                </a:cubicBezTo>
                <a:cubicBezTo>
                  <a:pt x="7097265" y="4969131"/>
                  <a:pt x="6168540" y="5602839"/>
                  <a:pt x="5222916" y="6374814"/>
                </a:cubicBezTo>
                <a:cubicBezTo>
                  <a:pt x="5050713" y="6515397"/>
                  <a:pt x="4880085" y="6653108"/>
                  <a:pt x="4706267" y="6780599"/>
                </a:cubicBezTo>
                <a:lnTo>
                  <a:pt x="4594511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15F9A324-404E-4C5D-AFF0-C5D0D84182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9034" y="-1"/>
            <a:ext cx="2535264" cy="6858001"/>
          </a:xfrm>
          <a:custGeom>
            <a:avLst/>
            <a:gdLst>
              <a:gd name="connsiteX0" fmla="*/ 1218585 w 2535264"/>
              <a:gd name="connsiteY0" fmla="*/ 0 h 6858001"/>
              <a:gd name="connsiteX1" fmla="*/ 1236561 w 2535264"/>
              <a:gd name="connsiteY1" fmla="*/ 0 h 6858001"/>
              <a:gd name="connsiteX2" fmla="*/ 1264452 w 2535264"/>
              <a:gd name="connsiteY2" fmla="*/ 24550 h 6858001"/>
              <a:gd name="connsiteX3" fmla="*/ 2528121 w 2535264"/>
              <a:gd name="connsiteY3" fmla="*/ 3710502 h 6858001"/>
              <a:gd name="connsiteX4" fmla="*/ 492890 w 2535264"/>
              <a:gd name="connsiteY4" fmla="*/ 6507511 h 6858001"/>
              <a:gd name="connsiteX5" fmla="*/ 221418 w 2535264"/>
              <a:gd name="connsiteY5" fmla="*/ 6713387 h 6858001"/>
              <a:gd name="connsiteX6" fmla="*/ 20100 w 2535264"/>
              <a:gd name="connsiteY6" fmla="*/ 6858001 h 6858001"/>
              <a:gd name="connsiteX7" fmla="*/ 0 w 2535264"/>
              <a:gd name="connsiteY7" fmla="*/ 6858001 h 6858001"/>
              <a:gd name="connsiteX8" fmla="*/ 202488 w 2535264"/>
              <a:gd name="connsiteY8" fmla="*/ 6712547 h 6858001"/>
              <a:gd name="connsiteX9" fmla="*/ 473961 w 2535264"/>
              <a:gd name="connsiteY9" fmla="*/ 6506670 h 6858001"/>
              <a:gd name="connsiteX10" fmla="*/ 2509192 w 2535264"/>
              <a:gd name="connsiteY10" fmla="*/ 3709662 h 6858001"/>
              <a:gd name="connsiteX11" fmla="*/ 1245521 w 2535264"/>
              <a:gd name="connsiteY11" fmla="*/ 23708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5264" h="6858001">
                <a:moveTo>
                  <a:pt x="1218585" y="0"/>
                </a:moveTo>
                <a:lnTo>
                  <a:pt x="1236561" y="0"/>
                </a:lnTo>
                <a:lnTo>
                  <a:pt x="1264452" y="24550"/>
                </a:lnTo>
                <a:cubicBezTo>
                  <a:pt x="2149109" y="863108"/>
                  <a:pt x="2598329" y="2210814"/>
                  <a:pt x="2528121" y="3710502"/>
                </a:cubicBezTo>
                <a:cubicBezTo>
                  <a:pt x="2462100" y="5120751"/>
                  <a:pt x="1489450" y="5742158"/>
                  <a:pt x="492890" y="6507511"/>
                </a:cubicBezTo>
                <a:cubicBezTo>
                  <a:pt x="402151" y="6577199"/>
                  <a:pt x="311847" y="6646154"/>
                  <a:pt x="221418" y="6713387"/>
                </a:cubicBezTo>
                <a:lnTo>
                  <a:pt x="20100" y="6858001"/>
                </a:lnTo>
                <a:lnTo>
                  <a:pt x="0" y="6858001"/>
                </a:lnTo>
                <a:lnTo>
                  <a:pt x="202488" y="6712547"/>
                </a:lnTo>
                <a:cubicBezTo>
                  <a:pt x="292917" y="6645314"/>
                  <a:pt x="383222" y="6576359"/>
                  <a:pt x="473961" y="6506670"/>
                </a:cubicBezTo>
                <a:cubicBezTo>
                  <a:pt x="1470520" y="5741317"/>
                  <a:pt x="2443170" y="5119911"/>
                  <a:pt x="2509192" y="3709662"/>
                </a:cubicBezTo>
                <a:cubicBezTo>
                  <a:pt x="2579400" y="2209973"/>
                  <a:pt x="2130178" y="862268"/>
                  <a:pt x="1245521" y="2370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D770560-260D-476D-A159-B5112C6EC0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2880" y="294643"/>
            <a:ext cx="5589767" cy="1186286"/>
          </a:xfrm>
        </p:spPr>
        <p:txBody>
          <a:bodyPr vert="horz" lIns="109728" tIns="109728" rIns="109728" bIns="91440" rtlCol="0" anchor="b">
            <a:normAutofit/>
          </a:bodyPr>
          <a:lstStyle/>
          <a:p>
            <a:r>
              <a:rPr lang="en-US" sz="1800" u="sng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PRINCIPY</a:t>
            </a:r>
            <a:r>
              <a:rPr lang="cs-CZ" sz="1800" u="sng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u="sng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SPECIÁLNĚ PEDAGOGICK</a:t>
            </a:r>
            <a:r>
              <a:rPr lang="cs-CZ" sz="1800" u="sng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</a:t>
            </a:r>
            <a:r>
              <a:rPr lang="en-US" sz="1800" u="sng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DIAGNOSTIK</a:t>
            </a:r>
            <a:r>
              <a:rPr lang="cs-CZ" sz="1800" u="sng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1800" u="sng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PSYCHOPEDICK</a:t>
            </a:r>
            <a:r>
              <a:rPr lang="cs-CZ" sz="1800" u="sng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</a:t>
            </a:r>
            <a:endParaRPr lang="en-US" sz="1800" u="sng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52F9235-0FA9-49FD-8CAF-C961B1AF7D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2880" y="1775571"/>
            <a:ext cx="6178163" cy="5082423"/>
          </a:xfrm>
        </p:spPr>
        <p:txBody>
          <a:bodyPr vert="horz" lIns="109728" tIns="109728" rIns="109728" bIns="91440" rtlCol="0">
            <a:normAutofit/>
          </a:bodyPr>
          <a:lstStyle/>
          <a:p>
            <a:pPr indent="-342900">
              <a:buFont typeface="Corbel" panose="020B0503020204020204" pitchFamily="34" charset="0"/>
              <a:buChar char="•"/>
            </a:pPr>
            <a:r>
              <a:rPr lang="en-US" sz="1800" b="1" u="sng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Komplexní</a:t>
            </a:r>
            <a:r>
              <a:rPr lang="en-US" sz="1800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u="sng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přístup</a:t>
            </a:r>
            <a:r>
              <a:rPr lang="en-US" sz="1800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interdisciplionární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kognitivní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komunikační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motorickou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sociální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oblast</a:t>
            </a:r>
          </a:p>
          <a:p>
            <a:pPr indent="-342900">
              <a:buFont typeface="Corbel" panose="020B0503020204020204" pitchFamily="34" charset="0"/>
              <a:buChar char="•"/>
            </a:pPr>
            <a:r>
              <a:rPr lang="en-US" sz="1800" b="1" u="sng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Etiologické</a:t>
            </a:r>
            <a:r>
              <a:rPr lang="en-US" sz="1800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u="sng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hledisko</a:t>
            </a:r>
            <a:r>
              <a:rPr lang="en-US" sz="1800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tzv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kauzální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diagnostika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- </a:t>
            </a:r>
            <a:r>
              <a:rPr lang="en-US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zaměřujeme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příčiny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stavu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ne </a:t>
            </a:r>
            <a:r>
              <a:rPr lang="en-US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symptomy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indent="-342900">
              <a:buFont typeface="Corbel" panose="020B0503020204020204" pitchFamily="34" charset="0"/>
              <a:buChar char="•"/>
            </a:pPr>
            <a:r>
              <a:rPr lang="en-US" sz="1800" b="1" u="sng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Longitudinální</a:t>
            </a:r>
            <a:r>
              <a:rPr lang="en-US" sz="1800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u="sng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princip</a:t>
            </a:r>
            <a:r>
              <a:rPr lang="en-US" sz="1800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diagnostika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nesmí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být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ovlivněna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aktuálním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stavem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projevy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klienta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vhodná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je </a:t>
            </a:r>
            <a:r>
              <a:rPr lang="en-US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diagnostika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škole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indent="-342900">
              <a:buFont typeface="Corbel" panose="020B0503020204020204" pitchFamily="34" charset="0"/>
              <a:buChar char="•"/>
            </a:pPr>
            <a:r>
              <a:rPr lang="en-US" sz="1800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Princip </a:t>
            </a:r>
            <a:r>
              <a:rPr lang="en-US" sz="1800" b="1" u="sng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dynamiky</a:t>
            </a:r>
            <a:r>
              <a:rPr lang="en-US" sz="1800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neexistuje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„</a:t>
            </a:r>
            <a:r>
              <a:rPr lang="en-US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diagnóza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jednou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provždy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“, </a:t>
            </a:r>
            <a:r>
              <a:rPr lang="en-US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společně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 </a:t>
            </a:r>
            <a:r>
              <a:rPr lang="en-US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uplatněním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principu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individuálního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přístupu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zabraňuje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mechanickému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provádění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diagnostiky</a:t>
            </a:r>
            <a:endParaRPr lang="en-US" sz="18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77187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30127AE-B29E-4FDF-99D2-A2F1E7003F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920240" y="2176009"/>
            <a:ext cx="8770571" cy="0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3D5FBB81-B61B-416A-8F5D-A8DDF62530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3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5" name="Obrázek 4" descr="Obsah obrázku osoba, interiér, malé, mladý&#10;&#10;Popis byl vytvořen automaticky">
            <a:extLst>
              <a:ext uri="{FF2B5EF4-FFF2-40B4-BE49-F238E27FC236}">
                <a16:creationId xmlns:a16="http://schemas.microsoft.com/office/drawing/2014/main" id="{F7B2984A-4017-4724-A347-997EC35DE7D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7676"/>
          <a:stretch/>
        </p:blipFill>
        <p:spPr>
          <a:xfrm>
            <a:off x="5589352" y="10"/>
            <a:ext cx="6602653" cy="3428990"/>
          </a:xfrm>
          <a:custGeom>
            <a:avLst/>
            <a:gdLst/>
            <a:ahLst/>
            <a:cxnLst/>
            <a:rect l="l" t="t" r="r" b="b"/>
            <a:pathLst>
              <a:path w="6602653" h="3387852">
                <a:moveTo>
                  <a:pt x="0" y="0"/>
                </a:moveTo>
                <a:lnTo>
                  <a:pt x="6602653" y="0"/>
                </a:lnTo>
                <a:lnTo>
                  <a:pt x="6602653" y="3387852"/>
                </a:lnTo>
                <a:lnTo>
                  <a:pt x="1651528" y="3387852"/>
                </a:lnTo>
                <a:lnTo>
                  <a:pt x="1650315" y="3337395"/>
                </a:lnTo>
                <a:cubicBezTo>
                  <a:pt x="1582116" y="1928213"/>
                  <a:pt x="1005803" y="708413"/>
                  <a:pt x="22589" y="14997"/>
                </a:cubicBezTo>
                <a:close/>
              </a:path>
            </a:pathLst>
          </a:custGeom>
        </p:spPr>
      </p:pic>
      <p:pic>
        <p:nvPicPr>
          <p:cNvPr id="7" name="Obrázek 6" descr="Obsah obrázku osoba, interiér&#10;&#10;Popis byl vytvořen automaticky">
            <a:extLst>
              <a:ext uri="{FF2B5EF4-FFF2-40B4-BE49-F238E27FC236}">
                <a16:creationId xmlns:a16="http://schemas.microsoft.com/office/drawing/2014/main" id="{45F12A54-5B84-4F46-A653-95F32359CAF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18729"/>
          <a:stretch/>
        </p:blipFill>
        <p:spPr>
          <a:xfrm>
            <a:off x="4691118" y="3429000"/>
            <a:ext cx="7500882" cy="3429000"/>
          </a:xfrm>
          <a:custGeom>
            <a:avLst/>
            <a:gdLst/>
            <a:ahLst/>
            <a:cxnLst/>
            <a:rect l="l" t="t" r="r" b="b"/>
            <a:pathLst>
              <a:path w="7500882" h="3387852">
                <a:moveTo>
                  <a:pt x="2551735" y="0"/>
                </a:moveTo>
                <a:lnTo>
                  <a:pt x="7500882" y="0"/>
                </a:lnTo>
                <a:lnTo>
                  <a:pt x="7500882" y="3387852"/>
                </a:lnTo>
                <a:lnTo>
                  <a:pt x="0" y="3387852"/>
                </a:lnTo>
                <a:lnTo>
                  <a:pt x="114106" y="3310451"/>
                </a:lnTo>
                <a:cubicBezTo>
                  <a:pt x="291579" y="3182960"/>
                  <a:pt x="465794" y="3045249"/>
                  <a:pt x="641619" y="2904666"/>
                </a:cubicBezTo>
                <a:cubicBezTo>
                  <a:pt x="1607125" y="2132691"/>
                  <a:pt x="2555378" y="1498983"/>
                  <a:pt x="2555378" y="151508"/>
                </a:cubicBezTo>
                <a:close/>
              </a:path>
            </a:pathLst>
          </a:custGeom>
        </p:spPr>
      </p:pic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40C0D7D4-D83D-4C58-87D1-955F0A9173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476051" cy="6858000"/>
          </a:xfrm>
          <a:custGeom>
            <a:avLst/>
            <a:gdLst>
              <a:gd name="connsiteX0" fmla="*/ 0 w 7476051"/>
              <a:gd name="connsiteY0" fmla="*/ 0 h 6858000"/>
              <a:gd name="connsiteX1" fmla="*/ 5853028 w 7476051"/>
              <a:gd name="connsiteY1" fmla="*/ 0 h 6858000"/>
              <a:gd name="connsiteX2" fmla="*/ 5875152 w 7476051"/>
              <a:gd name="connsiteY2" fmla="*/ 14997 h 6858000"/>
              <a:gd name="connsiteX3" fmla="*/ 7476051 w 7476051"/>
              <a:gd name="connsiteY3" fmla="*/ 3621656 h 6858000"/>
              <a:gd name="connsiteX4" fmla="*/ 5601702 w 7476051"/>
              <a:gd name="connsiteY4" fmla="*/ 6374814 h 6858000"/>
              <a:gd name="connsiteX5" fmla="*/ 5085053 w 7476051"/>
              <a:gd name="connsiteY5" fmla="*/ 6780599 h 6858000"/>
              <a:gd name="connsiteX6" fmla="*/ 4973297 w 7476051"/>
              <a:gd name="connsiteY6" fmla="*/ 6858000 h 6858000"/>
              <a:gd name="connsiteX7" fmla="*/ 0 w 7476051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76051" h="6858000">
                <a:moveTo>
                  <a:pt x="0" y="0"/>
                </a:moveTo>
                <a:lnTo>
                  <a:pt x="5853028" y="0"/>
                </a:lnTo>
                <a:lnTo>
                  <a:pt x="5875152" y="14997"/>
                </a:lnTo>
                <a:cubicBezTo>
                  <a:pt x="6902315" y="754641"/>
                  <a:pt x="7476051" y="2093192"/>
                  <a:pt x="7476051" y="3621656"/>
                </a:cubicBezTo>
                <a:cubicBezTo>
                  <a:pt x="7476051" y="4969131"/>
                  <a:pt x="6547326" y="5602839"/>
                  <a:pt x="5601702" y="6374814"/>
                </a:cubicBezTo>
                <a:cubicBezTo>
                  <a:pt x="5429499" y="6515397"/>
                  <a:pt x="5258871" y="6653108"/>
                  <a:pt x="5085053" y="6780599"/>
                </a:cubicBezTo>
                <a:lnTo>
                  <a:pt x="4973297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7AB12D93-FFA0-48A7-9E87-21388D4B5F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95778 w 12192000"/>
              <a:gd name="connsiteY1" fmla="*/ 0 h 6858000"/>
              <a:gd name="connsiteX2" fmla="*/ 2916518 w 12192000"/>
              <a:gd name="connsiteY2" fmla="*/ 0 h 6858000"/>
              <a:gd name="connsiteX3" fmla="*/ 5644232 w 12192000"/>
              <a:gd name="connsiteY3" fmla="*/ 0 h 6858000"/>
              <a:gd name="connsiteX4" fmla="*/ 5659622 w 12192000"/>
              <a:gd name="connsiteY4" fmla="*/ 10445 h 6858000"/>
              <a:gd name="connsiteX5" fmla="*/ 7233860 w 12192000"/>
              <a:gd name="connsiteY5" fmla="*/ 3057689 h 6858000"/>
              <a:gd name="connsiteX6" fmla="*/ 7250324 w 12192000"/>
              <a:gd name="connsiteY6" fmla="*/ 3406140 h 6858000"/>
              <a:gd name="connsiteX7" fmla="*/ 12192000 w 12192000"/>
              <a:gd name="connsiteY7" fmla="*/ 3406140 h 6858000"/>
              <a:gd name="connsiteX8" fmla="*/ 12192000 w 12192000"/>
              <a:gd name="connsiteY8" fmla="*/ 3451860 h 6858000"/>
              <a:gd name="connsiteX9" fmla="*/ 7252484 w 12192000"/>
              <a:gd name="connsiteY9" fmla="*/ 3451860 h 6858000"/>
              <a:gd name="connsiteX10" fmla="*/ 7260519 w 12192000"/>
              <a:gd name="connsiteY10" fmla="*/ 3621913 h 6858000"/>
              <a:gd name="connsiteX11" fmla="*/ 5386171 w 12192000"/>
              <a:gd name="connsiteY11" fmla="*/ 6378742 h 6858000"/>
              <a:gd name="connsiteX12" fmla="*/ 4869521 w 12192000"/>
              <a:gd name="connsiteY12" fmla="*/ 6785068 h 6858000"/>
              <a:gd name="connsiteX13" fmla="*/ 4764358 w 12192000"/>
              <a:gd name="connsiteY13" fmla="*/ 6858000 h 6858000"/>
              <a:gd name="connsiteX14" fmla="*/ 2916518 w 12192000"/>
              <a:gd name="connsiteY14" fmla="*/ 6858000 h 6858000"/>
              <a:gd name="connsiteX15" fmla="*/ 95778 w 12192000"/>
              <a:gd name="connsiteY15" fmla="*/ 6858000 h 6858000"/>
              <a:gd name="connsiteX16" fmla="*/ 0 w 12192000"/>
              <a:gd name="connsiteY1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95778" y="0"/>
                </a:lnTo>
                <a:lnTo>
                  <a:pt x="2916518" y="0"/>
                </a:lnTo>
                <a:lnTo>
                  <a:pt x="5644232" y="0"/>
                </a:lnTo>
                <a:lnTo>
                  <a:pt x="5659622" y="10445"/>
                </a:lnTo>
                <a:cubicBezTo>
                  <a:pt x="6558388" y="658496"/>
                  <a:pt x="7110000" y="1765698"/>
                  <a:pt x="7233860" y="3057689"/>
                </a:cubicBezTo>
                <a:lnTo>
                  <a:pt x="7250324" y="3406140"/>
                </a:lnTo>
                <a:lnTo>
                  <a:pt x="12192000" y="3406140"/>
                </a:lnTo>
                <a:lnTo>
                  <a:pt x="12192000" y="3451860"/>
                </a:lnTo>
                <a:lnTo>
                  <a:pt x="7252484" y="3451860"/>
                </a:lnTo>
                <a:lnTo>
                  <a:pt x="7260519" y="3621913"/>
                </a:lnTo>
                <a:cubicBezTo>
                  <a:pt x="7260519" y="4971185"/>
                  <a:pt x="6331795" y="5605738"/>
                  <a:pt x="5386171" y="6378742"/>
                </a:cubicBezTo>
                <a:cubicBezTo>
                  <a:pt x="5213968" y="6519512"/>
                  <a:pt x="5043339" y="6657407"/>
                  <a:pt x="4869521" y="6785068"/>
                </a:cubicBezTo>
                <a:lnTo>
                  <a:pt x="4764358" y="6858000"/>
                </a:lnTo>
                <a:lnTo>
                  <a:pt x="2916518" y="6858000"/>
                </a:lnTo>
                <a:lnTo>
                  <a:pt x="95778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15F9A324-404E-4C5D-AFF0-C5D0D84182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57378" y="-1"/>
            <a:ext cx="2535264" cy="6858001"/>
          </a:xfrm>
          <a:custGeom>
            <a:avLst/>
            <a:gdLst>
              <a:gd name="connsiteX0" fmla="*/ 1218585 w 2535264"/>
              <a:gd name="connsiteY0" fmla="*/ 0 h 6858001"/>
              <a:gd name="connsiteX1" fmla="*/ 1236561 w 2535264"/>
              <a:gd name="connsiteY1" fmla="*/ 0 h 6858001"/>
              <a:gd name="connsiteX2" fmla="*/ 1264452 w 2535264"/>
              <a:gd name="connsiteY2" fmla="*/ 24550 h 6858001"/>
              <a:gd name="connsiteX3" fmla="*/ 2528121 w 2535264"/>
              <a:gd name="connsiteY3" fmla="*/ 3710502 h 6858001"/>
              <a:gd name="connsiteX4" fmla="*/ 492890 w 2535264"/>
              <a:gd name="connsiteY4" fmla="*/ 6507511 h 6858001"/>
              <a:gd name="connsiteX5" fmla="*/ 221418 w 2535264"/>
              <a:gd name="connsiteY5" fmla="*/ 6713387 h 6858001"/>
              <a:gd name="connsiteX6" fmla="*/ 20100 w 2535264"/>
              <a:gd name="connsiteY6" fmla="*/ 6858001 h 6858001"/>
              <a:gd name="connsiteX7" fmla="*/ 0 w 2535264"/>
              <a:gd name="connsiteY7" fmla="*/ 6858001 h 6858001"/>
              <a:gd name="connsiteX8" fmla="*/ 202488 w 2535264"/>
              <a:gd name="connsiteY8" fmla="*/ 6712547 h 6858001"/>
              <a:gd name="connsiteX9" fmla="*/ 473961 w 2535264"/>
              <a:gd name="connsiteY9" fmla="*/ 6506670 h 6858001"/>
              <a:gd name="connsiteX10" fmla="*/ 2509192 w 2535264"/>
              <a:gd name="connsiteY10" fmla="*/ 3709662 h 6858001"/>
              <a:gd name="connsiteX11" fmla="*/ 1245521 w 2535264"/>
              <a:gd name="connsiteY11" fmla="*/ 23708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5264" h="6858001">
                <a:moveTo>
                  <a:pt x="1218585" y="0"/>
                </a:moveTo>
                <a:lnTo>
                  <a:pt x="1236561" y="0"/>
                </a:lnTo>
                <a:lnTo>
                  <a:pt x="1264452" y="24550"/>
                </a:lnTo>
                <a:cubicBezTo>
                  <a:pt x="2149109" y="863108"/>
                  <a:pt x="2598329" y="2210814"/>
                  <a:pt x="2528121" y="3710502"/>
                </a:cubicBezTo>
                <a:cubicBezTo>
                  <a:pt x="2462100" y="5120751"/>
                  <a:pt x="1489450" y="5742158"/>
                  <a:pt x="492890" y="6507511"/>
                </a:cubicBezTo>
                <a:cubicBezTo>
                  <a:pt x="402151" y="6577199"/>
                  <a:pt x="311847" y="6646154"/>
                  <a:pt x="221418" y="6713387"/>
                </a:cubicBezTo>
                <a:lnTo>
                  <a:pt x="20100" y="6858001"/>
                </a:lnTo>
                <a:lnTo>
                  <a:pt x="0" y="6858001"/>
                </a:lnTo>
                <a:lnTo>
                  <a:pt x="202488" y="6712547"/>
                </a:lnTo>
                <a:cubicBezTo>
                  <a:pt x="292917" y="6645314"/>
                  <a:pt x="383222" y="6576359"/>
                  <a:pt x="473961" y="6506670"/>
                </a:cubicBezTo>
                <a:cubicBezTo>
                  <a:pt x="1470520" y="5741317"/>
                  <a:pt x="2443170" y="5119911"/>
                  <a:pt x="2509192" y="3709662"/>
                </a:cubicBezTo>
                <a:cubicBezTo>
                  <a:pt x="2579400" y="2209973"/>
                  <a:pt x="2130178" y="862268"/>
                  <a:pt x="1245521" y="2370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27849B3B-EAAB-400E-9322-43431F61D7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9452" y="-2"/>
            <a:ext cx="6162261" cy="6715762"/>
          </a:xfrm>
        </p:spPr>
        <p:txBody>
          <a:bodyPr vert="horz" lIns="109728" tIns="109728" rIns="109728" bIns="91440" rtlCol="0">
            <a:normAutofit/>
          </a:bodyPr>
          <a:lstStyle/>
          <a:p>
            <a:pPr lvl="0" indent="-342900">
              <a:buFont typeface="Arial" panose="020B0604020202020204" pitchFamily="34" charset="0"/>
              <a:buChar char="•"/>
            </a:pPr>
            <a:r>
              <a:rPr lang="en-US" b="1" u="sng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Poradenské</a:t>
            </a:r>
            <a:r>
              <a:rPr lang="en-US" b="1" u="sng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u="sng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služby</a:t>
            </a:r>
            <a:r>
              <a:rPr lang="en-US" b="1" u="sng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/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raná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péče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SPC</a:t>
            </a: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(sociální a školský sektor)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b="1" u="sng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Vzdělávání</a:t>
            </a:r>
            <a:r>
              <a:rPr lang="en-US" b="1" u="sng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u="sng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dětí</a:t>
            </a:r>
            <a:r>
              <a:rPr lang="en-US" b="1" u="sng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b="1" u="sng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žáků</a:t>
            </a:r>
            <a:r>
              <a:rPr lang="en-US" b="1" u="sng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s</a:t>
            </a:r>
            <a:r>
              <a:rPr lang="cs-CZ" b="1" u="sng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LMP,</a:t>
            </a:r>
            <a:r>
              <a:rPr lang="en-US" b="1" u="sng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SMP, TMP a HMP </a:t>
            </a:r>
          </a:p>
          <a:p>
            <a:pPr marL="342900" lvl="0" indent="-342900">
              <a:spcAft>
                <a:spcPts val="800"/>
              </a:spcAft>
              <a:buFontTx/>
              <a:buChar char="-"/>
            </a:pP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předškolní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základní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vzdělávání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předprofesní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příprava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celoživotní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vzdělávání</a:t>
            </a:r>
            <a:endParaRPr lang="cs-CZ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800"/>
              </a:spcAft>
              <a:buFontTx/>
              <a:buChar char="-"/>
            </a:pP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legislativa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RVP </a:t>
            </a: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ZV (žák s LMP plní </a:t>
            </a:r>
            <a:r>
              <a:rPr lang="cs-CZ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minimálná</a:t>
            </a: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výstupy), RVP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ZŠS</a:t>
            </a: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cs-CZ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I.</a:t>
            </a:r>
            <a:r>
              <a:rPr lang="cs-CZ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II</a:t>
            </a: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.DÍL)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didaktické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zásady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role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učitele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specifika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náplň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vzdělávání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endParaRPr lang="en-US" sz="13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10658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text 3">
            <a:extLst>
              <a:ext uri="{FF2B5EF4-FFF2-40B4-BE49-F238E27FC236}">
                <a16:creationId xmlns:a16="http://schemas.microsoft.com/office/drawing/2014/main" id="{05F8DDF9-B91A-4264-A202-C541E6CEC2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8965" y="2456408"/>
            <a:ext cx="5911796" cy="823912"/>
          </a:xfrm>
        </p:spPr>
        <p:txBody>
          <a:bodyPr>
            <a:normAutofit/>
          </a:bodyPr>
          <a:lstStyle/>
          <a:p>
            <a:r>
              <a:rPr lang="cs-CZ" sz="2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Klinické metody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71063142-481F-4C5B-BC83-AD6170413B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9391" y="3316639"/>
            <a:ext cx="5257800" cy="2779361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NEJSOU VÁZÁNY PŘÍSNÝMI PRAVIDLY, JSOU PRUŽNÉ A INDIVIDUÁLNĚJŠÍ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Anamnéza (osobní, rodinná, prostředí), pozorování, dotazník, rozhovor, analýza produktů činnosti, kazuistika. </a:t>
            </a:r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B4A6D8F0-B136-4D34-B56C-F85D0F6B42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cs-CZ" sz="2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Testové metody</a:t>
            </a:r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A1450886-9AF4-4118-BA01-CE7FF69D0F4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530290" y="3316639"/>
            <a:ext cx="5446362" cy="2779361"/>
          </a:xfrm>
        </p:spPr>
        <p:txBody>
          <a:bodyPr>
            <a:normAutofit fontScale="92500" lnSpcReduction="2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JSOU STANDARDIZOVANÉ, VŠEM OSOBÁM JE PŘEDKLÁDÁN STEJNÝ MATERIÁL, ZA STEJNÝCH PODMÍNEK A JSOU VYHODNOCOVÁNY NA ZÁKLADĚ NOREM PRO DANOU POPULACI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testy obecných schopností, testy speciálních schopností, testy osobnosti, testy inteligence, sociometrické testy</a:t>
            </a: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5A296F1-BF2D-4911-81AD-43BF34C00C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966" y="442220"/>
            <a:ext cx="10521846" cy="1345269"/>
          </a:xfrm>
        </p:spPr>
        <p:txBody>
          <a:bodyPr/>
          <a:lstStyle/>
          <a:p>
            <a:r>
              <a:rPr lang="cs-CZ" u="sng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DIAGNOSTICKÉ METODY </a:t>
            </a:r>
          </a:p>
        </p:txBody>
      </p:sp>
      <p:pic>
        <p:nvPicPr>
          <p:cNvPr id="9" name="Obrázek 8" descr="Obsah obrázku osoba&#10;&#10;Popis byl vytvořen automaticky">
            <a:extLst>
              <a:ext uri="{FF2B5EF4-FFF2-40B4-BE49-F238E27FC236}">
                <a16:creationId xmlns:a16="http://schemas.microsoft.com/office/drawing/2014/main" id="{E4076719-EA75-4E78-B6E7-2A708D7AAC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8443" y="125130"/>
            <a:ext cx="3604592" cy="1872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7170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9D39B08-7D7E-44D2-A019-DFC5571457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59" y="367748"/>
            <a:ext cx="6532881" cy="2355574"/>
          </a:xfrm>
        </p:spPr>
        <p:txBody>
          <a:bodyPr/>
          <a:lstStyle/>
          <a:p>
            <a:pPr algn="ctr"/>
            <a:r>
              <a:rPr lang="cs-CZ" sz="3200" u="sng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SPECIÁLNĚ PEDAGOGICKÁ DIAGNOSTIKA PSYCHOPEDICKÁ</a:t>
            </a:r>
            <a:endParaRPr lang="cs-CZ" sz="3200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866CAC9-4892-448F-8C8E-6BAE5465CF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44379" y="3289852"/>
            <a:ext cx="6532881" cy="3568148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DIAGNOSTIKA INTELEKTOVÝCH FUNKCÍ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DIAGNOSTIKA ADAPTIVNÍHO CHOVÁNÍ</a:t>
            </a:r>
          </a:p>
          <a:p>
            <a:endParaRPr 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Provádí se především v SPC (spolupráce psycholog, logoped, </a:t>
            </a: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psychoped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5" name="Obrázek 4" descr="Obsah obrázku osoba, dítě, patro, chlapec&#10;&#10;Popis byl vytvořen automaticky">
            <a:extLst>
              <a:ext uri="{FF2B5EF4-FFF2-40B4-BE49-F238E27FC236}">
                <a16:creationId xmlns:a16="http://schemas.microsoft.com/office/drawing/2014/main" id="{2A1CF7AA-3937-40EA-A9D7-D9009D0E75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838" y="1524000"/>
            <a:ext cx="4813133" cy="320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4703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30127AE-B29E-4FDF-99D2-A2F1E7003F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920240" y="2176009"/>
            <a:ext cx="8770571" cy="0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3D5FBB81-B61B-416A-8F5D-A8DDF62530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3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5" name="Obrázek 4" descr="Obsah obrázku osoba, interiér&#10;&#10;Popis byl vytvořen automaticky">
            <a:extLst>
              <a:ext uri="{FF2B5EF4-FFF2-40B4-BE49-F238E27FC236}">
                <a16:creationId xmlns:a16="http://schemas.microsoft.com/office/drawing/2014/main" id="{3D536538-7906-4502-96D6-FFED59EBFBD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72" r="3620" b="-2"/>
          <a:stretch/>
        </p:blipFill>
        <p:spPr>
          <a:xfrm>
            <a:off x="4691118" y="1"/>
            <a:ext cx="7500882" cy="6857999"/>
          </a:xfrm>
          <a:custGeom>
            <a:avLst/>
            <a:gdLst/>
            <a:ahLst/>
            <a:cxnLst/>
            <a:rect l="l" t="t" r="r" b="b"/>
            <a:pathLst>
              <a:path w="7500882" h="6857999">
                <a:moveTo>
                  <a:pt x="898230" y="0"/>
                </a:moveTo>
                <a:lnTo>
                  <a:pt x="7500882" y="0"/>
                </a:lnTo>
                <a:lnTo>
                  <a:pt x="7500882" y="6857999"/>
                </a:lnTo>
                <a:lnTo>
                  <a:pt x="0" y="6857999"/>
                </a:lnTo>
                <a:lnTo>
                  <a:pt x="114106" y="6780598"/>
                </a:lnTo>
                <a:cubicBezTo>
                  <a:pt x="291579" y="6653107"/>
                  <a:pt x="465794" y="6515396"/>
                  <a:pt x="641619" y="6374813"/>
                </a:cubicBezTo>
                <a:cubicBezTo>
                  <a:pt x="1607125" y="5602838"/>
                  <a:pt x="2555378" y="4969130"/>
                  <a:pt x="2555378" y="3621655"/>
                </a:cubicBezTo>
                <a:cubicBezTo>
                  <a:pt x="2555378" y="2093191"/>
                  <a:pt x="1969579" y="754640"/>
                  <a:pt x="920818" y="14996"/>
                </a:cubicBezTo>
                <a:close/>
              </a:path>
            </a:pathLst>
          </a:custGeom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40C0D7D4-D83D-4C58-87D1-955F0A9173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476051" cy="6858000"/>
          </a:xfrm>
          <a:custGeom>
            <a:avLst/>
            <a:gdLst>
              <a:gd name="connsiteX0" fmla="*/ 0 w 7476051"/>
              <a:gd name="connsiteY0" fmla="*/ 0 h 6858000"/>
              <a:gd name="connsiteX1" fmla="*/ 5853028 w 7476051"/>
              <a:gd name="connsiteY1" fmla="*/ 0 h 6858000"/>
              <a:gd name="connsiteX2" fmla="*/ 5875152 w 7476051"/>
              <a:gd name="connsiteY2" fmla="*/ 14997 h 6858000"/>
              <a:gd name="connsiteX3" fmla="*/ 7476051 w 7476051"/>
              <a:gd name="connsiteY3" fmla="*/ 3621656 h 6858000"/>
              <a:gd name="connsiteX4" fmla="*/ 5601702 w 7476051"/>
              <a:gd name="connsiteY4" fmla="*/ 6374814 h 6858000"/>
              <a:gd name="connsiteX5" fmla="*/ 5085053 w 7476051"/>
              <a:gd name="connsiteY5" fmla="*/ 6780599 h 6858000"/>
              <a:gd name="connsiteX6" fmla="*/ 4973297 w 7476051"/>
              <a:gd name="connsiteY6" fmla="*/ 6858000 h 6858000"/>
              <a:gd name="connsiteX7" fmla="*/ 0 w 7476051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76051" h="6858000">
                <a:moveTo>
                  <a:pt x="0" y="0"/>
                </a:moveTo>
                <a:lnTo>
                  <a:pt x="5853028" y="0"/>
                </a:lnTo>
                <a:lnTo>
                  <a:pt x="5875152" y="14997"/>
                </a:lnTo>
                <a:cubicBezTo>
                  <a:pt x="6902315" y="754641"/>
                  <a:pt x="7476051" y="2093192"/>
                  <a:pt x="7476051" y="3621656"/>
                </a:cubicBezTo>
                <a:cubicBezTo>
                  <a:pt x="7476051" y="4969131"/>
                  <a:pt x="6547326" y="5602839"/>
                  <a:pt x="5601702" y="6374814"/>
                </a:cubicBezTo>
                <a:cubicBezTo>
                  <a:pt x="5429499" y="6515397"/>
                  <a:pt x="5258871" y="6653108"/>
                  <a:pt x="5085053" y="6780599"/>
                </a:cubicBezTo>
                <a:lnTo>
                  <a:pt x="4973297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 useBgFill="1">
        <p:nvSpPr>
          <p:cNvPr id="16" name="Freeform: Shape 15">
            <a:extLst>
              <a:ext uri="{FF2B5EF4-FFF2-40B4-BE49-F238E27FC236}">
                <a16:creationId xmlns:a16="http://schemas.microsoft.com/office/drawing/2014/main" id="{0BA56A81-C9DD-4EBA-9E13-32FFB51CFD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53" y="0"/>
            <a:ext cx="7307402" cy="6858000"/>
          </a:xfrm>
          <a:custGeom>
            <a:avLst/>
            <a:gdLst>
              <a:gd name="connsiteX0" fmla="*/ 0 w 7097265"/>
              <a:gd name="connsiteY0" fmla="*/ 0 h 6858000"/>
              <a:gd name="connsiteX1" fmla="*/ 5474242 w 7097265"/>
              <a:gd name="connsiteY1" fmla="*/ 0 h 6858000"/>
              <a:gd name="connsiteX2" fmla="*/ 5496366 w 7097265"/>
              <a:gd name="connsiteY2" fmla="*/ 14997 h 6858000"/>
              <a:gd name="connsiteX3" fmla="*/ 7097265 w 7097265"/>
              <a:gd name="connsiteY3" fmla="*/ 3621656 h 6858000"/>
              <a:gd name="connsiteX4" fmla="*/ 5222916 w 7097265"/>
              <a:gd name="connsiteY4" fmla="*/ 6374814 h 6858000"/>
              <a:gd name="connsiteX5" fmla="*/ 4706267 w 7097265"/>
              <a:gd name="connsiteY5" fmla="*/ 6780599 h 6858000"/>
              <a:gd name="connsiteX6" fmla="*/ 4594511 w 7097265"/>
              <a:gd name="connsiteY6" fmla="*/ 6858000 h 6858000"/>
              <a:gd name="connsiteX7" fmla="*/ 0 w 7097265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097265" h="6858000">
                <a:moveTo>
                  <a:pt x="0" y="0"/>
                </a:moveTo>
                <a:lnTo>
                  <a:pt x="5474242" y="0"/>
                </a:lnTo>
                <a:lnTo>
                  <a:pt x="5496366" y="14997"/>
                </a:lnTo>
                <a:cubicBezTo>
                  <a:pt x="6523529" y="754641"/>
                  <a:pt x="7097265" y="2093192"/>
                  <a:pt x="7097265" y="3621656"/>
                </a:cubicBezTo>
                <a:cubicBezTo>
                  <a:pt x="7097265" y="4969131"/>
                  <a:pt x="6168540" y="5602839"/>
                  <a:pt x="5222916" y="6374814"/>
                </a:cubicBezTo>
                <a:cubicBezTo>
                  <a:pt x="5050713" y="6515397"/>
                  <a:pt x="4880085" y="6653108"/>
                  <a:pt x="4706267" y="6780599"/>
                </a:cubicBezTo>
                <a:lnTo>
                  <a:pt x="4594511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15F9A324-404E-4C5D-AFF0-C5D0D84182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9034" y="-1"/>
            <a:ext cx="2535264" cy="6858001"/>
          </a:xfrm>
          <a:custGeom>
            <a:avLst/>
            <a:gdLst>
              <a:gd name="connsiteX0" fmla="*/ 1218585 w 2535264"/>
              <a:gd name="connsiteY0" fmla="*/ 0 h 6858001"/>
              <a:gd name="connsiteX1" fmla="*/ 1236561 w 2535264"/>
              <a:gd name="connsiteY1" fmla="*/ 0 h 6858001"/>
              <a:gd name="connsiteX2" fmla="*/ 1264452 w 2535264"/>
              <a:gd name="connsiteY2" fmla="*/ 24550 h 6858001"/>
              <a:gd name="connsiteX3" fmla="*/ 2528121 w 2535264"/>
              <a:gd name="connsiteY3" fmla="*/ 3710502 h 6858001"/>
              <a:gd name="connsiteX4" fmla="*/ 492890 w 2535264"/>
              <a:gd name="connsiteY4" fmla="*/ 6507511 h 6858001"/>
              <a:gd name="connsiteX5" fmla="*/ 221418 w 2535264"/>
              <a:gd name="connsiteY5" fmla="*/ 6713387 h 6858001"/>
              <a:gd name="connsiteX6" fmla="*/ 20100 w 2535264"/>
              <a:gd name="connsiteY6" fmla="*/ 6858001 h 6858001"/>
              <a:gd name="connsiteX7" fmla="*/ 0 w 2535264"/>
              <a:gd name="connsiteY7" fmla="*/ 6858001 h 6858001"/>
              <a:gd name="connsiteX8" fmla="*/ 202488 w 2535264"/>
              <a:gd name="connsiteY8" fmla="*/ 6712547 h 6858001"/>
              <a:gd name="connsiteX9" fmla="*/ 473961 w 2535264"/>
              <a:gd name="connsiteY9" fmla="*/ 6506670 h 6858001"/>
              <a:gd name="connsiteX10" fmla="*/ 2509192 w 2535264"/>
              <a:gd name="connsiteY10" fmla="*/ 3709662 h 6858001"/>
              <a:gd name="connsiteX11" fmla="*/ 1245521 w 2535264"/>
              <a:gd name="connsiteY11" fmla="*/ 23708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5264" h="6858001">
                <a:moveTo>
                  <a:pt x="1218585" y="0"/>
                </a:moveTo>
                <a:lnTo>
                  <a:pt x="1236561" y="0"/>
                </a:lnTo>
                <a:lnTo>
                  <a:pt x="1264452" y="24550"/>
                </a:lnTo>
                <a:cubicBezTo>
                  <a:pt x="2149109" y="863108"/>
                  <a:pt x="2598329" y="2210814"/>
                  <a:pt x="2528121" y="3710502"/>
                </a:cubicBezTo>
                <a:cubicBezTo>
                  <a:pt x="2462100" y="5120751"/>
                  <a:pt x="1489450" y="5742158"/>
                  <a:pt x="492890" y="6507511"/>
                </a:cubicBezTo>
                <a:cubicBezTo>
                  <a:pt x="402151" y="6577199"/>
                  <a:pt x="311847" y="6646154"/>
                  <a:pt x="221418" y="6713387"/>
                </a:cubicBezTo>
                <a:lnTo>
                  <a:pt x="20100" y="6858001"/>
                </a:lnTo>
                <a:lnTo>
                  <a:pt x="0" y="6858001"/>
                </a:lnTo>
                <a:lnTo>
                  <a:pt x="202488" y="6712547"/>
                </a:lnTo>
                <a:cubicBezTo>
                  <a:pt x="292917" y="6645314"/>
                  <a:pt x="383222" y="6576359"/>
                  <a:pt x="473961" y="6506670"/>
                </a:cubicBezTo>
                <a:cubicBezTo>
                  <a:pt x="1470520" y="5741317"/>
                  <a:pt x="2443170" y="5119911"/>
                  <a:pt x="2509192" y="3709662"/>
                </a:cubicBezTo>
                <a:cubicBezTo>
                  <a:pt x="2579400" y="2209973"/>
                  <a:pt x="2130178" y="862268"/>
                  <a:pt x="1245521" y="2370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0F987BD-2B06-4599-A095-5AAD8E7B41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8661" y="79513"/>
            <a:ext cx="6142381" cy="1339711"/>
          </a:xfrm>
        </p:spPr>
        <p:txBody>
          <a:bodyPr vert="horz" lIns="109728" tIns="109728" rIns="109728" bIns="91440" rtlCol="0" anchor="b">
            <a:normAutofit/>
          </a:bodyPr>
          <a:lstStyle/>
          <a:p>
            <a:pPr>
              <a:lnSpc>
                <a:spcPct val="130000"/>
              </a:lnSpc>
            </a:pPr>
            <a:r>
              <a:rPr lang="en-US" sz="3000" u="sng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DIAGNOSTIKA INTELEKTOVÝCH FUNKCÍ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1131C905-E6A6-4A12-A458-A161C157DB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8662" y="1630017"/>
            <a:ext cx="6142382" cy="4989444"/>
          </a:xfrm>
        </p:spPr>
        <p:txBody>
          <a:bodyPr vert="horz" lIns="109728" tIns="109728" rIns="109728" bIns="91440" rtlCol="0"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Provádí</a:t>
            </a: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psycholog</a:t>
            </a: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 </a:t>
            </a:r>
            <a:r>
              <a:rPr lang="en-US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rámci</a:t>
            </a: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SPC 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podíl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mentálního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věku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skutečného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chronologického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věku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vynásobeného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stem – IQ)</a:t>
            </a:r>
            <a:endParaRPr lang="cs-CZ" sz="16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Standford-Binetova</a:t>
            </a:r>
            <a:r>
              <a:rPr lang="en-US" sz="1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zkouška</a:t>
            </a:r>
            <a:endParaRPr lang="en-US" sz="16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Wechslerovy</a:t>
            </a:r>
            <a:r>
              <a:rPr lang="en-US" sz="1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zkoušky</a:t>
            </a:r>
            <a:r>
              <a:rPr lang="en-US" sz="1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inteligence</a:t>
            </a:r>
            <a:endParaRPr lang="en-US" sz="16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Pomocné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testy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inteligence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např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Test </a:t>
            </a:r>
            <a:r>
              <a:rPr lang="en-US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kresby</a:t>
            </a: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lidské</a:t>
            </a: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postavy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pomocí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dětské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kresby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lze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poznat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mentální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úroveň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jemnou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motoriku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koordinaci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zraku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pohybu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schopnost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soustředění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snahu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úsilí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představivost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paměť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abstrakci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lateralitu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analyticko-syntetickou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činnost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dítěte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endParaRPr lang="en-US" sz="13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sz="13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05837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DBF1ABE-8590-450D-BB49-BDDCCF3EE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030707E-631D-4624-9C1D-EA96505A13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3200" y="264160"/>
            <a:ext cx="6252191" cy="1087562"/>
          </a:xfrm>
        </p:spPr>
        <p:txBody>
          <a:bodyPr anchor="b">
            <a:normAutofit fontScale="90000"/>
          </a:bodyPr>
          <a:lstStyle/>
          <a:p>
            <a:r>
              <a:rPr lang="cs-CZ" sz="3600" u="sng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DIAGNOSTIKA ADAPTIVNÍHO CHOVÁNÍ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C0F1385-96DF-4A33-A8B2-82905944CE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9270" y="1615882"/>
            <a:ext cx="6434210" cy="5242118"/>
          </a:xfrm>
        </p:spPr>
        <p:txBody>
          <a:bodyPr anchor="t">
            <a:normAutofit/>
          </a:bodyPr>
          <a:lstStyle/>
          <a:p>
            <a:pPr>
              <a:lnSpc>
                <a:spcPct val="120000"/>
              </a:lnSpc>
            </a:pPr>
            <a:r>
              <a:rPr lang="cs-CZ" sz="1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Pojmové myšlení 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jazykové schopnosti, gramotnost, představy o čase, o číslech, počtu</a:t>
            </a:r>
          </a:p>
          <a:p>
            <a:pPr>
              <a:lnSpc>
                <a:spcPct val="120000"/>
              </a:lnSpc>
            </a:pPr>
            <a:r>
              <a:rPr lang="cs-CZ" sz="1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Sociální dovednosti 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vztahy mezi lidmi, sociální zodpovědnost, sebevědomí, řešení sociálních problémů, schopnost podřídit se společenským pravidlům, schopnost odolat nástrahám</a:t>
            </a:r>
          </a:p>
          <a:p>
            <a:pPr>
              <a:lnSpc>
                <a:spcPct val="120000"/>
              </a:lnSpc>
            </a:pPr>
            <a:r>
              <a:rPr lang="cs-CZ" sz="1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Praktické dovednosti 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sebeobsluha, pracovní dovednosti, péče o zdraví, cestování, denní řád, bezpečnost, manipulace s penězi</a:t>
            </a:r>
          </a:p>
          <a:p>
            <a:pPr>
              <a:lnSpc>
                <a:spcPct val="120000"/>
              </a:lnSpc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----------------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cs-CZ" sz="1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Vinelandská</a:t>
            </a:r>
            <a:r>
              <a:rPr lang="cs-CZ" sz="1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škála sociální zralosti 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cs-CZ" sz="1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Günzburgova</a:t>
            </a:r>
            <a:r>
              <a:rPr lang="cs-CZ" sz="1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škála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C7D887A3-61AD-4674-BC53-8DFA8CF7B4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986049" y="0"/>
            <a:ext cx="5205951" cy="6858000"/>
          </a:xfrm>
          <a:custGeom>
            <a:avLst/>
            <a:gdLst>
              <a:gd name="connsiteX0" fmla="*/ 0 w 5205951"/>
              <a:gd name="connsiteY0" fmla="*/ 0 h 6858000"/>
              <a:gd name="connsiteX1" fmla="*/ 1709529 w 5205951"/>
              <a:gd name="connsiteY1" fmla="*/ 0 h 6858000"/>
              <a:gd name="connsiteX2" fmla="*/ 2489695 w 5205951"/>
              <a:gd name="connsiteY2" fmla="*/ 0 h 6858000"/>
              <a:gd name="connsiteX3" fmla="*/ 3582928 w 5205951"/>
              <a:gd name="connsiteY3" fmla="*/ 0 h 6858000"/>
              <a:gd name="connsiteX4" fmla="*/ 3605052 w 5205951"/>
              <a:gd name="connsiteY4" fmla="*/ 14997 h 6858000"/>
              <a:gd name="connsiteX5" fmla="*/ 5205951 w 5205951"/>
              <a:gd name="connsiteY5" fmla="*/ 3621656 h 6858000"/>
              <a:gd name="connsiteX6" fmla="*/ 3331601 w 5205951"/>
              <a:gd name="connsiteY6" fmla="*/ 6374814 h 6858000"/>
              <a:gd name="connsiteX7" fmla="*/ 2814953 w 5205951"/>
              <a:gd name="connsiteY7" fmla="*/ 6780599 h 6858000"/>
              <a:gd name="connsiteX8" fmla="*/ 2703197 w 5205951"/>
              <a:gd name="connsiteY8" fmla="*/ 6858000 h 6858000"/>
              <a:gd name="connsiteX9" fmla="*/ 2489695 w 5205951"/>
              <a:gd name="connsiteY9" fmla="*/ 6858000 h 6858000"/>
              <a:gd name="connsiteX10" fmla="*/ 1709529 w 5205951"/>
              <a:gd name="connsiteY10" fmla="*/ 6858000 h 6858000"/>
              <a:gd name="connsiteX11" fmla="*/ 0 w 5205951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205951" h="6858000">
                <a:moveTo>
                  <a:pt x="0" y="0"/>
                </a:moveTo>
                <a:lnTo>
                  <a:pt x="1709529" y="0"/>
                </a:lnTo>
                <a:lnTo>
                  <a:pt x="2489695" y="0"/>
                </a:lnTo>
                <a:lnTo>
                  <a:pt x="3582928" y="0"/>
                </a:lnTo>
                <a:lnTo>
                  <a:pt x="3605052" y="14997"/>
                </a:lnTo>
                <a:cubicBezTo>
                  <a:pt x="4632215" y="754641"/>
                  <a:pt x="5205951" y="2093192"/>
                  <a:pt x="5205951" y="3621656"/>
                </a:cubicBezTo>
                <a:cubicBezTo>
                  <a:pt x="5205951" y="4969131"/>
                  <a:pt x="4277226" y="5602839"/>
                  <a:pt x="3331601" y="6374814"/>
                </a:cubicBezTo>
                <a:cubicBezTo>
                  <a:pt x="3159398" y="6515397"/>
                  <a:pt x="2988771" y="6653108"/>
                  <a:pt x="2814953" y="6780599"/>
                </a:cubicBezTo>
                <a:lnTo>
                  <a:pt x="2703197" y="6858000"/>
                </a:lnTo>
                <a:lnTo>
                  <a:pt x="2489695" y="6858000"/>
                </a:lnTo>
                <a:lnTo>
                  <a:pt x="1709529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479F0FB3-8461-462D-84A2-53106FBF4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53480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11E3C311-4E8A-45D9-97BF-07F5FD3469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758825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5" name="Obrázek 4" descr="Obsah obrázku osoba, zeď, interiér&#10;&#10;Popis byl vytvořen automaticky">
            <a:extLst>
              <a:ext uri="{FF2B5EF4-FFF2-40B4-BE49-F238E27FC236}">
                <a16:creationId xmlns:a16="http://schemas.microsoft.com/office/drawing/2014/main" id="{2DF061F9-69B5-4B7C-82B7-9BC9621C919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98" r="34397" b="-1"/>
          <a:stretch/>
        </p:blipFill>
        <p:spPr>
          <a:xfrm>
            <a:off x="7187979" y="10"/>
            <a:ext cx="5004021" cy="6857990"/>
          </a:xfrm>
          <a:custGeom>
            <a:avLst/>
            <a:gdLst/>
            <a:ahLst/>
            <a:cxnLst/>
            <a:rect l="l" t="t" r="r" b="b"/>
            <a:pathLst>
              <a:path w="4901771" h="6858000">
                <a:moveTo>
                  <a:pt x="1623023" y="0"/>
                </a:moveTo>
                <a:lnTo>
                  <a:pt x="2716256" y="0"/>
                </a:lnTo>
                <a:lnTo>
                  <a:pt x="3496422" y="0"/>
                </a:lnTo>
                <a:lnTo>
                  <a:pt x="4544484" y="0"/>
                </a:lnTo>
                <a:lnTo>
                  <a:pt x="4710787" y="0"/>
                </a:lnTo>
                <a:lnTo>
                  <a:pt x="4901771" y="0"/>
                </a:lnTo>
                <a:lnTo>
                  <a:pt x="4901771" y="6858000"/>
                </a:lnTo>
                <a:lnTo>
                  <a:pt x="4710787" y="6858000"/>
                </a:lnTo>
                <a:lnTo>
                  <a:pt x="4544484" y="6858000"/>
                </a:lnTo>
                <a:lnTo>
                  <a:pt x="3496422" y="6858000"/>
                </a:lnTo>
                <a:lnTo>
                  <a:pt x="2716256" y="6858000"/>
                </a:lnTo>
                <a:lnTo>
                  <a:pt x="2502754" y="6858000"/>
                </a:lnTo>
                <a:lnTo>
                  <a:pt x="2390998" y="6780599"/>
                </a:lnTo>
                <a:cubicBezTo>
                  <a:pt x="2217180" y="6653108"/>
                  <a:pt x="2046553" y="6515397"/>
                  <a:pt x="1874350" y="6374814"/>
                </a:cubicBezTo>
                <a:cubicBezTo>
                  <a:pt x="928725" y="5602839"/>
                  <a:pt x="0" y="4969131"/>
                  <a:pt x="0" y="3621656"/>
                </a:cubicBezTo>
                <a:cubicBezTo>
                  <a:pt x="0" y="2093192"/>
                  <a:pt x="573736" y="754641"/>
                  <a:pt x="1600899" y="14997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6595384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30127AE-B29E-4FDF-99D2-A2F1E7003F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920240" y="2176009"/>
            <a:ext cx="8770571" cy="0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181FC64-B306-4821-98E2-780662EFC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5" name="Obrázek 4" descr="Obsah obrázku osoba, stůl, interiér, vsedě&#10;&#10;Popis byl vytvořen automaticky">
            <a:extLst>
              <a:ext uri="{FF2B5EF4-FFF2-40B4-BE49-F238E27FC236}">
                <a16:creationId xmlns:a16="http://schemas.microsoft.com/office/drawing/2014/main" id="{8E67362A-163C-4F35-804A-649F8343BA9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82" b="-1"/>
          <a:stretch/>
        </p:blipFill>
        <p:spPr>
          <a:xfrm>
            <a:off x="20" y="10"/>
            <a:ext cx="9947062" cy="6857990"/>
          </a:xfrm>
          <a:prstGeom prst="rect">
            <a:avLst/>
          </a:prstGeom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5871FC61-DD4E-47D4-81FD-8A7E7D12B3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986049" y="0"/>
            <a:ext cx="5205951" cy="6858000"/>
          </a:xfrm>
          <a:custGeom>
            <a:avLst/>
            <a:gdLst>
              <a:gd name="connsiteX0" fmla="*/ 0 w 5205951"/>
              <a:gd name="connsiteY0" fmla="*/ 0 h 6858000"/>
              <a:gd name="connsiteX1" fmla="*/ 1709529 w 5205951"/>
              <a:gd name="connsiteY1" fmla="*/ 0 h 6858000"/>
              <a:gd name="connsiteX2" fmla="*/ 2489695 w 5205951"/>
              <a:gd name="connsiteY2" fmla="*/ 0 h 6858000"/>
              <a:gd name="connsiteX3" fmla="*/ 3582928 w 5205951"/>
              <a:gd name="connsiteY3" fmla="*/ 0 h 6858000"/>
              <a:gd name="connsiteX4" fmla="*/ 3605052 w 5205951"/>
              <a:gd name="connsiteY4" fmla="*/ 14997 h 6858000"/>
              <a:gd name="connsiteX5" fmla="*/ 5205951 w 5205951"/>
              <a:gd name="connsiteY5" fmla="*/ 3621656 h 6858000"/>
              <a:gd name="connsiteX6" fmla="*/ 3331601 w 5205951"/>
              <a:gd name="connsiteY6" fmla="*/ 6374814 h 6858000"/>
              <a:gd name="connsiteX7" fmla="*/ 2814953 w 5205951"/>
              <a:gd name="connsiteY7" fmla="*/ 6780599 h 6858000"/>
              <a:gd name="connsiteX8" fmla="*/ 2703197 w 5205951"/>
              <a:gd name="connsiteY8" fmla="*/ 6858000 h 6858000"/>
              <a:gd name="connsiteX9" fmla="*/ 2489695 w 5205951"/>
              <a:gd name="connsiteY9" fmla="*/ 6858000 h 6858000"/>
              <a:gd name="connsiteX10" fmla="*/ 1709529 w 5205951"/>
              <a:gd name="connsiteY10" fmla="*/ 6858000 h 6858000"/>
              <a:gd name="connsiteX11" fmla="*/ 0 w 5205951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205951" h="6858000">
                <a:moveTo>
                  <a:pt x="0" y="0"/>
                </a:moveTo>
                <a:lnTo>
                  <a:pt x="1709529" y="0"/>
                </a:lnTo>
                <a:lnTo>
                  <a:pt x="2489695" y="0"/>
                </a:lnTo>
                <a:lnTo>
                  <a:pt x="3582928" y="0"/>
                </a:lnTo>
                <a:lnTo>
                  <a:pt x="3605052" y="14997"/>
                </a:lnTo>
                <a:cubicBezTo>
                  <a:pt x="4632215" y="754641"/>
                  <a:pt x="5205951" y="2093192"/>
                  <a:pt x="5205951" y="3621656"/>
                </a:cubicBezTo>
                <a:cubicBezTo>
                  <a:pt x="5205951" y="4969131"/>
                  <a:pt x="4277226" y="5602839"/>
                  <a:pt x="3331601" y="6374814"/>
                </a:cubicBezTo>
                <a:cubicBezTo>
                  <a:pt x="3159398" y="6515397"/>
                  <a:pt x="2988771" y="6653108"/>
                  <a:pt x="2814953" y="6780599"/>
                </a:cubicBezTo>
                <a:lnTo>
                  <a:pt x="2703197" y="6858000"/>
                </a:lnTo>
                <a:lnTo>
                  <a:pt x="2489695" y="6858000"/>
                </a:lnTo>
                <a:lnTo>
                  <a:pt x="1709529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 useBgFill="1">
        <p:nvSpPr>
          <p:cNvPr id="16" name="Freeform: Shape 15">
            <a:extLst>
              <a:ext uri="{FF2B5EF4-FFF2-40B4-BE49-F238E27FC236}">
                <a16:creationId xmlns:a16="http://schemas.microsoft.com/office/drawing/2014/main" id="{8B598134-D292-43E6-9C55-1171980469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11834" y="0"/>
            <a:ext cx="4980168" cy="6858000"/>
          </a:xfrm>
          <a:custGeom>
            <a:avLst/>
            <a:gdLst>
              <a:gd name="connsiteX0" fmla="*/ 1623023 w 4901771"/>
              <a:gd name="connsiteY0" fmla="*/ 0 h 6858000"/>
              <a:gd name="connsiteX1" fmla="*/ 2716256 w 4901771"/>
              <a:gd name="connsiteY1" fmla="*/ 0 h 6858000"/>
              <a:gd name="connsiteX2" fmla="*/ 3496422 w 4901771"/>
              <a:gd name="connsiteY2" fmla="*/ 0 h 6858000"/>
              <a:gd name="connsiteX3" fmla="*/ 4544484 w 4901771"/>
              <a:gd name="connsiteY3" fmla="*/ 0 h 6858000"/>
              <a:gd name="connsiteX4" fmla="*/ 4710787 w 4901771"/>
              <a:gd name="connsiteY4" fmla="*/ 0 h 6858000"/>
              <a:gd name="connsiteX5" fmla="*/ 4901771 w 4901771"/>
              <a:gd name="connsiteY5" fmla="*/ 0 h 6858000"/>
              <a:gd name="connsiteX6" fmla="*/ 4901771 w 4901771"/>
              <a:gd name="connsiteY6" fmla="*/ 6858000 h 6858000"/>
              <a:gd name="connsiteX7" fmla="*/ 4710787 w 4901771"/>
              <a:gd name="connsiteY7" fmla="*/ 6858000 h 6858000"/>
              <a:gd name="connsiteX8" fmla="*/ 4544484 w 4901771"/>
              <a:gd name="connsiteY8" fmla="*/ 6858000 h 6858000"/>
              <a:gd name="connsiteX9" fmla="*/ 3496422 w 4901771"/>
              <a:gd name="connsiteY9" fmla="*/ 6858000 h 6858000"/>
              <a:gd name="connsiteX10" fmla="*/ 2716256 w 4901771"/>
              <a:gd name="connsiteY10" fmla="*/ 6858000 h 6858000"/>
              <a:gd name="connsiteX11" fmla="*/ 2502754 w 4901771"/>
              <a:gd name="connsiteY11" fmla="*/ 6858000 h 6858000"/>
              <a:gd name="connsiteX12" fmla="*/ 2390998 w 4901771"/>
              <a:gd name="connsiteY12" fmla="*/ 6780599 h 6858000"/>
              <a:gd name="connsiteX13" fmla="*/ 1874350 w 4901771"/>
              <a:gd name="connsiteY13" fmla="*/ 6374814 h 6858000"/>
              <a:gd name="connsiteX14" fmla="*/ 0 w 4901771"/>
              <a:gd name="connsiteY14" fmla="*/ 3621656 h 6858000"/>
              <a:gd name="connsiteX15" fmla="*/ 1600899 w 4901771"/>
              <a:gd name="connsiteY15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901771" h="6858000">
                <a:moveTo>
                  <a:pt x="1623023" y="0"/>
                </a:moveTo>
                <a:lnTo>
                  <a:pt x="2716256" y="0"/>
                </a:lnTo>
                <a:lnTo>
                  <a:pt x="3496422" y="0"/>
                </a:lnTo>
                <a:lnTo>
                  <a:pt x="4544484" y="0"/>
                </a:lnTo>
                <a:lnTo>
                  <a:pt x="4710787" y="0"/>
                </a:lnTo>
                <a:lnTo>
                  <a:pt x="4901771" y="0"/>
                </a:lnTo>
                <a:lnTo>
                  <a:pt x="4901771" y="6858000"/>
                </a:lnTo>
                <a:lnTo>
                  <a:pt x="4710787" y="6858000"/>
                </a:lnTo>
                <a:lnTo>
                  <a:pt x="4544484" y="6858000"/>
                </a:lnTo>
                <a:lnTo>
                  <a:pt x="3496422" y="6858000"/>
                </a:lnTo>
                <a:lnTo>
                  <a:pt x="2716256" y="6858000"/>
                </a:lnTo>
                <a:lnTo>
                  <a:pt x="2502754" y="6858000"/>
                </a:lnTo>
                <a:lnTo>
                  <a:pt x="2390998" y="6780599"/>
                </a:lnTo>
                <a:cubicBezTo>
                  <a:pt x="2217180" y="6653108"/>
                  <a:pt x="2046553" y="6515397"/>
                  <a:pt x="1874350" y="6374814"/>
                </a:cubicBezTo>
                <a:cubicBezTo>
                  <a:pt x="928725" y="5602839"/>
                  <a:pt x="0" y="4969131"/>
                  <a:pt x="0" y="3621656"/>
                </a:cubicBezTo>
                <a:cubicBezTo>
                  <a:pt x="0" y="2093192"/>
                  <a:pt x="573736" y="754641"/>
                  <a:pt x="1600899" y="149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829A1E2C-5AC8-40FC-99E9-832069D397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97013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2A4C640-77BC-45EB-8D74-9406E5471A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46720" y="101601"/>
            <a:ext cx="4043680" cy="1160668"/>
          </a:xfrm>
        </p:spPr>
        <p:txBody>
          <a:bodyPr vert="horz" lIns="109728" tIns="109728" rIns="109728" bIns="91440" rtlCol="0" anchor="b">
            <a:normAutofit/>
          </a:bodyPr>
          <a:lstStyle/>
          <a:p>
            <a:pPr algn="ctr">
              <a:lnSpc>
                <a:spcPct val="130000"/>
              </a:lnSpc>
            </a:pPr>
            <a:r>
              <a:rPr lang="en-US" sz="2400" u="sng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VZDĚLÁVÁNÍ ŽÁKŮ S MP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CB17B3B-99EA-4AC8-875F-77D7C99422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48015" y="1470992"/>
            <a:ext cx="4043680" cy="4482548"/>
          </a:xfrm>
        </p:spPr>
        <p:txBody>
          <a:bodyPr vert="horz" lIns="109728" tIns="109728" rIns="109728" bIns="91440" rtlCol="0">
            <a:normAutofit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SPECIÁLNÍ VZDĚLÁVACÍ POTŘEBY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INKLUZE X SPECIÁLNÍ ŠKOLY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PODPŮRNÁ OPATŘENÍ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LEGISLATIVA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ZŠ SPECIÁLNÍ (RVP ZŠS)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PŘEDPROFESNÍ PŘÍPRAVA</a:t>
            </a:r>
            <a:endParaRPr lang="cs-CZ" sz="14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CELOŽIVOTNÍ VZDĚLÁVÁNÍ</a:t>
            </a:r>
            <a:endParaRPr lang="cs-CZ" sz="14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DIDAKTICKÉ ZÁSADY</a:t>
            </a:r>
            <a:endParaRPr lang="cs-CZ" sz="14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ROLE UČITELE</a:t>
            </a:r>
            <a:endParaRPr lang="cs-CZ" sz="14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SPECIFIKA A NÁPLŇ VZDĚLÁVÁNÍ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67168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650F9D6-3FAF-437F-9BA9-24BE38F3E3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3521" y="-111760"/>
            <a:ext cx="11490910" cy="873760"/>
          </a:xfrm>
        </p:spPr>
        <p:txBody>
          <a:bodyPr/>
          <a:lstStyle/>
          <a:p>
            <a:r>
              <a:rPr lang="cs-CZ" sz="2400" u="sng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SPECIÁLNÍ VZDĚLÁVACÍ POTŘEBY (SVP)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779C760-2B2A-4F5C-871D-3AC876A8A1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95530" y="924340"/>
            <a:ext cx="8090453" cy="5933660"/>
          </a:xfrm>
        </p:spPr>
        <p:txBody>
          <a:bodyPr>
            <a:normAutofit fontScale="62500" lnSpcReduction="20000"/>
          </a:bodyPr>
          <a:lstStyle/>
          <a:p>
            <a:r>
              <a:rPr lang="cs-CZ" sz="2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Za žáky se speciálními vzdělávacími potřebami jsou dle § 16 školského zákona (zákon č. 561/2004 Sb. o předškolním, základním, středním, vyšším odborném a jiném vzdělávání) považovány osoby: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cs-CZ" sz="2600" b="0" i="0" dirty="0">
              <a:solidFill>
                <a:schemeClr val="accent1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cs-CZ" sz="2600" b="0" i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se </a:t>
            </a:r>
            <a:r>
              <a:rPr lang="cs-CZ" sz="2600" b="1" i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zdravotním postižením</a:t>
            </a:r>
            <a:r>
              <a:rPr lang="cs-CZ" sz="2600" b="0" i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cs-CZ" sz="2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(tělesným, zrakovým, sluchovým, mentálním, autismem, </a:t>
            </a:r>
            <a:r>
              <a:rPr lang="cs-CZ" sz="26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NKS</a:t>
            </a:r>
            <a:r>
              <a:rPr lang="cs-CZ" sz="2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souběžným postižením více vadami, vývojovými poruchami učení nebo chování)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sz="2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 </a:t>
            </a:r>
            <a:r>
              <a:rPr lang="cs-CZ" sz="2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zdravotním znevýhodněním</a:t>
            </a:r>
            <a:r>
              <a:rPr lang="cs-CZ" sz="2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(zdravotním oslabením, dlouhodobým onemocněním a lehčími zdravotními poruchami vedoucími k poruchám učení a chování)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sz="2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 </a:t>
            </a:r>
            <a:r>
              <a:rPr lang="cs-CZ" sz="2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sociálním  znevýhodněním</a:t>
            </a:r>
            <a:r>
              <a:rPr lang="cs-CZ" sz="2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(z rodinného prostředí s nízkým sociálně kulturním postavením, ohrožení sociálně patologickými jevy, s nařízenou ústavní výchovou nebo uloženou ochrannou výchovou a žáci v postavení azylantů a účastníků řízení o udělení azylu)</a:t>
            </a:r>
          </a:p>
          <a:p>
            <a:pPr algn="l"/>
            <a:r>
              <a:rPr lang="cs-CZ" sz="2600" b="1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Dítětem, žákem a studentem se speciálními vzdělávacími potřebami se rozumí osoba, která k naplnění svých vzdělávacích možností nebo k uplatnění nebo užívání svých práv na rovnoprávném základě s ostatními potřebuje poskytnutí podpůrných opatření</a:t>
            </a:r>
            <a:endParaRPr lang="cs-CZ" sz="2600" b="1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  <p:pic>
        <p:nvPicPr>
          <p:cNvPr id="5" name="Obrázek 4" descr="Obsah obrázku dítě, zubní kartáček, malé, zuby&#10;&#10;Popis byl vytvořen automaticky">
            <a:extLst>
              <a:ext uri="{FF2B5EF4-FFF2-40B4-BE49-F238E27FC236}">
                <a16:creationId xmlns:a16="http://schemas.microsoft.com/office/drawing/2014/main" id="{B0A8F023-28B2-4352-A298-58AE16E214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65884"/>
            <a:ext cx="3715663" cy="1344811"/>
          </a:xfrm>
          <a:prstGeom prst="rect">
            <a:avLst/>
          </a:prstGeom>
        </p:spPr>
      </p:pic>
      <p:pic>
        <p:nvPicPr>
          <p:cNvPr id="7" name="Obrázek 6" descr="Obsah obrázku klipart&#10;&#10;Popis byl vytvořen automaticky">
            <a:extLst>
              <a:ext uri="{FF2B5EF4-FFF2-40B4-BE49-F238E27FC236}">
                <a16:creationId xmlns:a16="http://schemas.microsoft.com/office/drawing/2014/main" id="{2AFEC179-8C50-49C6-9020-B4F32D10E3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19" y="4161789"/>
            <a:ext cx="3634244" cy="153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6107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7FD45248-8F29-4545-8C8E-464102EE0D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965" y="109330"/>
            <a:ext cx="11151307" cy="1053548"/>
          </a:xfrm>
        </p:spPr>
        <p:txBody>
          <a:bodyPr/>
          <a:lstStyle/>
          <a:p>
            <a:r>
              <a:rPr lang="cs-CZ" sz="4000" u="sng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PODPŮRNÁ OPATŘENÍ</a:t>
            </a:r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A468DCFB-EE71-4B22-9237-C059520091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7504" y="1441174"/>
            <a:ext cx="11559209" cy="5307496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defRPr/>
            </a:pPr>
            <a:r>
              <a:rPr lang="cs-CZ" sz="2000" b="1" u="sng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Závazná dle §16, školského zákona 561/2004 ve znění zákona 82/2015 </a:t>
            </a:r>
            <a:r>
              <a:rPr lang="cs-CZ" sz="20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cs-CZ" sz="2000" b="1" i="0" u="sng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Vyhlášky č. 27/2016 Sb., o vzdělávání žáků se speciálními vzdělávacími potřebami a žáků nadaných, ve znění účinném od 1. 1. 2020</a:t>
            </a:r>
            <a:endParaRPr lang="cs-CZ" sz="2000" b="1" u="sng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cs-CZ" sz="2000" dirty="0">
                <a:latin typeface="Times New Roman" pitchFamily="18" charset="0"/>
                <a:cs typeface="Times New Roman" pitchFamily="18" charset="0"/>
              </a:rPr>
              <a:t>Opatření </a:t>
            </a:r>
            <a:r>
              <a:rPr lang="cs-CZ" sz="2000" b="1" u="sng" dirty="0">
                <a:latin typeface="Times New Roman" pitchFamily="18" charset="0"/>
                <a:cs typeface="Times New Roman" pitchFamily="18" charset="0"/>
              </a:rPr>
              <a:t>pro podporu inkluzivního vzdělávání </a:t>
            </a:r>
            <a:r>
              <a:rPr lang="cs-CZ" sz="2000" dirty="0">
                <a:latin typeface="Times New Roman" pitchFamily="18" charset="0"/>
                <a:cs typeface="Times New Roman" pitchFamily="18" charset="0"/>
              </a:rPr>
              <a:t>žáků se SVP 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cs-CZ" sz="2000" dirty="0">
                <a:latin typeface="Times New Roman" pitchFamily="18" charset="0"/>
                <a:cs typeface="Times New Roman" pitchFamily="18" charset="0"/>
              </a:rPr>
              <a:t>Nezbytné úpravy ve vzdělávání, odpovídající zdravotnímu stavu, kulturnímu prostředí nebo jiným životním podmínkám žáka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cs-CZ" sz="2000" b="1" dirty="0">
                <a:latin typeface="Times New Roman" pitchFamily="18" charset="0"/>
                <a:cs typeface="Times New Roman" pitchFamily="18" charset="0"/>
              </a:rPr>
              <a:t>Poradenství, úprava organizace, obsahu, hodnocení, forem a metod vzdělávání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cs-CZ" sz="2000" dirty="0">
                <a:latin typeface="Times New Roman" pitchFamily="18" charset="0"/>
                <a:cs typeface="Times New Roman" pitchFamily="18" charset="0"/>
              </a:rPr>
              <a:t>Zabezpečení výuky </a:t>
            </a:r>
            <a:r>
              <a:rPr lang="cs-CZ" sz="2000" b="1" dirty="0">
                <a:latin typeface="Times New Roman" pitchFamily="18" charset="0"/>
                <a:cs typeface="Times New Roman" pitchFamily="18" charset="0"/>
              </a:rPr>
              <a:t>předmětů speciálně pedagogické péče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cs-CZ" sz="2000" dirty="0">
                <a:latin typeface="Times New Roman" pitchFamily="18" charset="0"/>
                <a:cs typeface="Times New Roman" pitchFamily="18" charset="0"/>
              </a:rPr>
              <a:t>Úprava podmínek k přijímání do vzdělávání i jeho ukončení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cs-CZ" sz="2000" dirty="0">
                <a:latin typeface="Times New Roman" pitchFamily="18" charset="0"/>
                <a:cs typeface="Times New Roman" pitchFamily="18" charset="0"/>
              </a:rPr>
              <a:t>Použití kompenzačních pomůcek, speciálních učebnic, využití náhradních komunikačních systémů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cs-CZ" sz="2000" b="1" dirty="0">
                <a:latin typeface="Times New Roman" pitchFamily="18" charset="0"/>
                <a:cs typeface="Times New Roman" pitchFamily="18" charset="0"/>
              </a:rPr>
              <a:t>Vzdělávání podle IVP (není podmínkou, protože zpráva ze ŠPZ se stává závaznou)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cs-CZ" sz="2000" b="1" dirty="0">
                <a:latin typeface="Times New Roman" pitchFamily="18" charset="0"/>
                <a:cs typeface="Times New Roman" pitchFamily="18" charset="0"/>
              </a:rPr>
              <a:t>Využití asistenta pedagoga (od 3. stupně PO)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cs-CZ" u="sng" dirty="0">
                <a:latin typeface="Times New Roman" pitchFamily="18" charset="0"/>
                <a:cs typeface="Times New Roman" pitchFamily="18" charset="0"/>
              </a:rPr>
              <a:t>Máme </a:t>
            </a:r>
            <a:r>
              <a:rPr lang="cs-CZ" sz="2000" b="1" u="sng" dirty="0">
                <a:latin typeface="Times New Roman" pitchFamily="18" charset="0"/>
                <a:cs typeface="Times New Roman" pitchFamily="18" charset="0"/>
              </a:rPr>
              <a:t>5 stupňů podpůrných opatření (MP od 3.stupně)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49506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65F1F44-2BEE-4561-88CB-16517128CA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148" y="0"/>
            <a:ext cx="11181124" cy="944217"/>
          </a:xfrm>
        </p:spPr>
        <p:txBody>
          <a:bodyPr/>
          <a:lstStyle/>
          <a:p>
            <a:r>
              <a:rPr lang="cs-CZ" sz="3200" u="sng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MOŽNOSTI VZDĚLÁVÁNÍ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EE6E629-AF24-4641-83B5-2B3C1E004A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9148" y="1381539"/>
            <a:ext cx="12052851" cy="5317435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Inkluzivní škola </a:t>
            </a:r>
            <a:r>
              <a:rPr lang="cs-CZ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(podpůrná opatření) x </a:t>
            </a:r>
            <a:r>
              <a:rPr lang="cs-CZ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Speciální škola </a:t>
            </a:r>
            <a:r>
              <a:rPr lang="cs-CZ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b="1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dle</a:t>
            </a:r>
            <a:r>
              <a:rPr lang="en-US" sz="20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§ 16, </a:t>
            </a:r>
            <a:r>
              <a:rPr lang="en-US" sz="2000" b="1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odst</a:t>
            </a:r>
            <a:r>
              <a:rPr lang="en-US" sz="2000" b="1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 9 </a:t>
            </a:r>
            <a:r>
              <a:rPr lang="cs-CZ" sz="2000" b="1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Škol.zák</a:t>
            </a:r>
            <a:r>
              <a:rPr lang="cs-CZ" sz="2000" b="1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Vše za spolupráce SPC – ŠKOLA – RODINA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SPC vydává doporučení pro formu vzdělávání (přijetí žáka: rodiče, SPC, škola)</a:t>
            </a:r>
          </a:p>
          <a:p>
            <a:endParaRPr lang="cs-CZ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b="1" u="sng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JAK FUNGUJE INKLUZE: </a:t>
            </a:r>
          </a:p>
          <a:p>
            <a:r>
              <a:rPr lang="cs-CZ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Zpráva z SPC </a:t>
            </a:r>
            <a:r>
              <a:rPr lang="cs-CZ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(vymezí PO) – </a:t>
            </a:r>
            <a:r>
              <a:rPr lang="cs-CZ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ŠPP</a:t>
            </a:r>
            <a:r>
              <a:rPr lang="cs-CZ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(konkretizují praktickou aplikaci PO) – </a:t>
            </a:r>
            <a:r>
              <a:rPr lang="cs-CZ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třídní učitel a asistent pedagoga</a:t>
            </a:r>
            <a:r>
              <a:rPr lang="cs-CZ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(realizují PO) –</a:t>
            </a:r>
            <a:r>
              <a:rPr lang="cs-CZ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ŠPP </a:t>
            </a:r>
            <a:r>
              <a:rPr lang="cs-CZ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(upravuje a podporuje využívání PO – hodiny </a:t>
            </a:r>
            <a:r>
              <a:rPr lang="cs-CZ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spec.ped.péče</a:t>
            </a:r>
            <a:r>
              <a:rPr lang="cs-CZ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– </a:t>
            </a:r>
            <a:r>
              <a:rPr lang="cs-CZ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SPC</a:t>
            </a:r>
            <a:r>
              <a:rPr lang="cs-CZ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hodnotí efektivitu využití PO</a:t>
            </a:r>
          </a:p>
          <a:p>
            <a:endParaRPr lang="cs-CZ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cs-CZ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ctr"/>
            <a:r>
              <a:rPr lang="cs-CZ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JAKÉ JSOU VÝHODY A NEVÝHODY OBOU FOREM VZDĚLÁVÁNÍ</a:t>
            </a:r>
          </a:p>
          <a:p>
            <a:pPr algn="ctr"/>
            <a:r>
              <a:rPr lang="cs-CZ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2372906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30127AE-B29E-4FDF-99D2-A2F1E7003F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920240" y="2176009"/>
            <a:ext cx="8770571" cy="0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954AB742-44A6-4CDD-B54A-818846AF8F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3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08C657C2-EC00-440D-8A5F-7070996653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04937" y="0"/>
            <a:ext cx="3997527" cy="2646947"/>
          </a:xfrm>
          <a:custGeom>
            <a:avLst/>
            <a:gdLst>
              <a:gd name="connsiteX0" fmla="*/ 294151 w 4013331"/>
              <a:gd name="connsiteY0" fmla="*/ 0 h 2742133"/>
              <a:gd name="connsiteX1" fmla="*/ 3844057 w 4013331"/>
              <a:gd name="connsiteY1" fmla="*/ 0 h 2742133"/>
              <a:gd name="connsiteX2" fmla="*/ 3892490 w 4013331"/>
              <a:gd name="connsiteY2" fmla="*/ 131440 h 2742133"/>
              <a:gd name="connsiteX3" fmla="*/ 4013331 w 4013331"/>
              <a:gd name="connsiteY3" fmla="*/ 941251 h 2742133"/>
              <a:gd name="connsiteX4" fmla="*/ 3804827 w 4013331"/>
              <a:gd name="connsiteY4" fmla="*/ 1540292 h 2742133"/>
              <a:gd name="connsiteX5" fmla="*/ 3187498 w 4013331"/>
              <a:gd name="connsiteY5" fmla="*/ 2098087 h 2742133"/>
              <a:gd name="connsiteX6" fmla="*/ 3051769 w 4013331"/>
              <a:gd name="connsiteY6" fmla="*/ 2204787 h 2742133"/>
              <a:gd name="connsiteX7" fmla="*/ 1936476 w 4013331"/>
              <a:gd name="connsiteY7" fmla="*/ 2742133 h 2742133"/>
              <a:gd name="connsiteX8" fmla="*/ 467303 w 4013331"/>
              <a:gd name="connsiteY8" fmla="*/ 1868695 h 2742133"/>
              <a:gd name="connsiteX9" fmla="*/ 310732 w 4013331"/>
              <a:gd name="connsiteY9" fmla="*/ 1645244 h 2742133"/>
              <a:gd name="connsiteX10" fmla="*/ 0 w 4013331"/>
              <a:gd name="connsiteY10" fmla="*/ 941251 h 2742133"/>
              <a:gd name="connsiteX11" fmla="*/ 187749 w 4013331"/>
              <a:gd name="connsiteY11" fmla="*/ 183076 h 2742133"/>
              <a:gd name="connsiteX12" fmla="*/ 288888 w 4013331"/>
              <a:gd name="connsiteY12" fmla="*/ 7329 h 2742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013331" h="2742133">
                <a:moveTo>
                  <a:pt x="294151" y="0"/>
                </a:moveTo>
                <a:lnTo>
                  <a:pt x="3844057" y="0"/>
                </a:lnTo>
                <a:lnTo>
                  <a:pt x="3892490" y="131440"/>
                </a:lnTo>
                <a:cubicBezTo>
                  <a:pt x="3971777" y="378867"/>
                  <a:pt x="4013331" y="652783"/>
                  <a:pt x="4013331" y="941251"/>
                </a:cubicBezTo>
                <a:cubicBezTo>
                  <a:pt x="4013331" y="1171430"/>
                  <a:pt x="3948997" y="1356167"/>
                  <a:pt x="3804827" y="1540292"/>
                </a:cubicBezTo>
                <a:cubicBezTo>
                  <a:pt x="3654026" y="1732895"/>
                  <a:pt x="3427436" y="1910292"/>
                  <a:pt x="3187498" y="2098087"/>
                </a:cubicBezTo>
                <a:cubicBezTo>
                  <a:pt x="3143231" y="2132693"/>
                  <a:pt x="3097499" y="2168522"/>
                  <a:pt x="3051769" y="2204787"/>
                </a:cubicBezTo>
                <a:cubicBezTo>
                  <a:pt x="2642425" y="2529345"/>
                  <a:pt x="2343664" y="2742133"/>
                  <a:pt x="1936476" y="2742133"/>
                </a:cubicBezTo>
                <a:cubicBezTo>
                  <a:pt x="1316045" y="2742133"/>
                  <a:pt x="876647" y="2480932"/>
                  <a:pt x="467303" y="1868695"/>
                </a:cubicBezTo>
                <a:cubicBezTo>
                  <a:pt x="413736" y="1788559"/>
                  <a:pt x="361372" y="1715679"/>
                  <a:pt x="310732" y="1645244"/>
                </a:cubicBezTo>
                <a:cubicBezTo>
                  <a:pt x="100850" y="1353195"/>
                  <a:pt x="0" y="1201315"/>
                  <a:pt x="0" y="941251"/>
                </a:cubicBezTo>
                <a:cubicBezTo>
                  <a:pt x="0" y="683021"/>
                  <a:pt x="63214" y="427935"/>
                  <a:pt x="187749" y="183076"/>
                </a:cubicBezTo>
                <a:cubicBezTo>
                  <a:pt x="218215" y="123194"/>
                  <a:pt x="251953" y="64578"/>
                  <a:pt x="288888" y="7329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32E59B97-22BB-4B21-A9FA-03420C0557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00402" y="0"/>
            <a:ext cx="4244813" cy="2866417"/>
          </a:xfrm>
          <a:custGeom>
            <a:avLst/>
            <a:gdLst>
              <a:gd name="connsiteX0" fmla="*/ 237339 w 4130517"/>
              <a:gd name="connsiteY0" fmla="*/ 0 h 2806419"/>
              <a:gd name="connsiteX1" fmla="*/ 3997489 w 4130517"/>
              <a:gd name="connsiteY1" fmla="*/ 0 h 2806419"/>
              <a:gd name="connsiteX2" fmla="*/ 4006148 w 4130517"/>
              <a:gd name="connsiteY2" fmla="*/ 24333 h 2806419"/>
              <a:gd name="connsiteX3" fmla="*/ 4130517 w 4130517"/>
              <a:gd name="connsiteY3" fmla="*/ 887307 h 2806419"/>
              <a:gd name="connsiteX4" fmla="*/ 3915925 w 4130517"/>
              <a:gd name="connsiteY4" fmla="*/ 1525677 h 2806419"/>
              <a:gd name="connsiteX5" fmla="*/ 3280571 w 4130517"/>
              <a:gd name="connsiteY5" fmla="*/ 2120090 h 2806419"/>
              <a:gd name="connsiteX6" fmla="*/ 3140878 w 4130517"/>
              <a:gd name="connsiteY6" fmla="*/ 2233796 h 2806419"/>
              <a:gd name="connsiteX7" fmla="*/ 1993019 w 4130517"/>
              <a:gd name="connsiteY7" fmla="*/ 2806419 h 2806419"/>
              <a:gd name="connsiteX8" fmla="*/ 480948 w 4130517"/>
              <a:gd name="connsiteY8" fmla="*/ 1875638 h 2806419"/>
              <a:gd name="connsiteX9" fmla="*/ 319805 w 4130517"/>
              <a:gd name="connsiteY9" fmla="*/ 1637519 h 2806419"/>
              <a:gd name="connsiteX10" fmla="*/ 0 w 4130517"/>
              <a:gd name="connsiteY10" fmla="*/ 887307 h 2806419"/>
              <a:gd name="connsiteX11" fmla="*/ 193231 w 4130517"/>
              <a:gd name="connsiteY11" fmla="*/ 79360 h 2806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130517" h="2806419">
                <a:moveTo>
                  <a:pt x="237339" y="0"/>
                </a:moveTo>
                <a:lnTo>
                  <a:pt x="3997489" y="0"/>
                </a:lnTo>
                <a:lnTo>
                  <a:pt x="4006148" y="24333"/>
                </a:lnTo>
                <a:cubicBezTo>
                  <a:pt x="4087750" y="288004"/>
                  <a:pt x="4130517" y="579903"/>
                  <a:pt x="4130517" y="887307"/>
                </a:cubicBezTo>
                <a:cubicBezTo>
                  <a:pt x="4130517" y="1132599"/>
                  <a:pt x="4064304" y="1329464"/>
                  <a:pt x="3915925" y="1525677"/>
                </a:cubicBezTo>
                <a:cubicBezTo>
                  <a:pt x="3760721" y="1730924"/>
                  <a:pt x="3527514" y="1919967"/>
                  <a:pt x="3280571" y="2120090"/>
                </a:cubicBezTo>
                <a:cubicBezTo>
                  <a:pt x="3235011" y="2156968"/>
                  <a:pt x="3187944" y="2195151"/>
                  <a:pt x="3140878" y="2233796"/>
                </a:cubicBezTo>
                <a:cubicBezTo>
                  <a:pt x="2719582" y="2579662"/>
                  <a:pt x="2412097" y="2806419"/>
                  <a:pt x="1993019" y="2806419"/>
                </a:cubicBezTo>
                <a:cubicBezTo>
                  <a:pt x="1354472" y="2806419"/>
                  <a:pt x="902244" y="2528070"/>
                  <a:pt x="480948" y="1875638"/>
                </a:cubicBezTo>
                <a:cubicBezTo>
                  <a:pt x="425816" y="1790244"/>
                  <a:pt x="371924" y="1712578"/>
                  <a:pt x="319805" y="1637519"/>
                </a:cubicBezTo>
                <a:cubicBezTo>
                  <a:pt x="103795" y="1326296"/>
                  <a:pt x="0" y="1164446"/>
                  <a:pt x="0" y="887307"/>
                </a:cubicBezTo>
                <a:cubicBezTo>
                  <a:pt x="0" y="612125"/>
                  <a:pt x="65060" y="340293"/>
                  <a:pt x="193231" y="79360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B9979426-C6FD-4460-83C7-21632A5C95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995863" y="0"/>
            <a:ext cx="4546360" cy="3083735"/>
          </a:xfrm>
          <a:custGeom>
            <a:avLst/>
            <a:gdLst>
              <a:gd name="connsiteX0" fmla="*/ 208215 w 4389519"/>
              <a:gd name="connsiteY0" fmla="*/ 0 h 2916937"/>
              <a:gd name="connsiteX1" fmla="*/ 4284014 w 4389519"/>
              <a:gd name="connsiteY1" fmla="*/ 0 h 2916937"/>
              <a:gd name="connsiteX2" fmla="*/ 4335794 w 4389519"/>
              <a:gd name="connsiteY2" fmla="*/ 207911 h 2916937"/>
              <a:gd name="connsiteX3" fmla="*/ 4376420 w 4389519"/>
              <a:gd name="connsiteY3" fmla="*/ 1078865 h 2916937"/>
              <a:gd name="connsiteX4" fmla="*/ 4090147 w 4389519"/>
              <a:gd name="connsiteY4" fmla="*/ 1734728 h 2916937"/>
              <a:gd name="connsiteX5" fmla="*/ 3362552 w 4389519"/>
              <a:gd name="connsiteY5" fmla="*/ 2305097 h 2916937"/>
              <a:gd name="connsiteX6" fmla="*/ 3204152 w 4389519"/>
              <a:gd name="connsiteY6" fmla="*/ 2412521 h 2916937"/>
              <a:gd name="connsiteX7" fmla="*/ 1936072 w 4389519"/>
              <a:gd name="connsiteY7" fmla="*/ 2912360 h 2916937"/>
              <a:gd name="connsiteX8" fmla="*/ 421690 w 4389519"/>
              <a:gd name="connsiteY8" fmla="*/ 1787063 h 2916937"/>
              <a:gd name="connsiteX9" fmla="*/ 273167 w 4389519"/>
              <a:gd name="connsiteY9" fmla="*/ 1520080 h 2916937"/>
              <a:gd name="connsiteX10" fmla="*/ 4118 w 4389519"/>
              <a:gd name="connsiteY10" fmla="*/ 696338 h 2916937"/>
              <a:gd name="connsiteX11" fmla="*/ 175984 w 4389519"/>
              <a:gd name="connsiteY11" fmla="*/ 60381 h 2916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389519" h="2916937">
                <a:moveTo>
                  <a:pt x="208215" y="0"/>
                </a:moveTo>
                <a:lnTo>
                  <a:pt x="4284014" y="0"/>
                </a:lnTo>
                <a:lnTo>
                  <a:pt x="4335794" y="207911"/>
                </a:lnTo>
                <a:cubicBezTo>
                  <a:pt x="4388748" y="479686"/>
                  <a:pt x="4403109" y="773803"/>
                  <a:pt x="4376420" y="1078865"/>
                </a:cubicBezTo>
                <a:cubicBezTo>
                  <a:pt x="4353703" y="1338514"/>
                  <a:pt x="4265383" y="1540772"/>
                  <a:pt x="4090147" y="1734728"/>
                </a:cubicBezTo>
                <a:cubicBezTo>
                  <a:pt x="3906850" y="1937616"/>
                  <a:pt x="3642485" y="2116128"/>
                  <a:pt x="3362552" y="2305097"/>
                </a:cubicBezTo>
                <a:cubicBezTo>
                  <a:pt x="3310910" y="2339914"/>
                  <a:pt x="3257553" y="2375972"/>
                  <a:pt x="3204152" y="2412521"/>
                </a:cubicBezTo>
                <a:cubicBezTo>
                  <a:pt x="2726165" y="2739616"/>
                  <a:pt x="2379682" y="2951171"/>
                  <a:pt x="1936072" y="2912360"/>
                </a:cubicBezTo>
                <a:cubicBezTo>
                  <a:pt x="1260148" y="2853224"/>
                  <a:pt x="807225" y="2516700"/>
                  <a:pt x="421690" y="1787063"/>
                </a:cubicBezTo>
                <a:cubicBezTo>
                  <a:pt x="371240" y="1691563"/>
                  <a:pt x="321385" y="1604361"/>
                  <a:pt x="273167" y="1520080"/>
                </a:cubicBezTo>
                <a:cubicBezTo>
                  <a:pt x="73334" y="1170636"/>
                  <a:pt x="-21548" y="989700"/>
                  <a:pt x="4118" y="696338"/>
                </a:cubicBezTo>
                <a:cubicBezTo>
                  <a:pt x="23232" y="477870"/>
                  <a:pt x="80908" y="264786"/>
                  <a:pt x="175984" y="60381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3737DC92-56B9-4937-AE19-D0092C88D2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71145"/>
            <a:ext cx="4212546" cy="5186855"/>
          </a:xfrm>
          <a:custGeom>
            <a:avLst/>
            <a:gdLst>
              <a:gd name="connsiteX0" fmla="*/ 1155130 w 4174269"/>
              <a:gd name="connsiteY0" fmla="*/ 990 h 5181455"/>
              <a:gd name="connsiteX1" fmla="*/ 2396955 w 4174269"/>
              <a:gd name="connsiteY1" fmla="*/ 367328 h 5181455"/>
              <a:gd name="connsiteX2" fmla="*/ 3827960 w 4174269"/>
              <a:gd name="connsiteY2" fmla="*/ 4749328 h 5181455"/>
              <a:gd name="connsiteX3" fmla="*/ 3561502 w 4174269"/>
              <a:gd name="connsiteY3" fmla="*/ 5090948 h 5181455"/>
              <a:gd name="connsiteX4" fmla="*/ 3452726 w 4174269"/>
              <a:gd name="connsiteY4" fmla="*/ 5181455 h 5181455"/>
              <a:gd name="connsiteX5" fmla="*/ 0 w 4174269"/>
              <a:gd name="connsiteY5" fmla="*/ 5181455 h 5181455"/>
              <a:gd name="connsiteX6" fmla="*/ 0 w 4174269"/>
              <a:gd name="connsiteY6" fmla="*/ 251605 h 5181455"/>
              <a:gd name="connsiteX7" fmla="*/ 157396 w 4174269"/>
              <a:gd name="connsiteY7" fmla="*/ 182600 h 5181455"/>
              <a:gd name="connsiteX8" fmla="*/ 1155130 w 4174269"/>
              <a:gd name="connsiteY8" fmla="*/ 990 h 5181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74269" h="5181455">
                <a:moveTo>
                  <a:pt x="1155130" y="990"/>
                </a:moveTo>
                <a:cubicBezTo>
                  <a:pt x="1564667" y="12730"/>
                  <a:pt x="1984593" y="129250"/>
                  <a:pt x="2396955" y="367328"/>
                </a:cubicBezTo>
                <a:cubicBezTo>
                  <a:pt x="3871760" y="1218807"/>
                  <a:pt x="4678347" y="3276416"/>
                  <a:pt x="3827960" y="4749328"/>
                </a:cubicBezTo>
                <a:cubicBezTo>
                  <a:pt x="3748235" y="4887417"/>
                  <a:pt x="3658928" y="4998272"/>
                  <a:pt x="3561502" y="5090948"/>
                </a:cubicBezTo>
                <a:lnTo>
                  <a:pt x="3452726" y="5181455"/>
                </a:lnTo>
                <a:lnTo>
                  <a:pt x="0" y="5181455"/>
                </a:lnTo>
                <a:lnTo>
                  <a:pt x="0" y="251605"/>
                </a:lnTo>
                <a:lnTo>
                  <a:pt x="157396" y="182600"/>
                </a:lnTo>
                <a:cubicBezTo>
                  <a:pt x="475610" y="54980"/>
                  <a:pt x="811718" y="-8854"/>
                  <a:pt x="1155130" y="990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82ED9FA9-D215-4E4B-AC03-F103CF5EFF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327554"/>
            <a:ext cx="4611389" cy="5530446"/>
          </a:xfrm>
          <a:custGeom>
            <a:avLst/>
            <a:gdLst>
              <a:gd name="connsiteX0" fmla="*/ 948905 w 4259808"/>
              <a:gd name="connsiteY0" fmla="*/ 1556 h 5510713"/>
              <a:gd name="connsiteX1" fmla="*/ 2304106 w 4259808"/>
              <a:gd name="connsiteY1" fmla="*/ 405867 h 5510713"/>
              <a:gd name="connsiteX2" fmla="*/ 3890982 w 4259808"/>
              <a:gd name="connsiteY2" fmla="*/ 5156588 h 5510713"/>
              <a:gd name="connsiteX3" fmla="*/ 3680329 w 4259808"/>
              <a:gd name="connsiteY3" fmla="*/ 5445948 h 5510713"/>
              <a:gd name="connsiteX4" fmla="*/ 3616504 w 4259808"/>
              <a:gd name="connsiteY4" fmla="*/ 5510713 h 5510713"/>
              <a:gd name="connsiteX5" fmla="*/ 0 w 4259808"/>
              <a:gd name="connsiteY5" fmla="*/ 5510713 h 5510713"/>
              <a:gd name="connsiteX6" fmla="*/ 0 w 4259808"/>
              <a:gd name="connsiteY6" fmla="*/ 144797 h 5510713"/>
              <a:gd name="connsiteX7" fmla="*/ 164164 w 4259808"/>
              <a:gd name="connsiteY7" fmla="*/ 92266 h 5510713"/>
              <a:gd name="connsiteX8" fmla="*/ 948905 w 4259808"/>
              <a:gd name="connsiteY8" fmla="*/ 1556 h 5510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59808" h="5510713">
                <a:moveTo>
                  <a:pt x="948905" y="1556"/>
                </a:moveTo>
                <a:cubicBezTo>
                  <a:pt x="1395136" y="16867"/>
                  <a:pt x="1853354" y="145625"/>
                  <a:pt x="2304106" y="405867"/>
                </a:cubicBezTo>
                <a:cubicBezTo>
                  <a:pt x="3916211" y="1336616"/>
                  <a:pt x="4808028" y="3568218"/>
                  <a:pt x="3890982" y="5156588"/>
                </a:cubicBezTo>
                <a:cubicBezTo>
                  <a:pt x="3826502" y="5268272"/>
                  <a:pt x="3756052" y="5363347"/>
                  <a:pt x="3680329" y="5445948"/>
                </a:cubicBezTo>
                <a:lnTo>
                  <a:pt x="3616504" y="5510713"/>
                </a:lnTo>
                <a:lnTo>
                  <a:pt x="0" y="5510713"/>
                </a:lnTo>
                <a:lnTo>
                  <a:pt x="0" y="144797"/>
                </a:lnTo>
                <a:lnTo>
                  <a:pt x="164164" y="92266"/>
                </a:lnTo>
                <a:cubicBezTo>
                  <a:pt x="418657" y="23914"/>
                  <a:pt x="681631" y="-7614"/>
                  <a:pt x="948905" y="1556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94F7307B-EE3B-4DDF-BA3E-2446D7BA88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520060"/>
            <a:ext cx="4406602" cy="5337940"/>
          </a:xfrm>
          <a:custGeom>
            <a:avLst/>
            <a:gdLst>
              <a:gd name="connsiteX0" fmla="*/ 812878 w 4029221"/>
              <a:gd name="connsiteY0" fmla="*/ 840 h 5265194"/>
              <a:gd name="connsiteX1" fmla="*/ 960980 w 4029221"/>
              <a:gd name="connsiteY1" fmla="*/ 1442 h 5265194"/>
              <a:gd name="connsiteX2" fmla="*/ 2216856 w 4029221"/>
              <a:gd name="connsiteY2" fmla="*/ 376120 h 5265194"/>
              <a:gd name="connsiteX3" fmla="*/ 3687427 w 4029221"/>
              <a:gd name="connsiteY3" fmla="*/ 4778650 h 5265194"/>
              <a:gd name="connsiteX4" fmla="*/ 3267677 w 4029221"/>
              <a:gd name="connsiteY4" fmla="*/ 5245601 h 5265194"/>
              <a:gd name="connsiteX5" fmla="*/ 3237167 w 4029221"/>
              <a:gd name="connsiteY5" fmla="*/ 5265194 h 5265194"/>
              <a:gd name="connsiteX6" fmla="*/ 0 w 4029221"/>
              <a:gd name="connsiteY6" fmla="*/ 5265194 h 5265194"/>
              <a:gd name="connsiteX7" fmla="*/ 0 w 4029221"/>
              <a:gd name="connsiteY7" fmla="*/ 162790 h 5265194"/>
              <a:gd name="connsiteX8" fmla="*/ 58408 w 4029221"/>
              <a:gd name="connsiteY8" fmla="*/ 139352 h 5265194"/>
              <a:gd name="connsiteX9" fmla="*/ 812878 w 4029221"/>
              <a:gd name="connsiteY9" fmla="*/ 840 h 5265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29221" h="5265194">
                <a:moveTo>
                  <a:pt x="812878" y="840"/>
                </a:moveTo>
                <a:cubicBezTo>
                  <a:pt x="862065" y="-449"/>
                  <a:pt x="911443" y="-258"/>
                  <a:pt x="960980" y="1442"/>
                </a:cubicBezTo>
                <a:cubicBezTo>
                  <a:pt x="1374507" y="15631"/>
                  <a:pt x="1799140" y="134952"/>
                  <a:pt x="2216856" y="376120"/>
                </a:cubicBezTo>
                <a:cubicBezTo>
                  <a:pt x="3710806" y="1238652"/>
                  <a:pt x="4537261" y="3306696"/>
                  <a:pt x="3687427" y="4778650"/>
                </a:cubicBezTo>
                <a:cubicBezTo>
                  <a:pt x="3567917" y="4985647"/>
                  <a:pt x="3426282" y="5131074"/>
                  <a:pt x="3267677" y="5245601"/>
                </a:cubicBezTo>
                <a:lnTo>
                  <a:pt x="3237167" y="5265194"/>
                </a:lnTo>
                <a:lnTo>
                  <a:pt x="0" y="5265194"/>
                </a:lnTo>
                <a:lnTo>
                  <a:pt x="0" y="162790"/>
                </a:lnTo>
                <a:lnTo>
                  <a:pt x="58408" y="139352"/>
                </a:lnTo>
                <a:cubicBezTo>
                  <a:pt x="301661" y="55163"/>
                  <a:pt x="554646" y="7607"/>
                  <a:pt x="812878" y="840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7" name="Obrázek 6" descr="Obsah obrázku stůl, osoba, vsedě, interiér&#10;&#10;Popis byl vytvořen automaticky">
            <a:extLst>
              <a:ext uri="{FF2B5EF4-FFF2-40B4-BE49-F238E27FC236}">
                <a16:creationId xmlns:a16="http://schemas.microsoft.com/office/drawing/2014/main" id="{8DEFDE55-D5D1-4DC8-972F-1D9B9F570BA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70" b="-3"/>
          <a:stretch/>
        </p:blipFill>
        <p:spPr>
          <a:xfrm>
            <a:off x="3657599" y="2"/>
            <a:ext cx="3392905" cy="2376547"/>
          </a:xfrm>
          <a:custGeom>
            <a:avLst/>
            <a:gdLst/>
            <a:ahLst/>
            <a:cxnLst/>
            <a:rect l="l" t="t" r="r" b="b"/>
            <a:pathLst>
              <a:path w="3484186" h="2440484">
                <a:moveTo>
                  <a:pt x="341018" y="0"/>
                </a:moveTo>
                <a:lnTo>
                  <a:pt x="3285181" y="0"/>
                </a:lnTo>
                <a:lnTo>
                  <a:pt x="3321562" y="74937"/>
                </a:lnTo>
                <a:cubicBezTo>
                  <a:pt x="3427818" y="322243"/>
                  <a:pt x="3484186" y="608579"/>
                  <a:pt x="3484186" y="914184"/>
                </a:cubicBezTo>
                <a:cubicBezTo>
                  <a:pt x="3484186" y="1109268"/>
                  <a:pt x="3428334" y="1265837"/>
                  <a:pt x="3303173" y="1421888"/>
                </a:cubicBezTo>
                <a:cubicBezTo>
                  <a:pt x="3172255" y="1585125"/>
                  <a:pt x="2975540" y="1735475"/>
                  <a:pt x="2767237" y="1894635"/>
                </a:cubicBezTo>
                <a:cubicBezTo>
                  <a:pt x="2728806" y="1923966"/>
                  <a:pt x="2689104" y="1954332"/>
                  <a:pt x="2649403" y="1985068"/>
                </a:cubicBezTo>
                <a:cubicBezTo>
                  <a:pt x="2294030" y="2260140"/>
                  <a:pt x="2034660" y="2440484"/>
                  <a:pt x="1681157" y="2440484"/>
                </a:cubicBezTo>
                <a:cubicBezTo>
                  <a:pt x="1142528" y="2440484"/>
                  <a:pt x="761064" y="2219109"/>
                  <a:pt x="405691" y="1700219"/>
                </a:cubicBezTo>
                <a:cubicBezTo>
                  <a:pt x="359186" y="1632303"/>
                  <a:pt x="313726" y="1570535"/>
                  <a:pt x="269763" y="1510839"/>
                </a:cubicBezTo>
                <a:cubicBezTo>
                  <a:pt x="87553" y="1263318"/>
                  <a:pt x="0" y="1134597"/>
                  <a:pt x="0" y="914184"/>
                </a:cubicBezTo>
                <a:cubicBezTo>
                  <a:pt x="0" y="695327"/>
                  <a:pt x="54880" y="479135"/>
                  <a:pt x="162994" y="271610"/>
                </a:cubicBezTo>
                <a:cubicBezTo>
                  <a:pt x="189444" y="220858"/>
                  <a:pt x="218734" y="171179"/>
                  <a:pt x="250799" y="122658"/>
                </a:cubicBezTo>
                <a:close/>
              </a:path>
            </a:pathLst>
          </a:custGeom>
        </p:spPr>
      </p:pic>
      <p:pic>
        <p:nvPicPr>
          <p:cNvPr id="5" name="Obrázek 4" descr="Obsah obrázku text, osoba, interiér, vsedě&#10;&#10;Popis byl vytvořen automaticky">
            <a:extLst>
              <a:ext uri="{FF2B5EF4-FFF2-40B4-BE49-F238E27FC236}">
                <a16:creationId xmlns:a16="http://schemas.microsoft.com/office/drawing/2014/main" id="{836831D1-940C-44BE-AA56-C2FDCFDF9E5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15846"/>
          <a:stretch/>
        </p:blipFill>
        <p:spPr>
          <a:xfrm>
            <a:off x="20" y="1841412"/>
            <a:ext cx="3979197" cy="5016586"/>
          </a:xfrm>
          <a:custGeom>
            <a:avLst/>
            <a:gdLst/>
            <a:ahLst/>
            <a:cxnLst/>
            <a:rect l="l" t="t" r="r" b="b"/>
            <a:pathLst>
              <a:path w="3958391" h="4808550">
                <a:moveTo>
                  <a:pt x="1130737" y="1268"/>
                </a:moveTo>
                <a:cubicBezTo>
                  <a:pt x="1511837" y="13752"/>
                  <a:pt x="1903175" y="118732"/>
                  <a:pt x="2288137" y="330915"/>
                </a:cubicBezTo>
                <a:cubicBezTo>
                  <a:pt x="3664944" y="1089786"/>
                  <a:pt x="4426594" y="2909285"/>
                  <a:pt x="3643399" y="4204334"/>
                </a:cubicBezTo>
                <a:cubicBezTo>
                  <a:pt x="3459833" y="4507867"/>
                  <a:pt x="3219629" y="4660926"/>
                  <a:pt x="2944782" y="4788439"/>
                </a:cubicBezTo>
                <a:lnTo>
                  <a:pt x="2899152" y="4808550"/>
                </a:lnTo>
                <a:lnTo>
                  <a:pt x="0" y="4808550"/>
                </a:lnTo>
                <a:lnTo>
                  <a:pt x="0" y="244579"/>
                </a:lnTo>
                <a:lnTo>
                  <a:pt x="77902" y="207282"/>
                </a:lnTo>
                <a:cubicBezTo>
                  <a:pt x="409697" y="62291"/>
                  <a:pt x="765516" y="-10694"/>
                  <a:pt x="1130737" y="1268"/>
                </a:cubicBezTo>
                <a:close/>
              </a:path>
            </a:pathLst>
          </a:custGeom>
        </p:spPr>
      </p:pic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43D6FC86-C97D-41F7-9F69-5FD01EA5C9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5577" y="-1"/>
            <a:ext cx="4366423" cy="3629533"/>
          </a:xfrm>
          <a:custGeom>
            <a:avLst/>
            <a:gdLst>
              <a:gd name="connsiteX0" fmla="*/ 305212 w 4069058"/>
              <a:gd name="connsiteY0" fmla="*/ 0 h 3547008"/>
              <a:gd name="connsiteX1" fmla="*/ 4069058 w 4069058"/>
              <a:gd name="connsiteY1" fmla="*/ 0 h 3547008"/>
              <a:gd name="connsiteX2" fmla="*/ 4069058 w 4069058"/>
              <a:gd name="connsiteY2" fmla="*/ 2865785 h 3547008"/>
              <a:gd name="connsiteX3" fmla="*/ 3996814 w 4069058"/>
              <a:gd name="connsiteY3" fmla="*/ 2947457 h 3547008"/>
              <a:gd name="connsiteX4" fmla="*/ 2732780 w 4069058"/>
              <a:gd name="connsiteY4" fmla="*/ 3541640 h 3547008"/>
              <a:gd name="connsiteX5" fmla="*/ 1317550 w 4069058"/>
              <a:gd name="connsiteY5" fmla="*/ 3015110 h 3547008"/>
              <a:gd name="connsiteX6" fmla="*/ 1140977 w 4069058"/>
              <a:gd name="connsiteY6" fmla="*/ 2901419 h 3547008"/>
              <a:gd name="connsiteX7" fmla="*/ 330269 w 4069058"/>
              <a:gd name="connsiteY7" fmla="*/ 2297252 h 3547008"/>
              <a:gd name="connsiteX8" fmla="*/ 13299 w 4069058"/>
              <a:gd name="connsiteY8" fmla="*/ 1599966 h 3547008"/>
              <a:gd name="connsiteX9" fmla="*/ 217457 w 4069058"/>
              <a:gd name="connsiteY9" fmla="*/ 178659 h 3547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69058" h="3547008">
                <a:moveTo>
                  <a:pt x="305212" y="0"/>
                </a:moveTo>
                <a:lnTo>
                  <a:pt x="4069058" y="0"/>
                </a:lnTo>
                <a:lnTo>
                  <a:pt x="4069058" y="2865785"/>
                </a:lnTo>
                <a:lnTo>
                  <a:pt x="3996814" y="2947457"/>
                </a:lnTo>
                <a:cubicBezTo>
                  <a:pt x="3654887" y="3311545"/>
                  <a:pt x="3252443" y="3496175"/>
                  <a:pt x="2732780" y="3541640"/>
                </a:cubicBezTo>
                <a:cubicBezTo>
                  <a:pt x="2236701" y="3585041"/>
                  <a:pt x="1850359" y="3361306"/>
                  <a:pt x="1317550" y="3015110"/>
                </a:cubicBezTo>
                <a:cubicBezTo>
                  <a:pt x="1258026" y="2976425"/>
                  <a:pt x="1198546" y="2938265"/>
                  <a:pt x="1140977" y="2901419"/>
                </a:cubicBezTo>
                <a:cubicBezTo>
                  <a:pt x="828927" y="2701433"/>
                  <a:pt x="534230" y="2512513"/>
                  <a:pt x="330269" y="2297252"/>
                </a:cubicBezTo>
                <a:cubicBezTo>
                  <a:pt x="135278" y="2091465"/>
                  <a:pt x="37487" y="1876435"/>
                  <a:pt x="13299" y="1599966"/>
                </a:cubicBezTo>
                <a:cubicBezTo>
                  <a:pt x="-32170" y="1080250"/>
                  <a:pt x="39709" y="589889"/>
                  <a:pt x="217457" y="178659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1149BA8E-E6C8-4AD3-9570-48F8A1AC81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253663" y="0"/>
            <a:ext cx="3938337" cy="3321595"/>
          </a:xfrm>
          <a:custGeom>
            <a:avLst/>
            <a:gdLst>
              <a:gd name="connsiteX0" fmla="*/ 3466434 w 3872006"/>
              <a:gd name="connsiteY0" fmla="*/ 0 h 3321595"/>
              <a:gd name="connsiteX1" fmla="*/ 65800 w 3872006"/>
              <a:gd name="connsiteY1" fmla="*/ 0 h 3321595"/>
              <a:gd name="connsiteX2" fmla="*/ 0 w 3872006"/>
              <a:gd name="connsiteY2" fmla="*/ 59511 h 3321595"/>
              <a:gd name="connsiteX3" fmla="*/ 0 w 3872006"/>
              <a:gd name="connsiteY3" fmla="*/ 2518435 h 3321595"/>
              <a:gd name="connsiteX4" fmla="*/ 80122 w 3872006"/>
              <a:gd name="connsiteY4" fmla="*/ 2618704 h 3321595"/>
              <a:gd name="connsiteX5" fmla="*/ 1549501 w 3872006"/>
              <a:gd name="connsiteY5" fmla="*/ 3321595 h 3321595"/>
              <a:gd name="connsiteX6" fmla="*/ 2796711 w 3872006"/>
              <a:gd name="connsiteY6" fmla="*/ 2749441 h 3321595"/>
              <a:gd name="connsiteX7" fmla="*/ 2948494 w 3872006"/>
              <a:gd name="connsiteY7" fmla="*/ 2635829 h 3321595"/>
              <a:gd name="connsiteX8" fmla="*/ 3638840 w 3872006"/>
              <a:gd name="connsiteY8" fmla="*/ 2041901 h 3321595"/>
              <a:gd name="connsiteX9" fmla="*/ 3872006 w 3872006"/>
              <a:gd name="connsiteY9" fmla="*/ 1404055 h 3321595"/>
              <a:gd name="connsiteX10" fmla="*/ 3467973 w 3872006"/>
              <a:gd name="connsiteY10" fmla="*/ 1974 h 3321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872006" h="3321595">
                <a:moveTo>
                  <a:pt x="3466434" y="0"/>
                </a:moveTo>
                <a:lnTo>
                  <a:pt x="65800" y="0"/>
                </a:lnTo>
                <a:lnTo>
                  <a:pt x="0" y="59511"/>
                </a:lnTo>
                <a:lnTo>
                  <a:pt x="0" y="2518435"/>
                </a:lnTo>
                <a:lnTo>
                  <a:pt x="80122" y="2618704"/>
                </a:lnTo>
                <a:cubicBezTo>
                  <a:pt x="490323" y="3108658"/>
                  <a:pt x="942414" y="3321595"/>
                  <a:pt x="1549501" y="3321595"/>
                </a:cubicBezTo>
                <a:cubicBezTo>
                  <a:pt x="2004852" y="3321595"/>
                  <a:pt x="2338950" y="3095023"/>
                  <a:pt x="2796711" y="2749441"/>
                </a:cubicBezTo>
                <a:cubicBezTo>
                  <a:pt x="2847850" y="2710827"/>
                  <a:pt x="2898991" y="2672676"/>
                  <a:pt x="2948494" y="2635829"/>
                </a:cubicBezTo>
                <a:cubicBezTo>
                  <a:pt x="3216812" y="2435869"/>
                  <a:pt x="3470203" y="2246981"/>
                  <a:pt x="3638840" y="2041901"/>
                </a:cubicBezTo>
                <a:cubicBezTo>
                  <a:pt x="3800062" y="1845849"/>
                  <a:pt x="3872006" y="1649145"/>
                  <a:pt x="3872006" y="1404055"/>
                </a:cubicBezTo>
                <a:cubicBezTo>
                  <a:pt x="3872006" y="866538"/>
                  <a:pt x="3729694" y="376466"/>
                  <a:pt x="3467973" y="1974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FDA5EA15-015B-4C5B-86F1-E15E6C34F9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71504" y="0"/>
            <a:ext cx="4120496" cy="3411460"/>
          </a:xfrm>
          <a:custGeom>
            <a:avLst/>
            <a:gdLst>
              <a:gd name="connsiteX0" fmla="*/ 3564894 w 3904481"/>
              <a:gd name="connsiteY0" fmla="*/ 0 h 3411460"/>
              <a:gd name="connsiteX1" fmla="*/ 0 w 3904481"/>
              <a:gd name="connsiteY1" fmla="*/ 0 h 3411460"/>
              <a:gd name="connsiteX2" fmla="*/ 0 w 3904481"/>
              <a:gd name="connsiteY2" fmla="*/ 2659993 h 3411460"/>
              <a:gd name="connsiteX3" fmla="*/ 1876 w 3904481"/>
              <a:gd name="connsiteY3" fmla="*/ 2662425 h 3411460"/>
              <a:gd name="connsiteX4" fmla="*/ 1514161 w 3904481"/>
              <a:gd name="connsiteY4" fmla="*/ 3411460 h 3411460"/>
              <a:gd name="connsiteX5" fmla="*/ 2797788 w 3904481"/>
              <a:gd name="connsiteY5" fmla="*/ 2801744 h 3411460"/>
              <a:gd name="connsiteX6" fmla="*/ 2954004 w 3904481"/>
              <a:gd name="connsiteY6" fmla="*/ 2680673 h 3411460"/>
              <a:gd name="connsiteX7" fmla="*/ 3664508 w 3904481"/>
              <a:gd name="connsiteY7" fmla="*/ 2047754 h 3411460"/>
              <a:gd name="connsiteX8" fmla="*/ 3904481 w 3904481"/>
              <a:gd name="connsiteY8" fmla="*/ 1368033 h 3411460"/>
              <a:gd name="connsiteX9" fmla="*/ 3596499 w 3904481"/>
              <a:gd name="connsiteY9" fmla="*/ 52268 h 3411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904481" h="3411460">
                <a:moveTo>
                  <a:pt x="3564894" y="0"/>
                </a:moveTo>
                <a:lnTo>
                  <a:pt x="0" y="0"/>
                </a:lnTo>
                <a:lnTo>
                  <a:pt x="0" y="2659993"/>
                </a:lnTo>
                <a:lnTo>
                  <a:pt x="1876" y="2662425"/>
                </a:lnTo>
                <a:cubicBezTo>
                  <a:pt x="424055" y="3184544"/>
                  <a:pt x="889346" y="3411460"/>
                  <a:pt x="1514161" y="3411460"/>
                </a:cubicBezTo>
                <a:cubicBezTo>
                  <a:pt x="1982808" y="3411460"/>
                  <a:pt x="2326661" y="3170014"/>
                  <a:pt x="2797788" y="2801744"/>
                </a:cubicBezTo>
                <a:cubicBezTo>
                  <a:pt x="2850420" y="2760595"/>
                  <a:pt x="2903054" y="2719940"/>
                  <a:pt x="2954004" y="2680673"/>
                </a:cubicBezTo>
                <a:cubicBezTo>
                  <a:pt x="3230156" y="2467586"/>
                  <a:pt x="3490946" y="2266297"/>
                  <a:pt x="3664508" y="2047754"/>
                </a:cubicBezTo>
                <a:cubicBezTo>
                  <a:pt x="3830437" y="1838832"/>
                  <a:pt x="3904481" y="1629214"/>
                  <a:pt x="3904481" y="1368033"/>
                </a:cubicBezTo>
                <a:cubicBezTo>
                  <a:pt x="3904481" y="877057"/>
                  <a:pt x="3796872" y="423228"/>
                  <a:pt x="3596499" y="52268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F728922-4777-47B1-9B05-8D1008236B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34149"/>
            <a:ext cx="3157651" cy="1336326"/>
          </a:xfrm>
        </p:spPr>
        <p:txBody>
          <a:bodyPr vert="horz" lIns="109728" tIns="109728" rIns="109728" bIns="91440" rtlCol="0" anchor="b">
            <a:normAutofit fontScale="90000"/>
          </a:bodyPr>
          <a:lstStyle/>
          <a:p>
            <a:r>
              <a:rPr lang="en-US" sz="2500" u="sng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SVP ŽÁKŮ </a:t>
            </a:r>
            <a:br>
              <a:rPr lang="cs-CZ" sz="2500" u="sng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2500" u="sng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mentálním</a:t>
            </a:r>
            <a:br>
              <a:rPr lang="cs-CZ" sz="2500" u="sng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2500" u="sng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postižením</a:t>
            </a:r>
            <a:endParaRPr lang="en-US" sz="2500" u="sng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Obrázek 8" descr="Obsah obrázku osoba, zeď, interiér&#10;&#10;Popis byl vytvořen automaticky">
            <a:extLst>
              <a:ext uri="{FF2B5EF4-FFF2-40B4-BE49-F238E27FC236}">
                <a16:creationId xmlns:a16="http://schemas.microsoft.com/office/drawing/2014/main" id="{72BB75DD-5628-42E2-AFD1-2C357858993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99" r="-4" b="-4"/>
          <a:stretch/>
        </p:blipFill>
        <p:spPr>
          <a:xfrm>
            <a:off x="8566485" y="1"/>
            <a:ext cx="3625516" cy="3051729"/>
          </a:xfrm>
          <a:custGeom>
            <a:avLst/>
            <a:gdLst/>
            <a:ahLst/>
            <a:cxnLst/>
            <a:rect l="l" t="t" r="r" b="b"/>
            <a:pathLst>
              <a:path w="3577083" h="3010961">
                <a:moveTo>
                  <a:pt x="525796" y="0"/>
                </a:moveTo>
                <a:lnTo>
                  <a:pt x="3083618" y="0"/>
                </a:lnTo>
                <a:lnTo>
                  <a:pt x="3238848" y="113681"/>
                </a:lnTo>
                <a:cubicBezTo>
                  <a:pt x="3347378" y="200626"/>
                  <a:pt x="3444292" y="293564"/>
                  <a:pt x="3528988" y="391785"/>
                </a:cubicBezTo>
                <a:lnTo>
                  <a:pt x="3577083" y="453516"/>
                </a:lnTo>
                <a:lnTo>
                  <a:pt x="3577083" y="2083461"/>
                </a:lnTo>
                <a:lnTo>
                  <a:pt x="3549828" y="2118637"/>
                </a:lnTo>
                <a:cubicBezTo>
                  <a:pt x="3524255" y="2152065"/>
                  <a:pt x="3498324" y="2186586"/>
                  <a:pt x="3472099" y="2222744"/>
                </a:cubicBezTo>
                <a:cubicBezTo>
                  <a:pt x="3071290" y="2775245"/>
                  <a:pt x="2641053" y="3010961"/>
                  <a:pt x="2033556" y="3010961"/>
                </a:cubicBezTo>
                <a:cubicBezTo>
                  <a:pt x="1634857" y="3010961"/>
                  <a:pt x="1342325" y="2818935"/>
                  <a:pt x="941515" y="2526044"/>
                </a:cubicBezTo>
                <a:cubicBezTo>
                  <a:pt x="896738" y="2493317"/>
                  <a:pt x="851961" y="2460984"/>
                  <a:pt x="808615" y="2429754"/>
                </a:cubicBezTo>
                <a:cubicBezTo>
                  <a:pt x="573680" y="2260282"/>
                  <a:pt x="351814" y="2100194"/>
                  <a:pt x="204156" y="1926383"/>
                </a:cubicBezTo>
                <a:cubicBezTo>
                  <a:pt x="62993" y="1760224"/>
                  <a:pt x="0" y="1593511"/>
                  <a:pt x="0" y="1385790"/>
                </a:cubicBezTo>
                <a:cubicBezTo>
                  <a:pt x="0" y="865148"/>
                  <a:pt x="162751" y="397028"/>
                  <a:pt x="458321" y="67626"/>
                </a:cubicBezTo>
                <a:close/>
              </a:path>
            </a:pathLst>
          </a:custGeom>
        </p:spPr>
      </p:pic>
      <p:sp>
        <p:nvSpPr>
          <p:cNvPr id="3" name="Podnadpis 2">
            <a:extLst>
              <a:ext uri="{FF2B5EF4-FFF2-40B4-BE49-F238E27FC236}">
                <a16:creationId xmlns:a16="http://schemas.microsoft.com/office/drawing/2014/main" id="{3F76D7C8-4148-4C49-8E01-C36FB414CE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61376" y="2711147"/>
            <a:ext cx="8030471" cy="4146852"/>
          </a:xfrm>
        </p:spPr>
        <p:txBody>
          <a:bodyPr vert="horz" lIns="109728" tIns="109728" rIns="109728" bIns="91440" rtlCol="0">
            <a:normAutofit lnSpcReduction="10000"/>
          </a:bodyPr>
          <a:lstStyle/>
          <a:p>
            <a:pPr algn="ctr"/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ctr"/>
            <a:r>
              <a:rPr lang="en-US" sz="1800" b="1" u="sng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Jaké</a:t>
            </a:r>
            <a:r>
              <a:rPr lang="en-US" sz="1800" b="1" u="sng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u="sng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konkrétní</a:t>
            </a:r>
            <a:r>
              <a:rPr lang="en-US" sz="1800" b="1" u="sng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u="sng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speciální</a:t>
            </a:r>
            <a:r>
              <a:rPr lang="en-US" sz="1800" b="1" u="sng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u="sng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vzdělávací</a:t>
            </a:r>
            <a:r>
              <a:rPr lang="en-US" sz="1800" b="1" u="sng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u="sng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potřeby</a:t>
            </a:r>
            <a:r>
              <a:rPr lang="en-US" sz="1800" b="1" u="sng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u="sng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bude</a:t>
            </a:r>
            <a:r>
              <a:rPr lang="en-US" sz="1800" b="1" u="sng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u="sng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mít</a:t>
            </a:r>
            <a:r>
              <a:rPr lang="en-US" sz="1800" b="1" u="sng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u="sng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žák</a:t>
            </a:r>
            <a:r>
              <a:rPr lang="en-US" sz="1800" b="1" u="sng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se:</a:t>
            </a:r>
            <a:endParaRPr lang="cs-CZ" sz="1800" b="1" u="sng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1800" u="sng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cs-CZ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LEHKÝM MP</a:t>
            </a:r>
          </a:p>
          <a:p>
            <a:pPr algn="ctr"/>
            <a: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STŘEDNĚ TĚŽKÝM MP</a:t>
            </a:r>
          </a:p>
          <a:p>
            <a:pPr algn="ctr"/>
            <a: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TĚŽKÝM MP</a:t>
            </a:r>
          </a:p>
          <a:p>
            <a:pPr algn="ctr"/>
            <a: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HLUBOKÝM MP</a:t>
            </a:r>
          </a:p>
          <a:p>
            <a:pPr algn="ctr"/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endParaRPr lang="en-US" sz="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501665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C3AC8CD-42C7-43BE-B918-6ECB2B3473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236" y="442220"/>
            <a:ext cx="10402576" cy="1345269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SVP ŽÁKŮ S MP</a:t>
            </a:r>
            <a:b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(vymezuje SPC)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37ACA96-4629-49CC-A8D9-D6CDF5B3B4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312276"/>
            <a:ext cx="12009120" cy="4511958"/>
          </a:xfrm>
        </p:spPr>
        <p:txBody>
          <a:bodyPr>
            <a:normAutofit fontScale="77500" lnSpcReduction="20000"/>
          </a:bodyPr>
          <a:lstStyle/>
          <a:p>
            <a:r>
              <a:rPr lang="cs-CZ" sz="1800" b="1" u="sng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SVP ŽÁKŮ S MP: </a:t>
            </a:r>
            <a:r>
              <a:rPr lang="cs-CZ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názornost, individuální přístup, systematičnost, přiměřenost, trvalost, praktická využitelnost, pozitivní motivace, zaměření na pragmatickou jazykovou rovinu, </a:t>
            </a:r>
            <a:r>
              <a:rPr lang="cs-CZ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interdisciplionární</a:t>
            </a:r>
            <a:r>
              <a:rPr lang="cs-CZ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přístup (pedagogika, medicína, psychologie, logopedie, etopedie), spolupráce rodina-škola, práce s kolektivem třídy, vhodné posazení ve třídě, přístup učitele, tolerance ke komunikačním specifikům</a:t>
            </a:r>
          </a:p>
          <a:p>
            <a:r>
              <a:rPr lang="cs-CZ" sz="1800" b="1" u="sng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MOŽNOSTI PODPORY :</a:t>
            </a:r>
          </a:p>
          <a:p>
            <a:r>
              <a:rPr lang="cs-CZ" sz="1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Poradenství</a:t>
            </a:r>
            <a:r>
              <a:rPr lang="cs-CZ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ŠPP, ŠPZ </a:t>
            </a:r>
          </a:p>
          <a:p>
            <a:r>
              <a:rPr lang="cs-CZ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Podpůrná opatření: </a:t>
            </a:r>
            <a:r>
              <a:rPr lang="cs-CZ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IVP, asistent pedagoga, úprava hodnocení, průběhu, náplně, formy a rozsahu vzdělávání, speciální pomůcky, učebnice, úprava práce s kolektivem, hodiny speciálně pedagogické péče, zapojení terapií (logopedie, arteterapie, muzikoterapie, dramaterapie, taneční terapie, </a:t>
            </a:r>
            <a:r>
              <a:rPr lang="cs-CZ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snoezellen</a:t>
            </a:r>
            <a:r>
              <a:rPr lang="cs-CZ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canisterapie…) a speciálních metod ve vzdělávání (globální čtení, FIE, AAK…)</a:t>
            </a:r>
          </a:p>
          <a:p>
            <a:r>
              <a:rPr lang="cs-CZ" sz="1800" b="1" u="sng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VYMEZENÍ SVP SLOUŽÍ: </a:t>
            </a:r>
            <a:r>
              <a:rPr lang="cs-CZ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žákovi k maximální podpoře v rámci vzdělávání, konkretizaci jeho potřeb a systematickému individuálnímu přístupu k jeho vzdělávání, předcházení znevýhodnění žáka vůči intaktním spolužákům, podpora tolerance a empatie majority, osvěta, budování prosociálního chování a přístupu v mezilidských vztazích, otevřenost školy, moderní vzdělávací tendence související s dnešním inkluzivním pojetím přístupu k žákům se SVP</a:t>
            </a:r>
          </a:p>
          <a:p>
            <a:endParaRPr lang="cs-CZ" dirty="0"/>
          </a:p>
        </p:txBody>
      </p:sp>
      <p:pic>
        <p:nvPicPr>
          <p:cNvPr id="5" name="Obrázek 4" descr="Obsah obrázku osoba, země, exteriér, chlapec&#10;&#10;Popis byl vytvořen automaticky">
            <a:extLst>
              <a:ext uri="{FF2B5EF4-FFF2-40B4-BE49-F238E27FC236}">
                <a16:creationId xmlns:a16="http://schemas.microsoft.com/office/drawing/2014/main" id="{3CCC1526-7336-4365-8DA2-D3CD72B74B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7886" y="0"/>
            <a:ext cx="3414114" cy="1952873"/>
          </a:xfrm>
          <a:prstGeom prst="rect">
            <a:avLst/>
          </a:prstGeom>
        </p:spPr>
      </p:pic>
      <p:pic>
        <p:nvPicPr>
          <p:cNvPr id="7" name="Obrázek 6" descr="Obsah obrázku osoba, interiér, malé&#10;&#10;Popis byl vytvořen automaticky">
            <a:extLst>
              <a:ext uri="{FF2B5EF4-FFF2-40B4-BE49-F238E27FC236}">
                <a16:creationId xmlns:a16="http://schemas.microsoft.com/office/drawing/2014/main" id="{F2533FDF-0908-400E-BA7C-0D7C9EBCAC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525" y="33766"/>
            <a:ext cx="2628316" cy="1894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1175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430127AE-B29E-4FDF-99D2-A2F1E7003F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920240" y="2176009"/>
            <a:ext cx="8770571" cy="0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3D5FBB81-B61B-416A-8F5D-A8DDF62530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3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40C0D7D4-D83D-4C58-87D1-955F0A9173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476051" cy="6858000"/>
          </a:xfrm>
          <a:custGeom>
            <a:avLst/>
            <a:gdLst>
              <a:gd name="connsiteX0" fmla="*/ 0 w 7476051"/>
              <a:gd name="connsiteY0" fmla="*/ 0 h 6858000"/>
              <a:gd name="connsiteX1" fmla="*/ 5853028 w 7476051"/>
              <a:gd name="connsiteY1" fmla="*/ 0 h 6858000"/>
              <a:gd name="connsiteX2" fmla="*/ 5875152 w 7476051"/>
              <a:gd name="connsiteY2" fmla="*/ 14997 h 6858000"/>
              <a:gd name="connsiteX3" fmla="*/ 7476051 w 7476051"/>
              <a:gd name="connsiteY3" fmla="*/ 3621656 h 6858000"/>
              <a:gd name="connsiteX4" fmla="*/ 5601702 w 7476051"/>
              <a:gd name="connsiteY4" fmla="*/ 6374814 h 6858000"/>
              <a:gd name="connsiteX5" fmla="*/ 5085053 w 7476051"/>
              <a:gd name="connsiteY5" fmla="*/ 6780599 h 6858000"/>
              <a:gd name="connsiteX6" fmla="*/ 4973297 w 7476051"/>
              <a:gd name="connsiteY6" fmla="*/ 6858000 h 6858000"/>
              <a:gd name="connsiteX7" fmla="*/ 0 w 7476051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76051" h="6858000">
                <a:moveTo>
                  <a:pt x="0" y="0"/>
                </a:moveTo>
                <a:lnTo>
                  <a:pt x="5853028" y="0"/>
                </a:lnTo>
                <a:lnTo>
                  <a:pt x="5875152" y="14997"/>
                </a:lnTo>
                <a:cubicBezTo>
                  <a:pt x="6902315" y="754641"/>
                  <a:pt x="7476051" y="2093192"/>
                  <a:pt x="7476051" y="3621656"/>
                </a:cubicBezTo>
                <a:cubicBezTo>
                  <a:pt x="7476051" y="4969131"/>
                  <a:pt x="6547326" y="5602839"/>
                  <a:pt x="5601702" y="6374814"/>
                </a:cubicBezTo>
                <a:cubicBezTo>
                  <a:pt x="5429499" y="6515397"/>
                  <a:pt x="5258871" y="6653108"/>
                  <a:pt x="5085053" y="6780599"/>
                </a:cubicBezTo>
                <a:lnTo>
                  <a:pt x="497329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15F9A324-404E-4C5D-AFF0-C5D0D84182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48204" y="-1"/>
            <a:ext cx="2535264" cy="6858001"/>
          </a:xfrm>
          <a:custGeom>
            <a:avLst/>
            <a:gdLst>
              <a:gd name="connsiteX0" fmla="*/ 1218585 w 2535264"/>
              <a:gd name="connsiteY0" fmla="*/ 0 h 6858001"/>
              <a:gd name="connsiteX1" fmla="*/ 1236561 w 2535264"/>
              <a:gd name="connsiteY1" fmla="*/ 0 h 6858001"/>
              <a:gd name="connsiteX2" fmla="*/ 1264452 w 2535264"/>
              <a:gd name="connsiteY2" fmla="*/ 24550 h 6858001"/>
              <a:gd name="connsiteX3" fmla="*/ 2528121 w 2535264"/>
              <a:gd name="connsiteY3" fmla="*/ 3710502 h 6858001"/>
              <a:gd name="connsiteX4" fmla="*/ 492890 w 2535264"/>
              <a:gd name="connsiteY4" fmla="*/ 6507511 h 6858001"/>
              <a:gd name="connsiteX5" fmla="*/ 221418 w 2535264"/>
              <a:gd name="connsiteY5" fmla="*/ 6713387 h 6858001"/>
              <a:gd name="connsiteX6" fmla="*/ 20100 w 2535264"/>
              <a:gd name="connsiteY6" fmla="*/ 6858001 h 6858001"/>
              <a:gd name="connsiteX7" fmla="*/ 0 w 2535264"/>
              <a:gd name="connsiteY7" fmla="*/ 6858001 h 6858001"/>
              <a:gd name="connsiteX8" fmla="*/ 202488 w 2535264"/>
              <a:gd name="connsiteY8" fmla="*/ 6712547 h 6858001"/>
              <a:gd name="connsiteX9" fmla="*/ 473961 w 2535264"/>
              <a:gd name="connsiteY9" fmla="*/ 6506670 h 6858001"/>
              <a:gd name="connsiteX10" fmla="*/ 2509192 w 2535264"/>
              <a:gd name="connsiteY10" fmla="*/ 3709662 h 6858001"/>
              <a:gd name="connsiteX11" fmla="*/ 1245521 w 2535264"/>
              <a:gd name="connsiteY11" fmla="*/ 23708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5264" h="6858001">
                <a:moveTo>
                  <a:pt x="1218585" y="0"/>
                </a:moveTo>
                <a:lnTo>
                  <a:pt x="1236561" y="0"/>
                </a:lnTo>
                <a:lnTo>
                  <a:pt x="1264452" y="24550"/>
                </a:lnTo>
                <a:cubicBezTo>
                  <a:pt x="2149109" y="863108"/>
                  <a:pt x="2598329" y="2210814"/>
                  <a:pt x="2528121" y="3710502"/>
                </a:cubicBezTo>
                <a:cubicBezTo>
                  <a:pt x="2462100" y="5120751"/>
                  <a:pt x="1489450" y="5742158"/>
                  <a:pt x="492890" y="6507511"/>
                </a:cubicBezTo>
                <a:cubicBezTo>
                  <a:pt x="402151" y="6577199"/>
                  <a:pt x="311847" y="6646154"/>
                  <a:pt x="221418" y="6713387"/>
                </a:cubicBezTo>
                <a:lnTo>
                  <a:pt x="20100" y="6858001"/>
                </a:lnTo>
                <a:lnTo>
                  <a:pt x="0" y="6858001"/>
                </a:lnTo>
                <a:lnTo>
                  <a:pt x="202488" y="6712547"/>
                </a:lnTo>
                <a:cubicBezTo>
                  <a:pt x="292917" y="6645314"/>
                  <a:pt x="383222" y="6576359"/>
                  <a:pt x="473961" y="6506670"/>
                </a:cubicBezTo>
                <a:cubicBezTo>
                  <a:pt x="1470520" y="5741317"/>
                  <a:pt x="2443170" y="5119911"/>
                  <a:pt x="2509192" y="3709662"/>
                </a:cubicBezTo>
                <a:cubicBezTo>
                  <a:pt x="2579400" y="2209973"/>
                  <a:pt x="2130178" y="862268"/>
                  <a:pt x="1245521" y="2370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AC4CE3C4-3600-4353-9FE1-B32D06BEF0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3737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2D06C2A-160A-4737-9BDD-0B3B934689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2" y="139155"/>
            <a:ext cx="8770571" cy="754606"/>
          </a:xfrm>
        </p:spPr>
        <p:txBody>
          <a:bodyPr vert="horz" lIns="109728" tIns="109728" rIns="109728" bIns="91440" rtlCol="0" anchor="b">
            <a:noAutofit/>
          </a:bodyPr>
          <a:lstStyle/>
          <a:p>
            <a:r>
              <a:rPr lang="en-US" sz="2400" u="sng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SYSTÉM PODPORY OD NAROZENÍ DO DOSPĚLOSTI</a:t>
            </a:r>
          </a:p>
        </p:txBody>
      </p:sp>
      <p:pic>
        <p:nvPicPr>
          <p:cNvPr id="7" name="Obrázek 6" descr="Obsah obrázku text, osoba, interiér, pracovní&#10;&#10;Popis byl vytvořen automaticky">
            <a:extLst>
              <a:ext uri="{FF2B5EF4-FFF2-40B4-BE49-F238E27FC236}">
                <a16:creationId xmlns:a16="http://schemas.microsoft.com/office/drawing/2014/main" id="{5654ED77-20B3-4EBE-878E-6A149B849A3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2" r="1" b="1"/>
          <a:stretch/>
        </p:blipFill>
        <p:spPr>
          <a:xfrm>
            <a:off x="9265537" y="133847"/>
            <a:ext cx="2755607" cy="1868555"/>
          </a:xfrm>
          <a:prstGeom prst="rect">
            <a:avLst/>
          </a:prstGeom>
        </p:spPr>
      </p:pic>
      <p:sp>
        <p:nvSpPr>
          <p:cNvPr id="3" name="Podnadpis 2">
            <a:extLst>
              <a:ext uri="{FF2B5EF4-FFF2-40B4-BE49-F238E27FC236}">
                <a16:creationId xmlns:a16="http://schemas.microsoft.com/office/drawing/2014/main" id="{5CDDC16E-3286-49DE-BFF2-6CF60717D5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9203" y="974035"/>
            <a:ext cx="8633605" cy="5883965"/>
          </a:xfrm>
        </p:spPr>
        <p:txBody>
          <a:bodyPr vert="horz" lIns="109728" tIns="109728" rIns="109728" bIns="91440" rtlCol="0"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Rodina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Pediatr</a:t>
            </a:r>
            <a:endParaRPr lang="en-US" sz="1400" b="1" u="sng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Raná</a:t>
            </a:r>
            <a:r>
              <a:rPr lang="en-US" sz="14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péče</a:t>
            </a:r>
            <a:endParaRPr lang="en-US" sz="1400" b="1" u="sng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Inkluze</a:t>
            </a:r>
            <a:r>
              <a:rPr lang="en-US" sz="14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(MŠ, ZŠ)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Speciální</a:t>
            </a:r>
            <a:r>
              <a:rPr lang="en-US" sz="14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vzdělávání</a:t>
            </a:r>
            <a:r>
              <a:rPr lang="en-US" sz="14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(MŠ </a:t>
            </a:r>
            <a:r>
              <a:rPr lang="en-US" sz="1400" b="1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speciální</a:t>
            </a:r>
            <a:r>
              <a:rPr lang="en-US" sz="14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14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ZŠ (pro </a:t>
            </a:r>
            <a:r>
              <a:rPr lang="cs-CZ" sz="1400" b="1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žky</a:t>
            </a:r>
            <a:r>
              <a:rPr lang="cs-CZ" sz="14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 LMP), </a:t>
            </a:r>
            <a:r>
              <a:rPr lang="en-US" sz="14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ZŠ </a:t>
            </a:r>
            <a:r>
              <a:rPr lang="en-US" sz="1400" b="1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Speciální</a:t>
            </a:r>
            <a:r>
              <a:rPr lang="en-US" sz="14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– </a:t>
            </a:r>
            <a:r>
              <a:rPr lang="en-US" sz="1400" b="1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školy</a:t>
            </a:r>
            <a:r>
              <a:rPr lang="en-US" sz="14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fungující</a:t>
            </a:r>
            <a:r>
              <a:rPr lang="en-US" sz="14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dle</a:t>
            </a:r>
            <a:r>
              <a:rPr lang="en-US" sz="14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§ 16, </a:t>
            </a:r>
            <a:r>
              <a:rPr lang="en-US" sz="1400" b="1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odst</a:t>
            </a:r>
            <a:r>
              <a:rPr lang="en-US" sz="1400" b="1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 9 </a:t>
            </a:r>
            <a:r>
              <a:rPr lang="en-US" sz="1400" b="1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Školského</a:t>
            </a:r>
            <a:r>
              <a:rPr lang="en-US" sz="1400" b="1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1400" b="1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zákona</a:t>
            </a:r>
            <a:endParaRPr lang="en-US" sz="1400" b="1" i="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Odborné učiliště, </a:t>
            </a:r>
            <a:r>
              <a:rPr lang="en-US" sz="1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Praktická</a:t>
            </a:r>
            <a:r>
              <a:rPr lang="en-US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1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škola</a:t>
            </a:r>
            <a:endParaRPr lang="en-US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Chráněné</a:t>
            </a:r>
            <a:r>
              <a:rPr lang="en-US" sz="1400" b="1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1400" b="1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bylení</a:t>
            </a:r>
            <a:endParaRPr lang="en-US" sz="1400" b="1" i="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Podporované</a:t>
            </a:r>
            <a:r>
              <a:rPr lang="en-US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1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zaměstnání</a:t>
            </a:r>
            <a:endParaRPr lang="en-US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b="1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Chráněné pracovní místo </a:t>
            </a:r>
            <a:endParaRPr lang="en-US" sz="1400" b="1" i="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Stacionář</a:t>
            </a:r>
            <a:endParaRPr lang="en-US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Domov</a:t>
            </a:r>
            <a:r>
              <a:rPr lang="en-US" sz="1400" b="1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pro </a:t>
            </a:r>
            <a:r>
              <a:rPr lang="en-US" sz="1400" b="1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osoby</a:t>
            </a:r>
            <a:r>
              <a:rPr lang="en-US" sz="1400" b="1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se </a:t>
            </a:r>
            <a:r>
              <a:rPr lang="en-US" sz="1400" b="1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zdravotním</a:t>
            </a:r>
            <a:r>
              <a:rPr lang="en-US" sz="1400" b="1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1400" b="1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postižením</a:t>
            </a:r>
            <a:endParaRPr lang="en-US" sz="1400" b="1" i="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Večerní</a:t>
            </a:r>
            <a:r>
              <a:rPr lang="en-US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1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školy</a:t>
            </a:r>
            <a:endParaRPr lang="en-US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</a:t>
            </a:r>
            <a:r>
              <a:rPr lang="en-US" sz="1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eziskové</a:t>
            </a:r>
            <a:r>
              <a:rPr lang="en-US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1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organizace</a:t>
            </a:r>
            <a:endParaRPr lang="en-US" sz="1400" b="1" i="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endParaRPr lang="en-US" sz="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" name="Obrázek 4" descr="Obsah obrázku osoba, interiér, žlutá&#10;&#10;Popis byl vytvořen automaticky">
            <a:extLst>
              <a:ext uri="{FF2B5EF4-FFF2-40B4-BE49-F238E27FC236}">
                <a16:creationId xmlns:a16="http://schemas.microsoft.com/office/drawing/2014/main" id="{F98CB46E-FD0D-439E-96DF-FC7DF54E676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2" r="1510" b="-2"/>
          <a:stretch/>
        </p:blipFill>
        <p:spPr>
          <a:xfrm>
            <a:off x="9252287" y="2380091"/>
            <a:ext cx="2768857" cy="1971928"/>
          </a:xfrm>
          <a:prstGeom prst="rect">
            <a:avLst/>
          </a:prstGeom>
        </p:spPr>
      </p:pic>
      <p:pic>
        <p:nvPicPr>
          <p:cNvPr id="9" name="Obrázek 8" descr="Obsah obrázku osoba, interiér, dítě, ložnice&#10;&#10;Popis byl vytvořen automaticky">
            <a:extLst>
              <a:ext uri="{FF2B5EF4-FFF2-40B4-BE49-F238E27FC236}">
                <a16:creationId xmlns:a16="http://schemas.microsoft.com/office/drawing/2014/main" id="{E558C690-3F55-4FB1-86A5-1E6B73CBF2F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3513" y="4829444"/>
            <a:ext cx="2797631" cy="1854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59573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DBF1ABE-8590-450D-BB49-BDDCCF3EE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391F8D69-709A-4575-A393-B4C26481AF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966083" y="0"/>
            <a:ext cx="9841377" cy="6858000"/>
          </a:xfrm>
          <a:custGeom>
            <a:avLst/>
            <a:gdLst>
              <a:gd name="connsiteX0" fmla="*/ 8218354 w 9841377"/>
              <a:gd name="connsiteY0" fmla="*/ 0 h 6858000"/>
              <a:gd name="connsiteX1" fmla="*/ 5551962 w 9841377"/>
              <a:gd name="connsiteY1" fmla="*/ 0 h 6858000"/>
              <a:gd name="connsiteX2" fmla="*/ 5482342 w 9841377"/>
              <a:gd name="connsiteY2" fmla="*/ 0 h 6858000"/>
              <a:gd name="connsiteX3" fmla="*/ 4359035 w 9841377"/>
              <a:gd name="connsiteY3" fmla="*/ 0 h 6858000"/>
              <a:gd name="connsiteX4" fmla="*/ 4289415 w 9841377"/>
              <a:gd name="connsiteY4" fmla="*/ 0 h 6858000"/>
              <a:gd name="connsiteX5" fmla="*/ 1623023 w 9841377"/>
              <a:gd name="connsiteY5" fmla="*/ 0 h 6858000"/>
              <a:gd name="connsiteX6" fmla="*/ 1600899 w 9841377"/>
              <a:gd name="connsiteY6" fmla="*/ 14997 h 6858000"/>
              <a:gd name="connsiteX7" fmla="*/ 0 w 9841377"/>
              <a:gd name="connsiteY7" fmla="*/ 3621656 h 6858000"/>
              <a:gd name="connsiteX8" fmla="*/ 1874350 w 9841377"/>
              <a:gd name="connsiteY8" fmla="*/ 6374814 h 6858000"/>
              <a:gd name="connsiteX9" fmla="*/ 2390998 w 9841377"/>
              <a:gd name="connsiteY9" fmla="*/ 6780599 h 6858000"/>
              <a:gd name="connsiteX10" fmla="*/ 2502754 w 9841377"/>
              <a:gd name="connsiteY10" fmla="*/ 6858000 h 6858000"/>
              <a:gd name="connsiteX11" fmla="*/ 4289415 w 9841377"/>
              <a:gd name="connsiteY11" fmla="*/ 6858000 h 6858000"/>
              <a:gd name="connsiteX12" fmla="*/ 4359035 w 9841377"/>
              <a:gd name="connsiteY12" fmla="*/ 6858000 h 6858000"/>
              <a:gd name="connsiteX13" fmla="*/ 5482342 w 9841377"/>
              <a:gd name="connsiteY13" fmla="*/ 6858000 h 6858000"/>
              <a:gd name="connsiteX14" fmla="*/ 5551962 w 9841377"/>
              <a:gd name="connsiteY14" fmla="*/ 6858000 h 6858000"/>
              <a:gd name="connsiteX15" fmla="*/ 7338623 w 9841377"/>
              <a:gd name="connsiteY15" fmla="*/ 6858000 h 6858000"/>
              <a:gd name="connsiteX16" fmla="*/ 7450379 w 9841377"/>
              <a:gd name="connsiteY16" fmla="*/ 6780599 h 6858000"/>
              <a:gd name="connsiteX17" fmla="*/ 7967027 w 9841377"/>
              <a:gd name="connsiteY17" fmla="*/ 6374814 h 6858000"/>
              <a:gd name="connsiteX18" fmla="*/ 9841377 w 9841377"/>
              <a:gd name="connsiteY18" fmla="*/ 3621656 h 6858000"/>
              <a:gd name="connsiteX19" fmla="*/ 8240478 w 9841377"/>
              <a:gd name="connsiteY19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9841377" h="6858000">
                <a:moveTo>
                  <a:pt x="8218354" y="0"/>
                </a:moveTo>
                <a:lnTo>
                  <a:pt x="5551962" y="0"/>
                </a:lnTo>
                <a:lnTo>
                  <a:pt x="5482342" y="0"/>
                </a:lnTo>
                <a:lnTo>
                  <a:pt x="4359035" y="0"/>
                </a:lnTo>
                <a:lnTo>
                  <a:pt x="4289415" y="0"/>
                </a:lnTo>
                <a:lnTo>
                  <a:pt x="1623023" y="0"/>
                </a:lnTo>
                <a:lnTo>
                  <a:pt x="1600899" y="14997"/>
                </a:lnTo>
                <a:cubicBezTo>
                  <a:pt x="573736" y="754641"/>
                  <a:pt x="0" y="2093192"/>
                  <a:pt x="0" y="3621656"/>
                </a:cubicBezTo>
                <a:cubicBezTo>
                  <a:pt x="0" y="4969131"/>
                  <a:pt x="928725" y="5602839"/>
                  <a:pt x="1874350" y="6374814"/>
                </a:cubicBezTo>
                <a:cubicBezTo>
                  <a:pt x="2046553" y="6515397"/>
                  <a:pt x="2217180" y="6653108"/>
                  <a:pt x="2390998" y="6780599"/>
                </a:cubicBezTo>
                <a:lnTo>
                  <a:pt x="2502754" y="6858000"/>
                </a:lnTo>
                <a:lnTo>
                  <a:pt x="4289415" y="6858000"/>
                </a:lnTo>
                <a:lnTo>
                  <a:pt x="4359035" y="6858000"/>
                </a:lnTo>
                <a:lnTo>
                  <a:pt x="5482342" y="6858000"/>
                </a:lnTo>
                <a:lnTo>
                  <a:pt x="5551962" y="6858000"/>
                </a:lnTo>
                <a:lnTo>
                  <a:pt x="7338623" y="6858000"/>
                </a:lnTo>
                <a:lnTo>
                  <a:pt x="7450379" y="6780599"/>
                </a:lnTo>
                <a:cubicBezTo>
                  <a:pt x="7624197" y="6653108"/>
                  <a:pt x="7794824" y="6515397"/>
                  <a:pt x="7967027" y="6374814"/>
                </a:cubicBezTo>
                <a:cubicBezTo>
                  <a:pt x="8912652" y="5602839"/>
                  <a:pt x="9841377" y="4969131"/>
                  <a:pt x="9841377" y="3621656"/>
                </a:cubicBezTo>
                <a:cubicBezTo>
                  <a:pt x="9841377" y="2093192"/>
                  <a:pt x="9267641" y="754641"/>
                  <a:pt x="8240478" y="14997"/>
                </a:cubicBezTo>
                <a:close/>
              </a:path>
            </a:pathLst>
          </a:cu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C87A50C4-1191-461A-9E09-C8057F2AF0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43035" y="0"/>
            <a:ext cx="2265453" cy="6858000"/>
          </a:xfrm>
          <a:custGeom>
            <a:avLst/>
            <a:gdLst>
              <a:gd name="connsiteX0" fmla="*/ 1117108 w 2265453"/>
              <a:gd name="connsiteY0" fmla="*/ 0 h 6858000"/>
              <a:gd name="connsiteX1" fmla="*/ 1099628 w 2265453"/>
              <a:gd name="connsiteY1" fmla="*/ 0 h 6858000"/>
              <a:gd name="connsiteX2" fmla="*/ 1175238 w 2265453"/>
              <a:gd name="connsiteY2" fmla="*/ 82371 h 6858000"/>
              <a:gd name="connsiteX3" fmla="*/ 2240276 w 2265453"/>
              <a:gd name="connsiteY3" fmla="*/ 3734791 h 6858000"/>
              <a:gd name="connsiteX4" fmla="*/ 274951 w 2265453"/>
              <a:gd name="connsiteY4" fmla="*/ 6634678 h 6858000"/>
              <a:gd name="connsiteX5" fmla="*/ 12802 w 2265453"/>
              <a:gd name="connsiteY5" fmla="*/ 6848127 h 6858000"/>
              <a:gd name="connsiteX6" fmla="*/ 0 w 2265453"/>
              <a:gd name="connsiteY6" fmla="*/ 6858000 h 6858000"/>
              <a:gd name="connsiteX7" fmla="*/ 19410 w 2265453"/>
              <a:gd name="connsiteY7" fmla="*/ 6858000 h 6858000"/>
              <a:gd name="connsiteX8" fmla="*/ 31082 w 2265453"/>
              <a:gd name="connsiteY8" fmla="*/ 6848998 h 6858000"/>
              <a:gd name="connsiteX9" fmla="*/ 293230 w 2265453"/>
              <a:gd name="connsiteY9" fmla="*/ 6635549 h 6858000"/>
              <a:gd name="connsiteX10" fmla="*/ 2258555 w 2265453"/>
              <a:gd name="connsiteY10" fmla="*/ 3735662 h 6858000"/>
              <a:gd name="connsiteX11" fmla="*/ 1193518 w 2265453"/>
              <a:gd name="connsiteY11" fmla="*/ 8324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65453" h="6858000">
                <a:moveTo>
                  <a:pt x="1117108" y="0"/>
                </a:moveTo>
                <a:lnTo>
                  <a:pt x="1099628" y="0"/>
                </a:lnTo>
                <a:lnTo>
                  <a:pt x="1175238" y="82371"/>
                </a:lnTo>
                <a:cubicBezTo>
                  <a:pt x="1926546" y="957940"/>
                  <a:pt x="2303836" y="2277119"/>
                  <a:pt x="2240276" y="3734791"/>
                </a:cubicBezTo>
                <a:cubicBezTo>
                  <a:pt x="2176522" y="5196911"/>
                  <a:pt x="1237280" y="5841173"/>
                  <a:pt x="274951" y="6634678"/>
                </a:cubicBezTo>
                <a:cubicBezTo>
                  <a:pt x="187328" y="6706930"/>
                  <a:pt x="100126" y="6778421"/>
                  <a:pt x="12802" y="6848127"/>
                </a:cubicBezTo>
                <a:lnTo>
                  <a:pt x="0" y="6858000"/>
                </a:lnTo>
                <a:lnTo>
                  <a:pt x="19410" y="6858000"/>
                </a:lnTo>
                <a:lnTo>
                  <a:pt x="31082" y="6848998"/>
                </a:lnTo>
                <a:cubicBezTo>
                  <a:pt x="118405" y="6779292"/>
                  <a:pt x="205608" y="6707801"/>
                  <a:pt x="293230" y="6635549"/>
                </a:cubicBezTo>
                <a:cubicBezTo>
                  <a:pt x="1255560" y="5842045"/>
                  <a:pt x="2194802" y="5197782"/>
                  <a:pt x="2258555" y="3735662"/>
                </a:cubicBezTo>
                <a:cubicBezTo>
                  <a:pt x="2322115" y="2277991"/>
                  <a:pt x="1944825" y="958811"/>
                  <a:pt x="1193518" y="8324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BC87DA9F-8DB2-4D48-8716-A928FBB8A5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033" y="0"/>
            <a:ext cx="2486322" cy="6858000"/>
          </a:xfrm>
          <a:custGeom>
            <a:avLst/>
            <a:gdLst>
              <a:gd name="connsiteX0" fmla="*/ 879731 w 2521425"/>
              <a:gd name="connsiteY0" fmla="*/ 0 h 6858000"/>
              <a:gd name="connsiteX1" fmla="*/ 898402 w 2521425"/>
              <a:gd name="connsiteY1" fmla="*/ 0 h 6858000"/>
              <a:gd name="connsiteX2" fmla="*/ 920526 w 2521425"/>
              <a:gd name="connsiteY2" fmla="*/ 14997 h 6858000"/>
              <a:gd name="connsiteX3" fmla="*/ 2521425 w 2521425"/>
              <a:gd name="connsiteY3" fmla="*/ 3621656 h 6858000"/>
              <a:gd name="connsiteX4" fmla="*/ 647075 w 2521425"/>
              <a:gd name="connsiteY4" fmla="*/ 6374814 h 6858000"/>
              <a:gd name="connsiteX5" fmla="*/ 130427 w 2521425"/>
              <a:gd name="connsiteY5" fmla="*/ 6780599 h 6858000"/>
              <a:gd name="connsiteX6" fmla="*/ 18671 w 2521425"/>
              <a:gd name="connsiteY6" fmla="*/ 6858000 h 6858000"/>
              <a:gd name="connsiteX7" fmla="*/ 0 w 2521425"/>
              <a:gd name="connsiteY7" fmla="*/ 6858000 h 6858000"/>
              <a:gd name="connsiteX8" fmla="*/ 111756 w 2521425"/>
              <a:gd name="connsiteY8" fmla="*/ 6780599 h 6858000"/>
              <a:gd name="connsiteX9" fmla="*/ 628404 w 2521425"/>
              <a:gd name="connsiteY9" fmla="*/ 6374814 h 6858000"/>
              <a:gd name="connsiteX10" fmla="*/ 2502754 w 2521425"/>
              <a:gd name="connsiteY10" fmla="*/ 3621656 h 6858000"/>
              <a:gd name="connsiteX11" fmla="*/ 901855 w 2521425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195EA065-AC5D-431D-927E-87FF058848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96194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46934B3C-D73F-4CD0-95B1-0244D662D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23292" y="0"/>
            <a:ext cx="2486322" cy="6858000"/>
          </a:xfrm>
          <a:custGeom>
            <a:avLst/>
            <a:gdLst>
              <a:gd name="connsiteX0" fmla="*/ 879731 w 2521425"/>
              <a:gd name="connsiteY0" fmla="*/ 0 h 6858000"/>
              <a:gd name="connsiteX1" fmla="*/ 898402 w 2521425"/>
              <a:gd name="connsiteY1" fmla="*/ 0 h 6858000"/>
              <a:gd name="connsiteX2" fmla="*/ 920526 w 2521425"/>
              <a:gd name="connsiteY2" fmla="*/ 14997 h 6858000"/>
              <a:gd name="connsiteX3" fmla="*/ 2521425 w 2521425"/>
              <a:gd name="connsiteY3" fmla="*/ 3621656 h 6858000"/>
              <a:gd name="connsiteX4" fmla="*/ 647075 w 2521425"/>
              <a:gd name="connsiteY4" fmla="*/ 6374814 h 6858000"/>
              <a:gd name="connsiteX5" fmla="*/ 130427 w 2521425"/>
              <a:gd name="connsiteY5" fmla="*/ 6780599 h 6858000"/>
              <a:gd name="connsiteX6" fmla="*/ 18671 w 2521425"/>
              <a:gd name="connsiteY6" fmla="*/ 6858000 h 6858000"/>
              <a:gd name="connsiteX7" fmla="*/ 0 w 2521425"/>
              <a:gd name="connsiteY7" fmla="*/ 6858000 h 6858000"/>
              <a:gd name="connsiteX8" fmla="*/ 111756 w 2521425"/>
              <a:gd name="connsiteY8" fmla="*/ 6780599 h 6858000"/>
              <a:gd name="connsiteX9" fmla="*/ 628404 w 2521425"/>
              <a:gd name="connsiteY9" fmla="*/ 6374814 h 6858000"/>
              <a:gd name="connsiteX10" fmla="*/ 2502754 w 2521425"/>
              <a:gd name="connsiteY10" fmla="*/ 3621656 h 6858000"/>
              <a:gd name="connsiteX11" fmla="*/ 901855 w 2521425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9606E9B-7855-45FD-99AE-3DA22F8826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43607" y="2712720"/>
            <a:ext cx="8394306" cy="636767"/>
          </a:xfrm>
        </p:spPr>
        <p:txBody>
          <a:bodyPr anchor="b">
            <a:normAutofit/>
          </a:bodyPr>
          <a:lstStyle/>
          <a:p>
            <a:pPr algn="ctr">
              <a:lnSpc>
                <a:spcPct val="110000"/>
              </a:lnSpc>
            </a:pPr>
            <a:r>
              <a:rPr lang="cs-CZ" sz="2800" u="sng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MOŽNOSTI VZDĚLÁVÁNÍ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A7D219B-3255-4F06-946A-3932546DE6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43607" y="3482292"/>
            <a:ext cx="8394306" cy="3062041"/>
          </a:xfrm>
        </p:spPr>
        <p:txBody>
          <a:bodyPr anchor="t">
            <a:normAutofit/>
          </a:bodyPr>
          <a:lstStyle/>
          <a:p>
            <a:pPr marL="285750" indent="-285750" algn="ctr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MŠ</a:t>
            </a:r>
            <a:r>
              <a:rPr lang="cs-CZ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nebo </a:t>
            </a:r>
            <a:r>
              <a:rPr lang="cs-CZ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MŠ speciální </a:t>
            </a:r>
            <a:r>
              <a:rPr lang="cs-CZ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(podle </a:t>
            </a:r>
            <a:r>
              <a:rPr lang="cs-CZ" sz="2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§ 16 odst. 9 Školského zákona)</a:t>
            </a:r>
            <a:endParaRPr lang="cs-CZ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ctr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ZŠ</a:t>
            </a:r>
            <a:r>
              <a:rPr lang="cs-CZ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ZŠ podle </a:t>
            </a:r>
            <a:r>
              <a:rPr lang="cs-CZ" sz="2000" b="1" i="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§ 16 odst. 9 Školského zákona </a:t>
            </a:r>
            <a:r>
              <a:rPr lang="cs-CZ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cs-CZ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býv.ZŠ</a:t>
            </a:r>
            <a:r>
              <a:rPr lang="cs-CZ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praktická)</a:t>
            </a:r>
            <a:r>
              <a:rPr lang="cs-CZ" sz="2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nebo </a:t>
            </a:r>
            <a:r>
              <a:rPr lang="cs-CZ" sz="2000" b="1" i="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ZŠ speciální </a:t>
            </a:r>
            <a:r>
              <a:rPr lang="cs-CZ" sz="2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(také funguje </a:t>
            </a:r>
            <a:r>
              <a:rPr lang="cs-CZ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podle </a:t>
            </a:r>
            <a:r>
              <a:rPr lang="cs-CZ" sz="2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§ 16 odst. 9 Školského zákona</a:t>
            </a:r>
          </a:p>
          <a:p>
            <a:pPr marL="285750" indent="-285750" algn="ctr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cs-CZ" sz="2000" b="1" i="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Odborné učiliště, praktická škola</a:t>
            </a:r>
          </a:p>
          <a:p>
            <a:pPr marL="285750" indent="-285750" algn="ctr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Večerní škola, zájmová činnost v rámci NNO, DOSZP</a:t>
            </a:r>
            <a:endParaRPr lang="cs-CZ" sz="2000" b="1" i="0" dirty="0">
              <a:solidFill>
                <a:schemeClr val="accent2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</a:pPr>
            <a:endParaRPr lang="cs-CZ" sz="800" dirty="0"/>
          </a:p>
        </p:txBody>
      </p:sp>
      <p:pic>
        <p:nvPicPr>
          <p:cNvPr id="5" name="Obrázek 4" descr="Obsah obrázku osoba, zeď, interiér, jídelní stůl&#10;&#10;Popis byl vytvořen automaticky">
            <a:extLst>
              <a:ext uri="{FF2B5EF4-FFF2-40B4-BE49-F238E27FC236}">
                <a16:creationId xmlns:a16="http://schemas.microsoft.com/office/drawing/2014/main" id="{BF0CB5CB-FA33-4BB9-9212-878B6F7B40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2707" y="313666"/>
            <a:ext cx="3996106" cy="2266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83445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30127AE-B29E-4FDF-99D2-A2F1E7003F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920240" y="2176009"/>
            <a:ext cx="8770571" cy="0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49BB7E9A-6937-4BF0-9F51-A20F197B55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3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E0939753-89D7-48A8-8441-B9FF25CE8A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04167" y="0"/>
            <a:ext cx="5687681" cy="5708856"/>
          </a:xfrm>
          <a:custGeom>
            <a:avLst/>
            <a:gdLst>
              <a:gd name="connsiteX0" fmla="*/ 2787282 w 5687681"/>
              <a:gd name="connsiteY0" fmla="*/ 0 h 5708856"/>
              <a:gd name="connsiteX1" fmla="*/ 3988996 w 5687681"/>
              <a:gd name="connsiteY1" fmla="*/ 0 h 5708856"/>
              <a:gd name="connsiteX2" fmla="*/ 4236253 w 5687681"/>
              <a:gd name="connsiteY2" fmla="*/ 68070 h 5708856"/>
              <a:gd name="connsiteX3" fmla="*/ 4483543 w 5687681"/>
              <a:gd name="connsiteY3" fmla="*/ 168573 h 5708856"/>
              <a:gd name="connsiteX4" fmla="*/ 5265611 w 5687681"/>
              <a:gd name="connsiteY4" fmla="*/ 790441 h 5708856"/>
              <a:gd name="connsiteX5" fmla="*/ 5682608 w 5687681"/>
              <a:gd name="connsiteY5" fmla="*/ 1499885 h 5708856"/>
              <a:gd name="connsiteX6" fmla="*/ 5687681 w 5687681"/>
              <a:gd name="connsiteY6" fmla="*/ 1513862 h 5708856"/>
              <a:gd name="connsiteX7" fmla="*/ 5687681 w 5687681"/>
              <a:gd name="connsiteY7" fmla="*/ 3841322 h 5708856"/>
              <a:gd name="connsiteX8" fmla="*/ 5651147 w 5687681"/>
              <a:gd name="connsiteY8" fmla="*/ 3896489 h 5708856"/>
              <a:gd name="connsiteX9" fmla="*/ 4734255 w 5687681"/>
              <a:gd name="connsiteY9" fmla="*/ 4737639 h 5708856"/>
              <a:gd name="connsiteX10" fmla="*/ 4532663 w 5687681"/>
              <a:gd name="connsiteY10" fmla="*/ 4898543 h 5708856"/>
              <a:gd name="connsiteX11" fmla="*/ 2876165 w 5687681"/>
              <a:gd name="connsiteY11" fmla="*/ 5708856 h 5708856"/>
              <a:gd name="connsiteX12" fmla="*/ 694066 w 5687681"/>
              <a:gd name="connsiteY12" fmla="*/ 4391717 h 5708856"/>
              <a:gd name="connsiteX13" fmla="*/ 461517 w 5687681"/>
              <a:gd name="connsiteY13" fmla="*/ 4054756 h 5708856"/>
              <a:gd name="connsiteX14" fmla="*/ 0 w 5687681"/>
              <a:gd name="connsiteY14" fmla="*/ 2993139 h 5708856"/>
              <a:gd name="connsiteX15" fmla="*/ 278855 w 5687681"/>
              <a:gd name="connsiteY15" fmla="*/ 1849819 h 5708856"/>
              <a:gd name="connsiteX16" fmla="*/ 1047879 w 5687681"/>
              <a:gd name="connsiteY16" fmla="*/ 867400 h 5708856"/>
              <a:gd name="connsiteX17" fmla="*/ 2159714 w 5687681"/>
              <a:gd name="connsiteY17" fmla="*/ 186098 h 5708856"/>
              <a:gd name="connsiteX18" fmla="*/ 2785137 w 5687681"/>
              <a:gd name="connsiteY18" fmla="*/ 372 h 5708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687681" h="5708856">
                <a:moveTo>
                  <a:pt x="2787282" y="0"/>
                </a:moveTo>
                <a:lnTo>
                  <a:pt x="3988996" y="0"/>
                </a:lnTo>
                <a:lnTo>
                  <a:pt x="4236253" y="68070"/>
                </a:lnTo>
                <a:cubicBezTo>
                  <a:pt x="4321147" y="96843"/>
                  <a:pt x="4403628" y="130356"/>
                  <a:pt x="4483543" y="168573"/>
                </a:cubicBezTo>
                <a:cubicBezTo>
                  <a:pt x="4783119" y="311949"/>
                  <a:pt x="5046239" y="521215"/>
                  <a:pt x="5265611" y="790441"/>
                </a:cubicBezTo>
                <a:cubicBezTo>
                  <a:pt x="5433740" y="996857"/>
                  <a:pt x="5573537" y="1235870"/>
                  <a:pt x="5682608" y="1499885"/>
                </a:cubicBezTo>
                <a:lnTo>
                  <a:pt x="5687681" y="1513862"/>
                </a:lnTo>
                <a:lnTo>
                  <a:pt x="5687681" y="3841322"/>
                </a:lnTo>
                <a:lnTo>
                  <a:pt x="5651147" y="3896489"/>
                </a:lnTo>
                <a:cubicBezTo>
                  <a:pt x="5427171" y="4186934"/>
                  <a:pt x="5090625" y="4454446"/>
                  <a:pt x="4734255" y="4737639"/>
                </a:cubicBezTo>
                <a:cubicBezTo>
                  <a:pt x="4668506" y="4789825"/>
                  <a:pt x="4600584" y="4843856"/>
                  <a:pt x="4532663" y="4898543"/>
                </a:cubicBezTo>
                <a:cubicBezTo>
                  <a:pt x="3924681" y="5387974"/>
                  <a:pt x="3480945" y="5708856"/>
                  <a:pt x="2876165" y="5708856"/>
                </a:cubicBezTo>
                <a:cubicBezTo>
                  <a:pt x="1954665" y="5708856"/>
                  <a:pt x="1302047" y="5314966"/>
                  <a:pt x="694066" y="4391717"/>
                </a:cubicBezTo>
                <a:cubicBezTo>
                  <a:pt x="614503" y="4270875"/>
                  <a:pt x="536731" y="4160972"/>
                  <a:pt x="461517" y="4054756"/>
                </a:cubicBezTo>
                <a:cubicBezTo>
                  <a:pt x="149788" y="3614348"/>
                  <a:pt x="0" y="3385316"/>
                  <a:pt x="0" y="2993139"/>
                </a:cubicBezTo>
                <a:cubicBezTo>
                  <a:pt x="0" y="2603731"/>
                  <a:pt x="93889" y="2219065"/>
                  <a:pt x="278855" y="1849819"/>
                </a:cubicBezTo>
                <a:cubicBezTo>
                  <a:pt x="459854" y="1488610"/>
                  <a:pt x="718625" y="1157977"/>
                  <a:pt x="1047879" y="867400"/>
                </a:cubicBezTo>
                <a:cubicBezTo>
                  <a:pt x="1371504" y="581701"/>
                  <a:pt x="1755887" y="346080"/>
                  <a:pt x="2159714" y="186098"/>
                </a:cubicBezTo>
                <a:cubicBezTo>
                  <a:pt x="2367064" y="103803"/>
                  <a:pt x="2576044" y="41801"/>
                  <a:pt x="2785137" y="372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F5CCFC5-858F-4B45-9B10-D49DD0280D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25450" y="0"/>
            <a:ext cx="5866550" cy="5788550"/>
          </a:xfrm>
          <a:custGeom>
            <a:avLst/>
            <a:gdLst>
              <a:gd name="connsiteX0" fmla="*/ 2331396 w 5798121"/>
              <a:gd name="connsiteY0" fmla="*/ 0 h 5788550"/>
              <a:gd name="connsiteX1" fmla="*/ 4658651 w 5798121"/>
              <a:gd name="connsiteY1" fmla="*/ 0 h 5788550"/>
              <a:gd name="connsiteX2" fmla="*/ 4682835 w 5798121"/>
              <a:gd name="connsiteY2" fmla="*/ 9816 h 5788550"/>
              <a:gd name="connsiteX3" fmla="*/ 5499667 w 5798121"/>
              <a:gd name="connsiteY3" fmla="*/ 658449 h 5788550"/>
              <a:gd name="connsiteX4" fmla="*/ 5665313 w 5798121"/>
              <a:gd name="connsiteY4" fmla="*/ 884789 h 5788550"/>
              <a:gd name="connsiteX5" fmla="*/ 5798121 w 5798121"/>
              <a:gd name="connsiteY5" fmla="*/ 1110681 h 5788550"/>
              <a:gd name="connsiteX6" fmla="*/ 5798121 w 5798121"/>
              <a:gd name="connsiteY6" fmla="*/ 4016954 h 5788550"/>
              <a:gd name="connsiteX7" fmla="*/ 5706359 w 5798121"/>
              <a:gd name="connsiteY7" fmla="*/ 4121532 h 5788550"/>
              <a:gd name="connsiteX8" fmla="*/ 4944692 w 5798121"/>
              <a:gd name="connsiteY8" fmla="*/ 4775532 h 5788550"/>
              <a:gd name="connsiteX9" fmla="*/ 4734137 w 5798121"/>
              <a:gd name="connsiteY9" fmla="*/ 4943362 h 5788550"/>
              <a:gd name="connsiteX10" fmla="*/ 3004009 w 5798121"/>
              <a:gd name="connsiteY10" fmla="*/ 5788550 h 5788550"/>
              <a:gd name="connsiteX11" fmla="*/ 724917 w 5798121"/>
              <a:gd name="connsiteY11" fmla="*/ 4414722 h 5788550"/>
              <a:gd name="connsiteX12" fmla="*/ 482031 w 5798121"/>
              <a:gd name="connsiteY12" fmla="*/ 4063258 h 5788550"/>
              <a:gd name="connsiteX13" fmla="*/ 0 w 5798121"/>
              <a:gd name="connsiteY13" fmla="*/ 2955950 h 5788550"/>
              <a:gd name="connsiteX14" fmla="*/ 291250 w 5798121"/>
              <a:gd name="connsiteY14" fmla="*/ 1763422 h 5788550"/>
              <a:gd name="connsiteX15" fmla="*/ 1094457 w 5798121"/>
              <a:gd name="connsiteY15" fmla="*/ 738720 h 5788550"/>
              <a:gd name="connsiteX16" fmla="*/ 2255713 w 5798121"/>
              <a:gd name="connsiteY16" fmla="*/ 28095 h 5788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798121" h="5788550">
                <a:moveTo>
                  <a:pt x="2331396" y="0"/>
                </a:moveTo>
                <a:lnTo>
                  <a:pt x="4658651" y="0"/>
                </a:lnTo>
                <a:lnTo>
                  <a:pt x="4682835" y="9816"/>
                </a:lnTo>
                <a:cubicBezTo>
                  <a:pt x="4995727" y="159362"/>
                  <a:pt x="5270543" y="377635"/>
                  <a:pt x="5499667" y="658449"/>
                </a:cubicBezTo>
                <a:cubicBezTo>
                  <a:pt x="5558201" y="730215"/>
                  <a:pt x="5613447" y="805760"/>
                  <a:pt x="5665313" y="884789"/>
                </a:cubicBezTo>
                <a:lnTo>
                  <a:pt x="5798121" y="1110681"/>
                </a:lnTo>
                <a:lnTo>
                  <a:pt x="5798121" y="4016954"/>
                </a:lnTo>
                <a:lnTo>
                  <a:pt x="5706359" y="4121532"/>
                </a:lnTo>
                <a:cubicBezTo>
                  <a:pt x="5491360" y="4341659"/>
                  <a:pt x="5223849" y="4553996"/>
                  <a:pt x="4944692" y="4775532"/>
                </a:cubicBezTo>
                <a:cubicBezTo>
                  <a:pt x="4876021" y="4829964"/>
                  <a:pt x="4805079" y="4886320"/>
                  <a:pt x="4734137" y="4943362"/>
                </a:cubicBezTo>
                <a:cubicBezTo>
                  <a:pt x="4099133" y="5453857"/>
                  <a:pt x="3635672" y="5788550"/>
                  <a:pt x="3004009" y="5788550"/>
                </a:cubicBezTo>
                <a:cubicBezTo>
                  <a:pt x="2041550" y="5788550"/>
                  <a:pt x="1359922" y="5377707"/>
                  <a:pt x="724917" y="4414722"/>
                </a:cubicBezTo>
                <a:cubicBezTo>
                  <a:pt x="641818" y="4288679"/>
                  <a:pt x="560588" y="4174046"/>
                  <a:pt x="482031" y="4063258"/>
                </a:cubicBezTo>
                <a:cubicBezTo>
                  <a:pt x="156446" y="3603895"/>
                  <a:pt x="0" y="3365006"/>
                  <a:pt x="0" y="2955950"/>
                </a:cubicBezTo>
                <a:cubicBezTo>
                  <a:pt x="0" y="2549782"/>
                  <a:pt x="98062" y="2148559"/>
                  <a:pt x="291250" y="1763422"/>
                </a:cubicBezTo>
                <a:cubicBezTo>
                  <a:pt x="480295" y="1386666"/>
                  <a:pt x="750568" y="1041802"/>
                  <a:pt x="1094457" y="738720"/>
                </a:cubicBezTo>
                <a:cubicBezTo>
                  <a:pt x="1432467" y="440725"/>
                  <a:pt x="1833935" y="194963"/>
                  <a:pt x="2255713" y="28095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F20C646-59DF-491D-AAAD-989514DDE3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3328" y="132080"/>
            <a:ext cx="6162122" cy="1080494"/>
          </a:xfrm>
        </p:spPr>
        <p:txBody>
          <a:bodyPr vert="horz" lIns="109728" tIns="109728" rIns="109728" bIns="91440" rtlCol="0" anchor="b">
            <a:noAutofit/>
          </a:bodyPr>
          <a:lstStyle/>
          <a:p>
            <a:pPr>
              <a:lnSpc>
                <a:spcPct val="130000"/>
              </a:lnSpc>
            </a:pPr>
            <a:r>
              <a:rPr lang="en-US" sz="4800" u="sng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LEGISLATIVA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0159C7C-2378-45F1-9285-0D634A067C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8052" y="2117034"/>
            <a:ext cx="6022939" cy="4204252"/>
          </a:xfrm>
        </p:spPr>
        <p:txBody>
          <a:bodyPr vert="horz" lIns="109728" tIns="109728" rIns="109728" bIns="91440" rtlCol="0" anchor="t">
            <a:normAutofit fontScale="92500"/>
          </a:bodyPr>
          <a:lstStyle/>
          <a:p>
            <a:pPr>
              <a:defRPr/>
            </a:pPr>
            <a:r>
              <a:rPr lang="en-US" b="1" u="sng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STÁTNÍ ÚROVEŇ</a:t>
            </a:r>
          </a:p>
          <a:p>
            <a:pPr indent="-514350">
              <a:buFont typeface="Corbel" panose="020B0503020204020204" pitchFamily="34" charset="0"/>
              <a:buAutoNum type="arabicPeriod"/>
              <a:defRPr/>
            </a:pPr>
            <a:r>
              <a:rPr lang="en-US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Školský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zákon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vyhlášky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514350">
              <a:buFont typeface="Corbel" panose="020B0503020204020204" pitchFamily="34" charset="0"/>
              <a:buAutoNum type="arabicPeriod"/>
              <a:defRPr/>
            </a:pPr>
            <a:r>
              <a:rPr lang="en-US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Rámcové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vzdělávací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programy</a:t>
            </a:r>
            <a:r>
              <a:rPr lang="cs-CZ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(RVP)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b="1" u="sng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ŠKOLNÍ ÚROVEŇ</a:t>
            </a:r>
          </a:p>
          <a:p>
            <a:pPr indent="-514350">
              <a:buFont typeface="Corbel" panose="020B0503020204020204" pitchFamily="34" charset="0"/>
              <a:buAutoNum type="arabicPeriod"/>
              <a:defRPr/>
            </a:pPr>
            <a:r>
              <a:rPr lang="en-US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Školní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vzdělávací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programy</a:t>
            </a:r>
            <a:r>
              <a:rPr lang="cs-CZ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(ŠVP)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514350">
              <a:buFont typeface="Corbel" panose="020B0503020204020204" pitchFamily="34" charset="0"/>
              <a:buAutoNum type="arabicPeriod"/>
              <a:defRPr/>
            </a:pPr>
            <a:r>
              <a:rPr lang="en-US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Učební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plány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osnovy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2348ECDC-D455-4B71-90F6-2ECC12B798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23734" y="0"/>
            <a:ext cx="5568114" cy="5577748"/>
          </a:xfrm>
          <a:custGeom>
            <a:avLst/>
            <a:gdLst>
              <a:gd name="connsiteX0" fmla="*/ 2959946 w 5568114"/>
              <a:gd name="connsiteY0" fmla="*/ 0 h 5577748"/>
              <a:gd name="connsiteX1" fmla="*/ 3614224 w 5568114"/>
              <a:gd name="connsiteY1" fmla="*/ 0 h 5577748"/>
              <a:gd name="connsiteX2" fmla="*/ 3844432 w 5568114"/>
              <a:gd name="connsiteY2" fmla="*/ 36392 h 5577748"/>
              <a:gd name="connsiteX3" fmla="*/ 4336826 w 5568114"/>
              <a:gd name="connsiteY3" fmla="*/ 203778 h 5577748"/>
              <a:gd name="connsiteX4" fmla="*/ 5093304 w 5568114"/>
              <a:gd name="connsiteY4" fmla="*/ 806978 h 5577748"/>
              <a:gd name="connsiteX5" fmla="*/ 5496656 w 5568114"/>
              <a:gd name="connsiteY5" fmla="*/ 1495125 h 5577748"/>
              <a:gd name="connsiteX6" fmla="*/ 5568114 w 5568114"/>
              <a:gd name="connsiteY6" fmla="*/ 1692569 h 5577748"/>
              <a:gd name="connsiteX7" fmla="*/ 5568114 w 5568114"/>
              <a:gd name="connsiteY7" fmla="*/ 3665503 h 5577748"/>
              <a:gd name="connsiteX8" fmla="*/ 5466225 w 5568114"/>
              <a:gd name="connsiteY8" fmla="*/ 3819786 h 5577748"/>
              <a:gd name="connsiteX9" fmla="*/ 4579336 w 5568114"/>
              <a:gd name="connsiteY9" fmla="*/ 4635686 h 5577748"/>
              <a:gd name="connsiteX10" fmla="*/ 4384340 w 5568114"/>
              <a:gd name="connsiteY10" fmla="*/ 4791760 h 5577748"/>
              <a:gd name="connsiteX11" fmla="*/ 2782048 w 5568114"/>
              <a:gd name="connsiteY11" fmla="*/ 5577748 h 5577748"/>
              <a:gd name="connsiteX12" fmla="*/ 671354 w 5568114"/>
              <a:gd name="connsiteY12" fmla="*/ 4300148 h 5577748"/>
              <a:gd name="connsiteX13" fmla="*/ 446415 w 5568114"/>
              <a:gd name="connsiteY13" fmla="*/ 3973302 h 5577748"/>
              <a:gd name="connsiteX14" fmla="*/ 0 w 5568114"/>
              <a:gd name="connsiteY14" fmla="*/ 2943554 h 5577748"/>
              <a:gd name="connsiteX15" fmla="*/ 269730 w 5568114"/>
              <a:gd name="connsiteY15" fmla="*/ 1834555 h 5577748"/>
              <a:gd name="connsiteX16" fmla="*/ 1013589 w 5568114"/>
              <a:gd name="connsiteY16" fmla="*/ 881627 h 5577748"/>
              <a:gd name="connsiteX17" fmla="*/ 2089042 w 5568114"/>
              <a:gd name="connsiteY17" fmla="*/ 220777 h 5577748"/>
              <a:gd name="connsiteX18" fmla="*/ 2845684 w 5568114"/>
              <a:gd name="connsiteY18" fmla="*/ 14234 h 5577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568114" h="5577748">
                <a:moveTo>
                  <a:pt x="2959946" y="0"/>
                </a:moveTo>
                <a:lnTo>
                  <a:pt x="3614224" y="0"/>
                </a:lnTo>
                <a:lnTo>
                  <a:pt x="3844432" y="36392"/>
                </a:lnTo>
                <a:cubicBezTo>
                  <a:pt x="4017699" y="73748"/>
                  <a:pt x="4182227" y="129639"/>
                  <a:pt x="4336826" y="203778"/>
                </a:cubicBezTo>
                <a:cubicBezTo>
                  <a:pt x="4626600" y="342850"/>
                  <a:pt x="4881111" y="545834"/>
                  <a:pt x="5093304" y="806978"/>
                </a:cubicBezTo>
                <a:cubicBezTo>
                  <a:pt x="5255931" y="1007198"/>
                  <a:pt x="5391154" y="1239036"/>
                  <a:pt x="5496656" y="1495125"/>
                </a:cubicBezTo>
                <a:lnTo>
                  <a:pt x="5568114" y="1692569"/>
                </a:lnTo>
                <a:lnTo>
                  <a:pt x="5568114" y="3665503"/>
                </a:lnTo>
                <a:lnTo>
                  <a:pt x="5466225" y="3819786"/>
                </a:lnTo>
                <a:cubicBezTo>
                  <a:pt x="5249576" y="4101511"/>
                  <a:pt x="4924044" y="4360994"/>
                  <a:pt x="4579336" y="4635686"/>
                </a:cubicBezTo>
                <a:cubicBezTo>
                  <a:pt x="4515738" y="4686305"/>
                  <a:pt x="4450038" y="4738713"/>
                  <a:pt x="4384340" y="4791760"/>
                </a:cubicBezTo>
                <a:cubicBezTo>
                  <a:pt x="3796254" y="5266498"/>
                  <a:pt x="3367038" y="5577748"/>
                  <a:pt x="2782048" y="5577748"/>
                </a:cubicBezTo>
                <a:cubicBezTo>
                  <a:pt x="1890703" y="5577748"/>
                  <a:pt x="1259439" y="5195682"/>
                  <a:pt x="671354" y="4300148"/>
                </a:cubicBezTo>
                <a:cubicBezTo>
                  <a:pt x="594395" y="4182934"/>
                  <a:pt x="519167" y="4076330"/>
                  <a:pt x="446415" y="3973302"/>
                </a:cubicBezTo>
                <a:cubicBezTo>
                  <a:pt x="144886" y="3546115"/>
                  <a:pt x="0" y="3323958"/>
                  <a:pt x="0" y="2943554"/>
                </a:cubicBezTo>
                <a:cubicBezTo>
                  <a:pt x="0" y="2565835"/>
                  <a:pt x="90816" y="2192716"/>
                  <a:pt x="269730" y="1834555"/>
                </a:cubicBezTo>
                <a:cubicBezTo>
                  <a:pt x="444806" y="1484188"/>
                  <a:pt x="695109" y="1163480"/>
                  <a:pt x="1013589" y="881627"/>
                </a:cubicBezTo>
                <a:cubicBezTo>
                  <a:pt x="1326624" y="604505"/>
                  <a:pt x="1698428" y="375956"/>
                  <a:pt x="2089042" y="220777"/>
                </a:cubicBezTo>
                <a:cubicBezTo>
                  <a:pt x="2339747" y="120996"/>
                  <a:pt x="2592918" y="51971"/>
                  <a:pt x="2845684" y="14234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5" name="Obrázek 4" descr="Obsah obrázku interiér, nemocniční pokoj&#10;&#10;Popis byl vytvořen automaticky">
            <a:extLst>
              <a:ext uri="{FF2B5EF4-FFF2-40B4-BE49-F238E27FC236}">
                <a16:creationId xmlns:a16="http://schemas.microsoft.com/office/drawing/2014/main" id="{03454CAA-805B-47B8-80E2-780FB5E7E4D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38" r="17019" b="1"/>
          <a:stretch/>
        </p:blipFill>
        <p:spPr>
          <a:xfrm>
            <a:off x="6877878" y="294199"/>
            <a:ext cx="5150794" cy="5001370"/>
          </a:xfrm>
          <a:custGeom>
            <a:avLst/>
            <a:gdLst/>
            <a:ahLst/>
            <a:cxnLst/>
            <a:rect l="l" t="t" r="r" b="b"/>
            <a:pathLst>
              <a:path w="5044104" h="4896924">
                <a:moveTo>
                  <a:pt x="2886613" y="0"/>
                </a:moveTo>
                <a:cubicBezTo>
                  <a:pt x="3218269" y="0"/>
                  <a:pt x="3523512" y="65865"/>
                  <a:pt x="3794011" y="195584"/>
                </a:cubicBezTo>
                <a:cubicBezTo>
                  <a:pt x="4047516" y="317247"/>
                  <a:pt x="4270172" y="494825"/>
                  <a:pt x="4455804" y="723284"/>
                </a:cubicBezTo>
                <a:cubicBezTo>
                  <a:pt x="4835198" y="1190375"/>
                  <a:pt x="5044104" y="1854168"/>
                  <a:pt x="5044104" y="2592438"/>
                </a:cubicBezTo>
                <a:cubicBezTo>
                  <a:pt x="5044104" y="2886985"/>
                  <a:pt x="4963247" y="3123382"/>
                  <a:pt x="4782050" y="3358996"/>
                </a:cubicBezTo>
                <a:cubicBezTo>
                  <a:pt x="4592516" y="3605460"/>
                  <a:pt x="4307730" y="3832465"/>
                  <a:pt x="4006167" y="4072775"/>
                </a:cubicBezTo>
                <a:cubicBezTo>
                  <a:pt x="3950530" y="4117058"/>
                  <a:pt x="3893052" y="4162907"/>
                  <a:pt x="3835576" y="4209314"/>
                </a:cubicBezTo>
                <a:cubicBezTo>
                  <a:pt x="3321099" y="4624632"/>
                  <a:pt x="2945605" y="4896924"/>
                  <a:pt x="2433835" y="4896924"/>
                </a:cubicBezTo>
                <a:cubicBezTo>
                  <a:pt x="1654054" y="4896924"/>
                  <a:pt x="1101803" y="4562680"/>
                  <a:pt x="587325" y="3779234"/>
                </a:cubicBezTo>
                <a:cubicBezTo>
                  <a:pt x="519999" y="3676690"/>
                  <a:pt x="454187" y="3583430"/>
                  <a:pt x="390540" y="3493298"/>
                </a:cubicBezTo>
                <a:cubicBezTo>
                  <a:pt x="126752" y="3119579"/>
                  <a:pt x="0" y="2925228"/>
                  <a:pt x="0" y="2592438"/>
                </a:cubicBezTo>
                <a:cubicBezTo>
                  <a:pt x="0" y="2261996"/>
                  <a:pt x="79450" y="1935577"/>
                  <a:pt x="235969" y="1622244"/>
                </a:cubicBezTo>
                <a:cubicBezTo>
                  <a:pt x="389133" y="1315731"/>
                  <a:pt x="608107" y="1035165"/>
                  <a:pt x="886724" y="788590"/>
                </a:cubicBezTo>
                <a:cubicBezTo>
                  <a:pt x="1160578" y="546153"/>
                  <a:pt x="1485846" y="346211"/>
                  <a:pt x="1827568" y="210454"/>
                </a:cubicBezTo>
                <a:cubicBezTo>
                  <a:pt x="2178491" y="70787"/>
                  <a:pt x="2534934" y="0"/>
                  <a:pt x="2886613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80960003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30127AE-B29E-4FDF-99D2-A2F1E7003F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920240" y="2176009"/>
            <a:ext cx="8770571" cy="0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3D5FBB81-B61B-416A-8F5D-A8DDF62530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3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5" name="Obrázek 4" descr="Obsah obrázku osoba, muž&#10;&#10;Popis byl vytvořen automaticky">
            <a:extLst>
              <a:ext uri="{FF2B5EF4-FFF2-40B4-BE49-F238E27FC236}">
                <a16:creationId xmlns:a16="http://schemas.microsoft.com/office/drawing/2014/main" id="{9C836F7C-EA2A-4F9A-9198-EF28542293E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1" r="25870" b="-2"/>
          <a:stretch/>
        </p:blipFill>
        <p:spPr>
          <a:xfrm>
            <a:off x="4691118" y="1"/>
            <a:ext cx="7500882" cy="6857999"/>
          </a:xfrm>
          <a:custGeom>
            <a:avLst/>
            <a:gdLst/>
            <a:ahLst/>
            <a:cxnLst/>
            <a:rect l="l" t="t" r="r" b="b"/>
            <a:pathLst>
              <a:path w="7500882" h="6857999">
                <a:moveTo>
                  <a:pt x="898230" y="0"/>
                </a:moveTo>
                <a:lnTo>
                  <a:pt x="7500882" y="0"/>
                </a:lnTo>
                <a:lnTo>
                  <a:pt x="7500882" y="6857999"/>
                </a:lnTo>
                <a:lnTo>
                  <a:pt x="0" y="6857999"/>
                </a:lnTo>
                <a:lnTo>
                  <a:pt x="114106" y="6780598"/>
                </a:lnTo>
                <a:cubicBezTo>
                  <a:pt x="291579" y="6653107"/>
                  <a:pt x="465794" y="6515396"/>
                  <a:pt x="641619" y="6374813"/>
                </a:cubicBezTo>
                <a:cubicBezTo>
                  <a:pt x="1607125" y="5602838"/>
                  <a:pt x="2555378" y="4969130"/>
                  <a:pt x="2555378" y="3621655"/>
                </a:cubicBezTo>
                <a:cubicBezTo>
                  <a:pt x="2555378" y="2093191"/>
                  <a:pt x="1969579" y="754640"/>
                  <a:pt x="920818" y="14996"/>
                </a:cubicBezTo>
                <a:close/>
              </a:path>
            </a:pathLst>
          </a:custGeom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40C0D7D4-D83D-4C58-87D1-955F0A9173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476051" cy="6858000"/>
          </a:xfrm>
          <a:custGeom>
            <a:avLst/>
            <a:gdLst>
              <a:gd name="connsiteX0" fmla="*/ 0 w 7476051"/>
              <a:gd name="connsiteY0" fmla="*/ 0 h 6858000"/>
              <a:gd name="connsiteX1" fmla="*/ 5853028 w 7476051"/>
              <a:gd name="connsiteY1" fmla="*/ 0 h 6858000"/>
              <a:gd name="connsiteX2" fmla="*/ 5875152 w 7476051"/>
              <a:gd name="connsiteY2" fmla="*/ 14997 h 6858000"/>
              <a:gd name="connsiteX3" fmla="*/ 7476051 w 7476051"/>
              <a:gd name="connsiteY3" fmla="*/ 3621656 h 6858000"/>
              <a:gd name="connsiteX4" fmla="*/ 5601702 w 7476051"/>
              <a:gd name="connsiteY4" fmla="*/ 6374814 h 6858000"/>
              <a:gd name="connsiteX5" fmla="*/ 5085053 w 7476051"/>
              <a:gd name="connsiteY5" fmla="*/ 6780599 h 6858000"/>
              <a:gd name="connsiteX6" fmla="*/ 4973297 w 7476051"/>
              <a:gd name="connsiteY6" fmla="*/ 6858000 h 6858000"/>
              <a:gd name="connsiteX7" fmla="*/ 0 w 7476051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76051" h="6858000">
                <a:moveTo>
                  <a:pt x="0" y="0"/>
                </a:moveTo>
                <a:lnTo>
                  <a:pt x="5853028" y="0"/>
                </a:lnTo>
                <a:lnTo>
                  <a:pt x="5875152" y="14997"/>
                </a:lnTo>
                <a:cubicBezTo>
                  <a:pt x="6902315" y="754641"/>
                  <a:pt x="7476051" y="2093192"/>
                  <a:pt x="7476051" y="3621656"/>
                </a:cubicBezTo>
                <a:cubicBezTo>
                  <a:pt x="7476051" y="4969131"/>
                  <a:pt x="6547326" y="5602839"/>
                  <a:pt x="5601702" y="6374814"/>
                </a:cubicBezTo>
                <a:cubicBezTo>
                  <a:pt x="5429499" y="6515397"/>
                  <a:pt x="5258871" y="6653108"/>
                  <a:pt x="5085053" y="6780599"/>
                </a:cubicBezTo>
                <a:lnTo>
                  <a:pt x="4973297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 useBgFill="1">
        <p:nvSpPr>
          <p:cNvPr id="16" name="Freeform: Shape 15">
            <a:extLst>
              <a:ext uri="{FF2B5EF4-FFF2-40B4-BE49-F238E27FC236}">
                <a16:creationId xmlns:a16="http://schemas.microsoft.com/office/drawing/2014/main" id="{0BA56A81-C9DD-4EBA-9E13-32FFB51CFD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53" y="0"/>
            <a:ext cx="7307402" cy="6858000"/>
          </a:xfrm>
          <a:custGeom>
            <a:avLst/>
            <a:gdLst>
              <a:gd name="connsiteX0" fmla="*/ 0 w 7097265"/>
              <a:gd name="connsiteY0" fmla="*/ 0 h 6858000"/>
              <a:gd name="connsiteX1" fmla="*/ 5474242 w 7097265"/>
              <a:gd name="connsiteY1" fmla="*/ 0 h 6858000"/>
              <a:gd name="connsiteX2" fmla="*/ 5496366 w 7097265"/>
              <a:gd name="connsiteY2" fmla="*/ 14997 h 6858000"/>
              <a:gd name="connsiteX3" fmla="*/ 7097265 w 7097265"/>
              <a:gd name="connsiteY3" fmla="*/ 3621656 h 6858000"/>
              <a:gd name="connsiteX4" fmla="*/ 5222916 w 7097265"/>
              <a:gd name="connsiteY4" fmla="*/ 6374814 h 6858000"/>
              <a:gd name="connsiteX5" fmla="*/ 4706267 w 7097265"/>
              <a:gd name="connsiteY5" fmla="*/ 6780599 h 6858000"/>
              <a:gd name="connsiteX6" fmla="*/ 4594511 w 7097265"/>
              <a:gd name="connsiteY6" fmla="*/ 6858000 h 6858000"/>
              <a:gd name="connsiteX7" fmla="*/ 0 w 7097265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097265" h="6858000">
                <a:moveTo>
                  <a:pt x="0" y="0"/>
                </a:moveTo>
                <a:lnTo>
                  <a:pt x="5474242" y="0"/>
                </a:lnTo>
                <a:lnTo>
                  <a:pt x="5496366" y="14997"/>
                </a:lnTo>
                <a:cubicBezTo>
                  <a:pt x="6523529" y="754641"/>
                  <a:pt x="7097265" y="2093192"/>
                  <a:pt x="7097265" y="3621656"/>
                </a:cubicBezTo>
                <a:cubicBezTo>
                  <a:pt x="7097265" y="4969131"/>
                  <a:pt x="6168540" y="5602839"/>
                  <a:pt x="5222916" y="6374814"/>
                </a:cubicBezTo>
                <a:cubicBezTo>
                  <a:pt x="5050713" y="6515397"/>
                  <a:pt x="4880085" y="6653108"/>
                  <a:pt x="4706267" y="6780599"/>
                </a:cubicBezTo>
                <a:lnTo>
                  <a:pt x="4594511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15F9A324-404E-4C5D-AFF0-C5D0D84182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9034" y="-1"/>
            <a:ext cx="2535264" cy="6858001"/>
          </a:xfrm>
          <a:custGeom>
            <a:avLst/>
            <a:gdLst>
              <a:gd name="connsiteX0" fmla="*/ 1218585 w 2535264"/>
              <a:gd name="connsiteY0" fmla="*/ 0 h 6858001"/>
              <a:gd name="connsiteX1" fmla="*/ 1236561 w 2535264"/>
              <a:gd name="connsiteY1" fmla="*/ 0 h 6858001"/>
              <a:gd name="connsiteX2" fmla="*/ 1264452 w 2535264"/>
              <a:gd name="connsiteY2" fmla="*/ 24550 h 6858001"/>
              <a:gd name="connsiteX3" fmla="*/ 2528121 w 2535264"/>
              <a:gd name="connsiteY3" fmla="*/ 3710502 h 6858001"/>
              <a:gd name="connsiteX4" fmla="*/ 492890 w 2535264"/>
              <a:gd name="connsiteY4" fmla="*/ 6507511 h 6858001"/>
              <a:gd name="connsiteX5" fmla="*/ 221418 w 2535264"/>
              <a:gd name="connsiteY5" fmla="*/ 6713387 h 6858001"/>
              <a:gd name="connsiteX6" fmla="*/ 20100 w 2535264"/>
              <a:gd name="connsiteY6" fmla="*/ 6858001 h 6858001"/>
              <a:gd name="connsiteX7" fmla="*/ 0 w 2535264"/>
              <a:gd name="connsiteY7" fmla="*/ 6858001 h 6858001"/>
              <a:gd name="connsiteX8" fmla="*/ 202488 w 2535264"/>
              <a:gd name="connsiteY8" fmla="*/ 6712547 h 6858001"/>
              <a:gd name="connsiteX9" fmla="*/ 473961 w 2535264"/>
              <a:gd name="connsiteY9" fmla="*/ 6506670 h 6858001"/>
              <a:gd name="connsiteX10" fmla="*/ 2509192 w 2535264"/>
              <a:gd name="connsiteY10" fmla="*/ 3709662 h 6858001"/>
              <a:gd name="connsiteX11" fmla="*/ 1245521 w 2535264"/>
              <a:gd name="connsiteY11" fmla="*/ 23708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5264" h="6858001">
                <a:moveTo>
                  <a:pt x="1218585" y="0"/>
                </a:moveTo>
                <a:lnTo>
                  <a:pt x="1236561" y="0"/>
                </a:lnTo>
                <a:lnTo>
                  <a:pt x="1264452" y="24550"/>
                </a:lnTo>
                <a:cubicBezTo>
                  <a:pt x="2149109" y="863108"/>
                  <a:pt x="2598329" y="2210814"/>
                  <a:pt x="2528121" y="3710502"/>
                </a:cubicBezTo>
                <a:cubicBezTo>
                  <a:pt x="2462100" y="5120751"/>
                  <a:pt x="1489450" y="5742158"/>
                  <a:pt x="492890" y="6507511"/>
                </a:cubicBezTo>
                <a:cubicBezTo>
                  <a:pt x="402151" y="6577199"/>
                  <a:pt x="311847" y="6646154"/>
                  <a:pt x="221418" y="6713387"/>
                </a:cubicBezTo>
                <a:lnTo>
                  <a:pt x="20100" y="6858001"/>
                </a:lnTo>
                <a:lnTo>
                  <a:pt x="0" y="6858001"/>
                </a:lnTo>
                <a:lnTo>
                  <a:pt x="202488" y="6712547"/>
                </a:lnTo>
                <a:cubicBezTo>
                  <a:pt x="292917" y="6645314"/>
                  <a:pt x="383222" y="6576359"/>
                  <a:pt x="473961" y="6506670"/>
                </a:cubicBezTo>
                <a:cubicBezTo>
                  <a:pt x="1470520" y="5741317"/>
                  <a:pt x="2443170" y="5119911"/>
                  <a:pt x="2509192" y="3709662"/>
                </a:cubicBezTo>
                <a:cubicBezTo>
                  <a:pt x="2579400" y="2209973"/>
                  <a:pt x="2130178" y="862268"/>
                  <a:pt x="1245521" y="2370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C47FBB5-64A5-4CAC-95ED-993685A045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2880" y="142245"/>
            <a:ext cx="5589767" cy="1139997"/>
          </a:xfrm>
        </p:spPr>
        <p:txBody>
          <a:bodyPr vert="horz" lIns="109728" tIns="109728" rIns="109728" bIns="91440" rtlCol="0" anchor="b">
            <a:normAutofit/>
          </a:bodyPr>
          <a:lstStyle/>
          <a:p>
            <a:pPr>
              <a:lnSpc>
                <a:spcPct val="130000"/>
              </a:lnSpc>
            </a:pPr>
            <a:r>
              <a:rPr lang="cs-CZ" sz="3200" u="sng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LEGISLATIVA</a:t>
            </a:r>
            <a:endParaRPr lang="en-US" sz="3200" u="sng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B1B9BD2-4F8E-4829-800C-7C63D3EDB7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7992" y="1977887"/>
            <a:ext cx="6033052" cy="4611756"/>
          </a:xfrm>
        </p:spPr>
        <p:txBody>
          <a:bodyPr vert="horz" lIns="109728" tIns="109728" rIns="109728" bIns="91440" rtlCol="0">
            <a:normAutofit lnSpcReduction="10000"/>
          </a:bodyPr>
          <a:lstStyle/>
          <a:p>
            <a:pPr indent="-285750">
              <a:buFont typeface="Corbel" panose="020B0503020204020204" pitchFamily="34" charset="0"/>
              <a:buChar char="•"/>
              <a:defRPr/>
            </a:pPr>
            <a:r>
              <a:rPr lang="en-US" sz="2000" b="1" u="sng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Školský</a:t>
            </a:r>
            <a:r>
              <a:rPr lang="en-US" sz="2000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u="sng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zákon</a:t>
            </a:r>
            <a:r>
              <a:rPr lang="en-US" sz="2000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561/2004</a:t>
            </a:r>
          </a:p>
          <a:p>
            <a:pPr indent="0">
              <a:buFont typeface="Corbel" panose="020B0503020204020204" pitchFamily="34" charset="0"/>
              <a:buNone/>
              <a:defRPr/>
            </a:pP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novela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školského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zákona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č. 82/2015 (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inkluzivní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vzdělávání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hl. § 16 a 19)</a:t>
            </a:r>
          </a:p>
          <a:p>
            <a:pPr indent="-285750">
              <a:buFont typeface="Corbel" panose="020B0503020204020204" pitchFamily="34" charset="0"/>
              <a:buChar char="•"/>
              <a:defRPr/>
            </a:pPr>
            <a:r>
              <a:rPr lang="en-US" sz="2000" b="1" u="sng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Vyhláška</a:t>
            </a:r>
            <a:r>
              <a:rPr lang="en-US" sz="2000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č. 27/2016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vzdělávání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žáků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speciálními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vzdělávacími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potřebami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žáků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nadaných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podpůrná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opatření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indent="0">
              <a:buFont typeface="Corbel" panose="020B0503020204020204" pitchFamily="34" charset="0"/>
              <a:buNone/>
              <a:defRPr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----</a:t>
            </a:r>
          </a:p>
          <a:p>
            <a:pPr indent="-285750">
              <a:buFont typeface="Corbel" panose="020B0503020204020204" pitchFamily="34" charset="0"/>
              <a:buChar char="•"/>
              <a:defRPr/>
            </a:pPr>
            <a:r>
              <a:rPr lang="en-US" sz="2000" b="1" u="sng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Vyhláška</a:t>
            </a:r>
            <a:r>
              <a:rPr lang="en-US" sz="2000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č. 72/2005 </a:t>
            </a:r>
            <a:r>
              <a:rPr lang="en-US" sz="2000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poskytování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poradenských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služeb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školách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školských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poradenských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zařízeních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(PPP, SPC, ŠPP)</a:t>
            </a:r>
          </a:p>
          <a:p>
            <a:endParaRPr lang="en-US" sz="15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783052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30127AE-B29E-4FDF-99D2-A2F1E7003F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920240" y="2176009"/>
            <a:ext cx="8770571" cy="0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593B4D24-F4A8-4141-A20A-E0575D1996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4FC065F-174A-4F5B-88DC-E00E7C185F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120" y="1"/>
            <a:ext cx="5824331" cy="893762"/>
          </a:xfrm>
        </p:spPr>
        <p:txBody>
          <a:bodyPr vert="horz" lIns="109728" tIns="109728" rIns="109728" bIns="91440" rtlCol="0" anchor="b">
            <a:normAutofit/>
          </a:bodyPr>
          <a:lstStyle/>
          <a:p>
            <a:pPr>
              <a:lnSpc>
                <a:spcPct val="130000"/>
              </a:lnSpc>
            </a:pPr>
            <a:r>
              <a:rPr lang="en-US" sz="3200" u="sng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VZDĚLÁVÁNÍ ŽÁKŮ S MP</a:t>
            </a:r>
            <a:endParaRPr lang="en-US" sz="3200" u="sng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9F87E4D0-D347-4DA8-81D7-104733308B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3293" y="1074738"/>
            <a:ext cx="4906732" cy="4679812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DC9CEF6-58E1-4D78-BBBE-76F779AD9C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7555" y="898498"/>
            <a:ext cx="5298208" cy="5032292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47AF1248-67F7-4FEF-8D1D-FE33661A9C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7266" y="993913"/>
            <a:ext cx="5101442" cy="4851950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noFill/>
          <a:ln w="158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747D7A0-AB05-40F2-81BE-BF93568449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84735" y="89452"/>
            <a:ext cx="6101855" cy="6768548"/>
          </a:xfrm>
        </p:spPr>
        <p:txBody>
          <a:bodyPr vert="horz" lIns="109728" tIns="109728" rIns="109728" bIns="91440" rtlCol="0">
            <a:normAutofit fontScale="85000" lnSpcReduction="20000"/>
          </a:bodyPr>
          <a:lstStyle/>
          <a:p>
            <a:pPr indent="0" algn="ctr">
              <a:buFont typeface="Corbel" panose="020B0503020204020204" pitchFamily="34" charset="0"/>
              <a:buNone/>
              <a:defRPr/>
            </a:pPr>
            <a:r>
              <a:rPr lang="cs-CZ" sz="2800" b="1" u="sng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LMP</a:t>
            </a:r>
          </a:p>
          <a:p>
            <a:pPr indent="0">
              <a:buFont typeface="Corbel" panose="020B0503020204020204" pitchFamily="34" charset="0"/>
              <a:buNone/>
              <a:defRPr/>
            </a:pPr>
            <a:r>
              <a:rPr lang="cs-CZ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Žáci s LMP jsou primárně vzděláváni v rámci </a:t>
            </a:r>
            <a:r>
              <a:rPr lang="cs-CZ" sz="18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inkluze v běžných ZŠ </a:t>
            </a:r>
            <a:r>
              <a:rPr lang="cs-CZ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(RVP ZV – plní minimální výstupy)</a:t>
            </a:r>
          </a:p>
          <a:p>
            <a:pPr indent="0">
              <a:buFont typeface="Corbel" panose="020B0503020204020204" pitchFamily="34" charset="0"/>
              <a:buNone/>
              <a:defRPr/>
            </a:pPr>
            <a:r>
              <a:rPr lang="cs-CZ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Pokud inkluze není možná, tak navštěvují ZŠ podle </a:t>
            </a:r>
            <a:r>
              <a:rPr lang="cs-CZ" sz="1800" b="1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§ 16 odst. 9 Školského zákona </a:t>
            </a:r>
            <a:r>
              <a:rPr lang="cs-CZ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cs-CZ" sz="1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býv.ZŠ</a:t>
            </a:r>
            <a:r>
              <a:rPr lang="cs-CZ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praktická)</a:t>
            </a:r>
          </a:p>
          <a:p>
            <a:pPr indent="0">
              <a:buFont typeface="Corbel" panose="020B0503020204020204" pitchFamily="34" charset="0"/>
              <a:buNone/>
              <a:defRPr/>
            </a:pPr>
            <a:r>
              <a:rPr lang="cs-CZ" sz="1800" b="1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Ve výjimečných případech i ZŠ speciální</a:t>
            </a:r>
            <a:r>
              <a:rPr lang="cs-CZ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(ta je ale primárně určena spíše žákům se SMP, TMP a HMP)</a:t>
            </a:r>
          </a:p>
          <a:p>
            <a:pPr indent="0">
              <a:buFont typeface="Corbel" panose="020B0503020204020204" pitchFamily="34" charset="0"/>
              <a:buNone/>
              <a:defRPr/>
            </a:pPr>
            <a:r>
              <a:rPr lang="cs-CZ" sz="1800" b="1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třídě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běžné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základní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školy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může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společně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 </a:t>
            </a:r>
            <a:r>
              <a:rPr lang="en-US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žáky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intaktními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vzdělávat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maximálně</a:t>
            </a:r>
            <a: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1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žáků</a:t>
            </a:r>
            <a: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 SVP 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přiznanými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podpůrnými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opatřeními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druhého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až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pátého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stupně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cs-CZ" sz="18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>
              <a:buFont typeface="Corbel" panose="020B0503020204020204" pitchFamily="34" charset="0"/>
              <a:buNone/>
              <a:defRPr/>
            </a:pPr>
            <a:r>
              <a:rPr lang="cs-CZ" sz="1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PODPŮRNÁ OPATŘENÍ: 3 stupně (především IVP, asistent pedagoga, hodiny speciálně pedagogické péče, úprava hodnocení, potřeba nižší náročnosti na pozornost, učení a samostatný zápis</a:t>
            </a:r>
            <a:endParaRPr lang="en-US" sz="18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>
              <a:buFont typeface="Corbel" panose="020B0503020204020204" pitchFamily="34" charset="0"/>
              <a:buNone/>
              <a:defRPr/>
            </a:pPr>
            <a:r>
              <a:rPr lang="en-US" sz="1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Vzdělávání</a:t>
            </a:r>
            <a: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sz="1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realizuje</a:t>
            </a:r>
            <a: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podle</a:t>
            </a:r>
            <a: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školního</a:t>
            </a:r>
            <a: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vzdělávacího</a:t>
            </a:r>
            <a: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programu</a:t>
            </a:r>
            <a:r>
              <a:rPr lang="cs-CZ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(ŠVP) </a:t>
            </a:r>
            <a:r>
              <a:rPr lang="en-US" sz="1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dotyčné</a:t>
            </a:r>
            <a: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školy</a:t>
            </a:r>
            <a:r>
              <a:rPr lang="cs-CZ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RÁMCOVÉHO VZDĚLÁVACÍHO PROGRAMU ZÁKLADNÍHO VZDĚLÁVÁNÍ (RVP ZV), kdy žák s LMP plní minimální výstupy ze vzdělávání, aby získal základní vzdělání</a:t>
            </a:r>
          </a:p>
          <a:p>
            <a:pPr indent="0">
              <a:buFont typeface="Corbel" panose="020B0503020204020204" pitchFamily="34" charset="0"/>
              <a:buNone/>
              <a:defRPr/>
            </a:pPr>
            <a:r>
              <a:rPr lang="cs-CZ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případě, že RVZ ZV a minimální </a:t>
            </a:r>
            <a:r>
              <a:rPr lang="cs-CZ" sz="1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výstUpy</a:t>
            </a:r>
            <a:r>
              <a:rPr lang="cs-CZ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plnit nezvládne, pak může plnit RVP PRO OBOR VZDĚLÁNÍ ZŠ SPECIÁLNÍ (1.díl)</a:t>
            </a:r>
          </a:p>
          <a:p>
            <a:pPr indent="0">
              <a:buFont typeface="Corbel" panose="020B0503020204020204" pitchFamily="34" charset="0"/>
              <a:buNone/>
              <a:defRPr/>
            </a:pPr>
            <a:endParaRPr lang="cs-CZ" sz="12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>
              <a:buFont typeface="Corbel" panose="020B0503020204020204" pitchFamily="34" charset="0"/>
              <a:buNone/>
              <a:defRPr/>
            </a:pPr>
            <a:endParaRPr lang="cs-CZ" sz="11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indent="0">
              <a:buFont typeface="Corbel" panose="020B0503020204020204" pitchFamily="34" charset="0"/>
              <a:buNone/>
              <a:defRPr/>
            </a:pPr>
            <a:endParaRPr lang="en-US" sz="1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" name="Obrázek 4" descr="Obsah obrázku osoba, interiér&#10;&#10;Popis byl vytvořen automaticky">
            <a:extLst>
              <a:ext uri="{FF2B5EF4-FFF2-40B4-BE49-F238E27FC236}">
                <a16:creationId xmlns:a16="http://schemas.microsoft.com/office/drawing/2014/main" id="{C7F14E78-EEC3-4DB1-9A79-EA6B393900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212" y="1747436"/>
            <a:ext cx="4649866" cy="3097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32081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30127AE-B29E-4FDF-99D2-A2F1E7003F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920240" y="2176009"/>
            <a:ext cx="8770571" cy="0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593B4D24-F4A8-4141-A20A-E0575D1996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4FC065F-174A-4F5B-88DC-E00E7C185F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120" y="1"/>
            <a:ext cx="5824331" cy="893762"/>
          </a:xfrm>
        </p:spPr>
        <p:txBody>
          <a:bodyPr vert="horz" lIns="109728" tIns="109728" rIns="109728" bIns="91440" rtlCol="0" anchor="b">
            <a:normAutofit/>
          </a:bodyPr>
          <a:lstStyle/>
          <a:p>
            <a:pPr>
              <a:lnSpc>
                <a:spcPct val="130000"/>
              </a:lnSpc>
            </a:pPr>
            <a:r>
              <a:rPr lang="en-US" sz="3200" u="sng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VZDĚLÁVÁNÍ ŽÁKŮ S MP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9F87E4D0-D347-4DA8-81D7-104733308B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3293" y="1074738"/>
            <a:ext cx="4906732" cy="4679812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DC9CEF6-58E1-4D78-BBBE-76F779AD9C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7555" y="898498"/>
            <a:ext cx="5298208" cy="5032292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47AF1248-67F7-4FEF-8D1D-FE33661A9C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7266" y="993913"/>
            <a:ext cx="5101442" cy="4851950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noFill/>
          <a:ln w="158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747D7A0-AB05-40F2-81BE-BF93568449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84735" y="496958"/>
            <a:ext cx="6101855" cy="6361042"/>
          </a:xfrm>
        </p:spPr>
        <p:txBody>
          <a:bodyPr vert="horz" lIns="109728" tIns="109728" rIns="109728" bIns="91440" rtlCol="0">
            <a:normAutofit fontScale="92500" lnSpcReduction="20000"/>
          </a:bodyPr>
          <a:lstStyle/>
          <a:p>
            <a:pPr indent="0" algn="ctr">
              <a:buFont typeface="Corbel" panose="020B0503020204020204" pitchFamily="34" charset="0"/>
              <a:buNone/>
              <a:defRPr/>
            </a:pPr>
            <a:r>
              <a:rPr lang="cs-CZ" sz="2800" b="1" u="sng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SMP</a:t>
            </a:r>
          </a:p>
          <a:p>
            <a:pPr indent="0">
              <a:buFont typeface="Corbel" panose="020B0503020204020204" pitchFamily="34" charset="0"/>
              <a:buNone/>
              <a:defRPr/>
            </a:pPr>
            <a:r>
              <a:rPr lang="cs-CZ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Inkluze (za výrazné podpory), nebo častěji </a:t>
            </a:r>
            <a:r>
              <a:rPr lang="cs-CZ" sz="1800" b="1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ZŠ speciální </a:t>
            </a:r>
          </a:p>
          <a:p>
            <a:pPr indent="0">
              <a:buFont typeface="Corbel" panose="020B0503020204020204" pitchFamily="34" charset="0"/>
              <a:buNone/>
              <a:defRPr/>
            </a:pPr>
            <a:r>
              <a:rPr lang="cs-CZ" sz="1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Výjímečně</a:t>
            </a:r>
            <a:r>
              <a:rPr lang="cs-CZ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mohou navštěvovat i ZŠ podle </a:t>
            </a:r>
            <a:r>
              <a:rPr lang="cs-CZ" sz="1800" b="1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§ 16 odst. 9 Školského zákona </a:t>
            </a:r>
            <a:r>
              <a:rPr lang="cs-CZ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cs-CZ" sz="1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býv.ZŠ</a:t>
            </a:r>
            <a:r>
              <a:rPr lang="cs-CZ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praktická)</a:t>
            </a:r>
            <a:r>
              <a:rPr lang="cs-CZ" sz="1800" b="1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která ale primárně slouží žákům s LMP</a:t>
            </a:r>
            <a:endParaRPr lang="cs-CZ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>
              <a:buFont typeface="Corbel" panose="020B0503020204020204" pitchFamily="34" charset="0"/>
              <a:buNone/>
              <a:defRPr/>
            </a:pPr>
            <a:r>
              <a:rPr lang="cs-CZ" sz="1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Nutná přítomnost AP, důsledná spolupráce rodina-škola-SPC, vhodné nastavení vztahů ve třídě, přístupu k žákovi, snížení podmínek vzdělávání, motivační přístup zaměřený na sociální oblast, využití podpůrných opatření (nejčastěji 4. stupně)</a:t>
            </a:r>
          </a:p>
          <a:p>
            <a:pPr indent="0">
              <a:buFont typeface="Corbel" panose="020B0503020204020204" pitchFamily="34" charset="0"/>
              <a:buNone/>
              <a:defRPr/>
            </a:pPr>
            <a:r>
              <a:rPr lang="cs-CZ" sz="1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PODPŮRNÁ OPATŘENÍ: </a:t>
            </a:r>
            <a:r>
              <a:rPr lang="cs-CZ" sz="18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aistent</a:t>
            </a:r>
            <a:r>
              <a:rPr lang="cs-CZ" sz="1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pedagoga, IVP, hodiny </a:t>
            </a:r>
            <a:r>
              <a:rPr lang="cs-CZ" sz="18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ped.ped.péče</a:t>
            </a:r>
            <a:r>
              <a:rPr lang="cs-CZ" sz="1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úprava hodnocení, průběhu vzdělávání, zohlednění specifických projevů v chování, učení, motorice i komunikaci</a:t>
            </a:r>
          </a:p>
          <a:p>
            <a:pPr indent="0">
              <a:buFont typeface="Corbel" panose="020B0503020204020204" pitchFamily="34" charset="0"/>
              <a:buNone/>
              <a:defRPr/>
            </a:pPr>
            <a:r>
              <a:rPr lang="en-US" sz="1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Vzdělávání</a:t>
            </a:r>
            <a: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sz="1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realizuje</a:t>
            </a:r>
            <a: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podle</a:t>
            </a:r>
            <a: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školního</a:t>
            </a:r>
            <a: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vzdělávacího</a:t>
            </a:r>
            <a: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programu</a:t>
            </a:r>
            <a: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dotyčné</a:t>
            </a:r>
            <a: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školy</a:t>
            </a:r>
            <a:r>
              <a:rPr lang="cs-CZ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RÁMCOVÉHO VZDĚLÁVACÍHO PROGRAMU PRO OBOR VZDĚLÁNÍ ZŠ SPECIÁLNÍ (1.díl)</a:t>
            </a:r>
          </a:p>
          <a:p>
            <a:pPr indent="0">
              <a:buFont typeface="Corbel" panose="020B0503020204020204" pitchFamily="34" charset="0"/>
              <a:buNone/>
              <a:defRPr/>
            </a:pPr>
            <a:endParaRPr lang="cs-CZ" sz="12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>
              <a:buFont typeface="Corbel" panose="020B0503020204020204" pitchFamily="34" charset="0"/>
              <a:buNone/>
              <a:defRPr/>
            </a:pPr>
            <a:endParaRPr lang="cs-CZ" sz="11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indent="0">
              <a:buFont typeface="Corbel" panose="020B0503020204020204" pitchFamily="34" charset="0"/>
              <a:buNone/>
              <a:defRPr/>
            </a:pPr>
            <a:endParaRPr lang="en-US" sz="1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7" name="Obrázek 6" descr="Obsah obrázku text, místnost, scéna, herna&#10;&#10;Popis byl vytvořen automaticky">
            <a:extLst>
              <a:ext uri="{FF2B5EF4-FFF2-40B4-BE49-F238E27FC236}">
                <a16:creationId xmlns:a16="http://schemas.microsoft.com/office/drawing/2014/main" id="{8EDD0BC3-D2B9-4DEA-8EA0-C2D0ABF7F5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627" y="1932585"/>
            <a:ext cx="5325315" cy="2992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37014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74A7FC6-D919-4E03-BC12-9FEA8619C9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" y="139149"/>
            <a:ext cx="6271590" cy="937176"/>
          </a:xfrm>
        </p:spPr>
        <p:txBody>
          <a:bodyPr/>
          <a:lstStyle/>
          <a:p>
            <a:r>
              <a:rPr lang="en-US" sz="3200" u="sng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VZDĚLÁVÁNÍ ŽÁKŮ S MP</a:t>
            </a:r>
            <a:endParaRPr lang="cs-CZ" sz="3200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FCCBDE26-8840-4D67-AA0B-67ED5095CF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84574" y="965200"/>
            <a:ext cx="5929855" cy="5892800"/>
          </a:xfrm>
        </p:spPr>
        <p:txBody>
          <a:bodyPr>
            <a:normAutofit fontScale="92500" lnSpcReduction="20000"/>
          </a:bodyPr>
          <a:lstStyle/>
          <a:p>
            <a:pPr indent="0" algn="ctr">
              <a:buFont typeface="Corbel" panose="020B0503020204020204" pitchFamily="34" charset="0"/>
              <a:buNone/>
              <a:defRPr/>
            </a:pPr>
            <a:r>
              <a:rPr lang="cs-CZ" sz="3300" b="1" u="sng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TMP, HMP</a:t>
            </a:r>
          </a:p>
          <a:p>
            <a:pPr indent="0">
              <a:buFont typeface="Corbel" panose="020B0503020204020204" pitchFamily="34" charset="0"/>
              <a:buNone/>
              <a:defRPr/>
            </a:pPr>
            <a:r>
              <a:rPr lang="cs-CZ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ZŠ speciální (případně přípravný stupeň ZŠ Speciální)</a:t>
            </a:r>
          </a:p>
          <a:p>
            <a:pPr indent="0">
              <a:buFont typeface="Corbel" panose="020B0503020204020204" pitchFamily="34" charset="0"/>
              <a:buNone/>
              <a:defRPr/>
            </a:pPr>
            <a:r>
              <a:rPr lang="cs-CZ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Nutnost individuálního přístupu, snížený počet žáků ve třídě, přítomnost minimálně dvou pedagogů, potřeba výuky propojené s praktickým a motivačním přístupem, hravou formou, zapojení terapií a logopedie do vzdělávání</a:t>
            </a:r>
          </a:p>
          <a:p>
            <a:pPr>
              <a:defRPr/>
            </a:pPr>
            <a:r>
              <a:rPr lang="en-US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Vzdělávání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realizuje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podle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školního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vzdělávacího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programu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dotyčné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školy</a:t>
            </a:r>
            <a:r>
              <a:rPr lang="cs-CZ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RÁMCOVÉHO VZDĚLÁVACÍHO PROGRAMU PRO OBOR VZDĚLÁVÁNÍ ZŠ SPECIÁLNÍ (2.díl)</a:t>
            </a:r>
          </a:p>
          <a:p>
            <a:endParaRPr lang="cs-CZ" dirty="0"/>
          </a:p>
        </p:txBody>
      </p:sp>
      <p:pic>
        <p:nvPicPr>
          <p:cNvPr id="5" name="Obrázek 4" descr="Obsah obrázku osoba, interiér&#10;&#10;Popis byl vytvořen automaticky">
            <a:extLst>
              <a:ext uri="{FF2B5EF4-FFF2-40B4-BE49-F238E27FC236}">
                <a16:creationId xmlns:a16="http://schemas.microsoft.com/office/drawing/2014/main" id="{D800DAA1-C32C-439B-A23A-4CCBEFAECA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10" y="1523999"/>
            <a:ext cx="5294848" cy="2976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30728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9E85769A-34B7-4E26-8919-D5FA94CA16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3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46AE8D8-D4CD-4013-AA9D-223C075DE1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0045" y="278295"/>
            <a:ext cx="5624118" cy="1749287"/>
          </a:xfrm>
        </p:spPr>
        <p:txBody>
          <a:bodyPr anchor="b">
            <a:normAutofit/>
          </a:bodyPr>
          <a:lstStyle/>
          <a:p>
            <a:pPr algn="ctr"/>
            <a:r>
              <a:rPr lang="cs-CZ" sz="3600" u="sng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ZÁKLADNÍ ŠKOLA SPECIÁLNÍ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A2CB85B-298D-4D77-A7E6-4B0D806EDF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13784" y="2896807"/>
            <a:ext cx="6082746" cy="3682898"/>
          </a:xfrm>
        </p:spPr>
        <p:txBody>
          <a:bodyPr anchor="t">
            <a:normAutofit fontScale="775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Typ speciální školy určené ke 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vzdělávání žáků se SMP, TMP A HMP, KOMBINOVANÝM POSTIŽENÍM A PAS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Dle 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RVP PRO OBOR VZDĚLÁNÍ ZÁKLADNÍ ŠKOLA SPECIÁLNÍ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(RVP ZŠS)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Žák získá 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základy vzdělání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Má přípravný stupeň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(na rozdíl od ZŠ, které mají přípravnou třídu)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Řídí se </a:t>
            </a:r>
            <a:r>
              <a:rPr lang="cs-CZ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podle </a:t>
            </a:r>
            <a:r>
              <a:rPr lang="cs-CZ" sz="2400" b="1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§ 16 odst. 9 Školského zákona 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36808283-A1DB-43B4-A966-F9598351A8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79884" y="1"/>
            <a:ext cx="4160139" cy="2705499"/>
          </a:xfrm>
          <a:custGeom>
            <a:avLst/>
            <a:gdLst>
              <a:gd name="connsiteX0" fmla="*/ 287297 w 4160139"/>
              <a:gd name="connsiteY0" fmla="*/ 0 h 2705499"/>
              <a:gd name="connsiteX1" fmla="*/ 3995256 w 4160139"/>
              <a:gd name="connsiteY1" fmla="*/ 0 h 2705499"/>
              <a:gd name="connsiteX2" fmla="*/ 4034877 w 4160139"/>
              <a:gd name="connsiteY2" fmla="*/ 103389 h 2705499"/>
              <a:gd name="connsiteX3" fmla="*/ 4160139 w 4160139"/>
              <a:gd name="connsiteY3" fmla="*/ 910537 h 2705499"/>
              <a:gd name="connsiteX4" fmla="*/ 3944007 w 4160139"/>
              <a:gd name="connsiteY4" fmla="*/ 1507609 h 2705499"/>
              <a:gd name="connsiteX5" fmla="*/ 3304097 w 4160139"/>
              <a:gd name="connsiteY5" fmla="*/ 2063570 h 2705499"/>
              <a:gd name="connsiteX6" fmla="*/ 3163402 w 4160139"/>
              <a:gd name="connsiteY6" fmla="*/ 2169920 h 2705499"/>
              <a:gd name="connsiteX7" fmla="*/ 2007312 w 4160139"/>
              <a:gd name="connsiteY7" fmla="*/ 2705499 h 2705499"/>
              <a:gd name="connsiteX8" fmla="*/ 484397 w 4160139"/>
              <a:gd name="connsiteY8" fmla="*/ 1834932 h 2705499"/>
              <a:gd name="connsiteX9" fmla="*/ 322099 w 4160139"/>
              <a:gd name="connsiteY9" fmla="*/ 1612216 h 2705499"/>
              <a:gd name="connsiteX10" fmla="*/ 0 w 4160139"/>
              <a:gd name="connsiteY10" fmla="*/ 910537 h 2705499"/>
              <a:gd name="connsiteX11" fmla="*/ 194617 w 4160139"/>
              <a:gd name="connsiteY11" fmla="*/ 154855 h 2705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160139" h="2705499">
                <a:moveTo>
                  <a:pt x="287297" y="0"/>
                </a:moveTo>
                <a:lnTo>
                  <a:pt x="3995256" y="0"/>
                </a:lnTo>
                <a:lnTo>
                  <a:pt x="4034877" y="103389"/>
                </a:lnTo>
                <a:cubicBezTo>
                  <a:pt x="4117064" y="350002"/>
                  <a:pt x="4160139" y="623018"/>
                  <a:pt x="4160139" y="910537"/>
                </a:cubicBezTo>
                <a:cubicBezTo>
                  <a:pt x="4160139" y="1139959"/>
                  <a:pt x="4093451" y="1324089"/>
                  <a:pt x="3944007" y="1507609"/>
                </a:cubicBezTo>
                <a:cubicBezTo>
                  <a:pt x="3787690" y="1699579"/>
                  <a:pt x="3552811" y="1876392"/>
                  <a:pt x="3304097" y="2063570"/>
                </a:cubicBezTo>
                <a:cubicBezTo>
                  <a:pt x="3258210" y="2098062"/>
                  <a:pt x="3210805" y="2133774"/>
                  <a:pt x="3163402" y="2169920"/>
                </a:cubicBezTo>
                <a:cubicBezTo>
                  <a:pt x="2739085" y="2493411"/>
                  <a:pt x="2429395" y="2705499"/>
                  <a:pt x="2007312" y="2705499"/>
                </a:cubicBezTo>
                <a:cubicBezTo>
                  <a:pt x="1364186" y="2705499"/>
                  <a:pt x="908715" y="2445156"/>
                  <a:pt x="484397" y="1834932"/>
                </a:cubicBezTo>
                <a:cubicBezTo>
                  <a:pt x="428870" y="1755060"/>
                  <a:pt x="374591" y="1682420"/>
                  <a:pt x="322099" y="1612216"/>
                </a:cubicBezTo>
                <a:cubicBezTo>
                  <a:pt x="104539" y="1321127"/>
                  <a:pt x="0" y="1169747"/>
                  <a:pt x="0" y="910537"/>
                </a:cubicBezTo>
                <a:cubicBezTo>
                  <a:pt x="0" y="653156"/>
                  <a:pt x="65526" y="398909"/>
                  <a:pt x="194617" y="154855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6B881382-2905-40A6-B674-0F8E1249E2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93627" y="1"/>
            <a:ext cx="3932649" cy="2526221"/>
          </a:xfrm>
          <a:custGeom>
            <a:avLst/>
            <a:gdLst>
              <a:gd name="connsiteX0" fmla="*/ 327220 w 3932649"/>
              <a:gd name="connsiteY0" fmla="*/ 0 h 2526221"/>
              <a:gd name="connsiteX1" fmla="*/ 3746109 w 3932649"/>
              <a:gd name="connsiteY1" fmla="*/ 0 h 2526221"/>
              <a:gd name="connsiteX2" fmla="*/ 3749094 w 3932649"/>
              <a:gd name="connsiteY2" fmla="*/ 5803 h 2526221"/>
              <a:gd name="connsiteX3" fmla="*/ 3932649 w 3932649"/>
              <a:gd name="connsiteY3" fmla="*/ 899994 h 2526221"/>
              <a:gd name="connsiteX4" fmla="*/ 3728337 w 3932649"/>
              <a:gd name="connsiteY4" fmla="*/ 1440938 h 2526221"/>
              <a:gd name="connsiteX5" fmla="*/ 3123419 w 3932649"/>
              <a:gd name="connsiteY5" fmla="*/ 1944636 h 2526221"/>
              <a:gd name="connsiteX6" fmla="*/ 2990418 w 3932649"/>
              <a:gd name="connsiteY6" fmla="*/ 2040989 h 2526221"/>
              <a:gd name="connsiteX7" fmla="*/ 1897546 w 3932649"/>
              <a:gd name="connsiteY7" fmla="*/ 2526221 h 2526221"/>
              <a:gd name="connsiteX8" fmla="*/ 457909 w 3932649"/>
              <a:gd name="connsiteY8" fmla="*/ 1737492 h 2526221"/>
              <a:gd name="connsiteX9" fmla="*/ 304485 w 3932649"/>
              <a:gd name="connsiteY9" fmla="*/ 1535712 h 2526221"/>
              <a:gd name="connsiteX10" fmla="*/ 0 w 3932649"/>
              <a:gd name="connsiteY10" fmla="*/ 899994 h 2526221"/>
              <a:gd name="connsiteX11" fmla="*/ 183974 w 3932649"/>
              <a:gd name="connsiteY11" fmla="*/ 215351 h 2526221"/>
              <a:gd name="connsiteX12" fmla="*/ 283080 w 3932649"/>
              <a:gd name="connsiteY12" fmla="*/ 56648 h 2526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932649" h="2526221">
                <a:moveTo>
                  <a:pt x="327220" y="0"/>
                </a:moveTo>
                <a:lnTo>
                  <a:pt x="3746109" y="0"/>
                </a:lnTo>
                <a:lnTo>
                  <a:pt x="3749094" y="5803"/>
                </a:lnTo>
                <a:cubicBezTo>
                  <a:pt x="3869026" y="269299"/>
                  <a:pt x="3932649" y="574382"/>
                  <a:pt x="3932649" y="899994"/>
                </a:cubicBezTo>
                <a:cubicBezTo>
                  <a:pt x="3932649" y="1107850"/>
                  <a:pt x="3869608" y="1274671"/>
                  <a:pt x="3728337" y="1440938"/>
                </a:cubicBezTo>
                <a:cubicBezTo>
                  <a:pt x="3580568" y="1614862"/>
                  <a:pt x="3358533" y="1775054"/>
                  <a:pt x="3123419" y="1944636"/>
                </a:cubicBezTo>
                <a:cubicBezTo>
                  <a:pt x="3080041" y="1975886"/>
                  <a:pt x="3035229" y="2008241"/>
                  <a:pt x="2990418" y="2040989"/>
                </a:cubicBezTo>
                <a:cubicBezTo>
                  <a:pt x="2589303" y="2334070"/>
                  <a:pt x="2296549" y="2526221"/>
                  <a:pt x="1897546" y="2526221"/>
                </a:cubicBezTo>
                <a:cubicBezTo>
                  <a:pt x="1289588" y="2526221"/>
                  <a:pt x="859023" y="2290352"/>
                  <a:pt x="457909" y="1737492"/>
                </a:cubicBezTo>
                <a:cubicBezTo>
                  <a:pt x="405418" y="1665129"/>
                  <a:pt x="354108" y="1599316"/>
                  <a:pt x="304485" y="1535712"/>
                </a:cubicBezTo>
                <a:cubicBezTo>
                  <a:pt x="98822" y="1271987"/>
                  <a:pt x="0" y="1134838"/>
                  <a:pt x="0" y="899994"/>
                </a:cubicBezTo>
                <a:cubicBezTo>
                  <a:pt x="0" y="666809"/>
                  <a:pt x="61943" y="436462"/>
                  <a:pt x="183974" y="215351"/>
                </a:cubicBezTo>
                <a:cubicBezTo>
                  <a:pt x="213828" y="161276"/>
                  <a:pt x="246888" y="108345"/>
                  <a:pt x="283080" y="56648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7" name="Obrázek 6" descr="Obsah obrázku dítě, interiér, osoba, hračka&#10;&#10;Popis byl vytvořen automaticky">
            <a:extLst>
              <a:ext uri="{FF2B5EF4-FFF2-40B4-BE49-F238E27FC236}">
                <a16:creationId xmlns:a16="http://schemas.microsoft.com/office/drawing/2014/main" id="{3F5DC506-BA86-4EAF-B4F0-C92772BD652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12" b="5"/>
          <a:stretch/>
        </p:blipFill>
        <p:spPr>
          <a:xfrm>
            <a:off x="1839747" y="3"/>
            <a:ext cx="3440421" cy="2402343"/>
          </a:xfrm>
          <a:custGeom>
            <a:avLst/>
            <a:gdLst/>
            <a:ahLst/>
            <a:cxnLst/>
            <a:rect l="l" t="t" r="r" b="b"/>
            <a:pathLst>
              <a:path w="3440421" h="2402343">
                <a:moveTo>
                  <a:pt x="379897" y="0"/>
                </a:moveTo>
                <a:lnTo>
                  <a:pt x="3218884" y="0"/>
                </a:lnTo>
                <a:lnTo>
                  <a:pt x="3279840" y="122543"/>
                </a:lnTo>
                <a:cubicBezTo>
                  <a:pt x="3384762" y="360883"/>
                  <a:pt x="3440421" y="636841"/>
                  <a:pt x="3440421" y="931368"/>
                </a:cubicBezTo>
                <a:cubicBezTo>
                  <a:pt x="3440421" y="1119380"/>
                  <a:pt x="3385271" y="1270275"/>
                  <a:pt x="3261683" y="1420669"/>
                </a:cubicBezTo>
                <a:cubicBezTo>
                  <a:pt x="3132407" y="1577990"/>
                  <a:pt x="2938164" y="1722889"/>
                  <a:pt x="2732478" y="1876281"/>
                </a:cubicBezTo>
                <a:cubicBezTo>
                  <a:pt x="2694529" y="1904547"/>
                  <a:pt x="2655326" y="1933813"/>
                  <a:pt x="2616125" y="1963435"/>
                </a:cubicBezTo>
                <a:cubicBezTo>
                  <a:pt x="2265215" y="2228536"/>
                  <a:pt x="2009103" y="2402343"/>
                  <a:pt x="1660040" y="2402343"/>
                </a:cubicBezTo>
                <a:cubicBezTo>
                  <a:pt x="1128177" y="2402343"/>
                  <a:pt x="751504" y="2188992"/>
                  <a:pt x="400595" y="1688912"/>
                </a:cubicBezTo>
                <a:cubicBezTo>
                  <a:pt x="354674" y="1623457"/>
                  <a:pt x="309786" y="1563928"/>
                  <a:pt x="266375" y="1506395"/>
                </a:cubicBezTo>
                <a:cubicBezTo>
                  <a:pt x="86453" y="1267847"/>
                  <a:pt x="0" y="1143791"/>
                  <a:pt x="0" y="931368"/>
                </a:cubicBezTo>
                <a:cubicBezTo>
                  <a:pt x="0" y="720444"/>
                  <a:pt x="54190" y="512088"/>
                  <a:pt x="160947" y="312085"/>
                </a:cubicBezTo>
                <a:cubicBezTo>
                  <a:pt x="213181" y="214260"/>
                  <a:pt x="276637" y="120576"/>
                  <a:pt x="350789" y="31674"/>
                </a:cubicBezTo>
                <a:close/>
              </a:path>
            </a:pathLst>
          </a:custGeom>
        </p:spPr>
      </p:pic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F5631074-8AE6-4D14-80C0-3068E1D44B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6" y="3018886"/>
            <a:ext cx="5253985" cy="3839114"/>
          </a:xfrm>
          <a:custGeom>
            <a:avLst/>
            <a:gdLst>
              <a:gd name="connsiteX0" fmla="*/ 2652764 w 5253985"/>
              <a:gd name="connsiteY0" fmla="*/ 0 h 3839114"/>
              <a:gd name="connsiteX1" fmla="*/ 3746786 w 5253985"/>
              <a:gd name="connsiteY1" fmla="*/ 229373 h 3839114"/>
              <a:gd name="connsiteX2" fmla="*/ 4544690 w 5253985"/>
              <a:gd name="connsiteY2" fmla="*/ 848244 h 3839114"/>
              <a:gd name="connsiteX3" fmla="*/ 5253985 w 5253985"/>
              <a:gd name="connsiteY3" fmla="*/ 3040325 h 3839114"/>
              <a:gd name="connsiteX4" fmla="*/ 5014333 w 5253985"/>
              <a:gd name="connsiteY4" fmla="*/ 3835527 h 3839114"/>
              <a:gd name="connsiteX5" fmla="*/ 5011695 w 5253985"/>
              <a:gd name="connsiteY5" fmla="*/ 3839114 h 3839114"/>
              <a:gd name="connsiteX6" fmla="*/ 0 w 5253985"/>
              <a:gd name="connsiteY6" fmla="*/ 3839114 h 3839114"/>
              <a:gd name="connsiteX7" fmla="*/ 0 w 5253985"/>
              <a:gd name="connsiteY7" fmla="*/ 1152678 h 3839114"/>
              <a:gd name="connsiteX8" fmla="*/ 3216 w 5253985"/>
              <a:gd name="connsiteY8" fmla="*/ 1149041 h 3839114"/>
              <a:gd name="connsiteX9" fmla="*/ 241558 w 5253985"/>
              <a:gd name="connsiteY9" fmla="*/ 924832 h 3839114"/>
              <a:gd name="connsiteX10" fmla="*/ 1375905 w 5253985"/>
              <a:gd name="connsiteY10" fmla="*/ 246814 h 3839114"/>
              <a:gd name="connsiteX11" fmla="*/ 2652764 w 5253985"/>
              <a:gd name="connsiteY11" fmla="*/ 0 h 3839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253985" h="3839114">
                <a:moveTo>
                  <a:pt x="2652764" y="0"/>
                </a:moveTo>
                <a:cubicBezTo>
                  <a:pt x="3052630" y="0"/>
                  <a:pt x="3420654" y="77244"/>
                  <a:pt x="3746786" y="229373"/>
                </a:cubicBezTo>
                <a:cubicBezTo>
                  <a:pt x="4052428" y="372058"/>
                  <a:pt x="4320877" y="580316"/>
                  <a:pt x="4544690" y="848244"/>
                </a:cubicBezTo>
                <a:cubicBezTo>
                  <a:pt x="5002112" y="1396033"/>
                  <a:pt x="5253985" y="2174508"/>
                  <a:pt x="5253985" y="3040325"/>
                </a:cubicBezTo>
                <a:cubicBezTo>
                  <a:pt x="5253985" y="3342582"/>
                  <a:pt x="5179347" y="3592625"/>
                  <a:pt x="5014333" y="3835527"/>
                </a:cubicBezTo>
                <a:lnTo>
                  <a:pt x="5011695" y="3839114"/>
                </a:lnTo>
                <a:lnTo>
                  <a:pt x="0" y="3839114"/>
                </a:lnTo>
                <a:lnTo>
                  <a:pt x="0" y="1152678"/>
                </a:lnTo>
                <a:lnTo>
                  <a:pt x="3216" y="1149041"/>
                </a:lnTo>
                <a:cubicBezTo>
                  <a:pt x="78091" y="1071911"/>
                  <a:pt x="157577" y="997126"/>
                  <a:pt x="241558" y="924832"/>
                </a:cubicBezTo>
                <a:cubicBezTo>
                  <a:pt x="571735" y="640510"/>
                  <a:pt x="963900" y="406025"/>
                  <a:pt x="1375905" y="246814"/>
                </a:cubicBezTo>
                <a:cubicBezTo>
                  <a:pt x="1799001" y="83016"/>
                  <a:pt x="2228753" y="0"/>
                  <a:pt x="2652764" y="0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58E7DDC4-E7EF-41AA-BF97-1D1A652737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3" y="2896807"/>
            <a:ext cx="5496741" cy="3961193"/>
          </a:xfrm>
          <a:custGeom>
            <a:avLst/>
            <a:gdLst>
              <a:gd name="connsiteX0" fmla="*/ 2687984 w 5496741"/>
              <a:gd name="connsiteY0" fmla="*/ 0 h 3961193"/>
              <a:gd name="connsiteX1" fmla="*/ 3869291 w 5496741"/>
              <a:gd name="connsiteY1" fmla="*/ 241782 h 3961193"/>
              <a:gd name="connsiteX2" fmla="*/ 4730855 w 5496741"/>
              <a:gd name="connsiteY2" fmla="*/ 894134 h 3961193"/>
              <a:gd name="connsiteX3" fmla="*/ 5496741 w 5496741"/>
              <a:gd name="connsiteY3" fmla="*/ 3204808 h 3961193"/>
              <a:gd name="connsiteX4" fmla="*/ 5308405 w 5496741"/>
              <a:gd name="connsiteY4" fmla="*/ 3932698 h 3961193"/>
              <a:gd name="connsiteX5" fmla="*/ 5290213 w 5496741"/>
              <a:gd name="connsiteY5" fmla="*/ 3961193 h 3961193"/>
              <a:gd name="connsiteX6" fmla="*/ 0 w 5496741"/>
              <a:gd name="connsiteY6" fmla="*/ 3961193 h 3961193"/>
              <a:gd name="connsiteX7" fmla="*/ 0 w 5496741"/>
              <a:gd name="connsiteY7" fmla="*/ 1052376 h 3961193"/>
              <a:gd name="connsiteX8" fmla="*/ 84403 w 5496741"/>
              <a:gd name="connsiteY8" fmla="*/ 974866 h 3961193"/>
              <a:gd name="connsiteX9" fmla="*/ 1309253 w 5496741"/>
              <a:gd name="connsiteY9" fmla="*/ 260167 h 3961193"/>
              <a:gd name="connsiteX10" fmla="*/ 2687984 w 5496741"/>
              <a:gd name="connsiteY10" fmla="*/ 0 h 3961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96741" h="3961193">
                <a:moveTo>
                  <a:pt x="2687984" y="0"/>
                </a:moveTo>
                <a:cubicBezTo>
                  <a:pt x="3119754" y="0"/>
                  <a:pt x="3517139" y="81423"/>
                  <a:pt x="3869291" y="241782"/>
                </a:cubicBezTo>
                <a:cubicBezTo>
                  <a:pt x="4199319" y="392186"/>
                  <a:pt x="4489185" y="611711"/>
                  <a:pt x="4730855" y="894134"/>
                </a:cubicBezTo>
                <a:cubicBezTo>
                  <a:pt x="5224771" y="1471559"/>
                  <a:pt x="5496741" y="2292150"/>
                  <a:pt x="5496741" y="3204808"/>
                </a:cubicBezTo>
                <a:cubicBezTo>
                  <a:pt x="5496741" y="3477901"/>
                  <a:pt x="5437529" y="3710558"/>
                  <a:pt x="5308405" y="3932698"/>
                </a:cubicBezTo>
                <a:lnTo>
                  <a:pt x="5290213" y="3961193"/>
                </a:lnTo>
                <a:lnTo>
                  <a:pt x="0" y="3961193"/>
                </a:lnTo>
                <a:lnTo>
                  <a:pt x="0" y="1052376"/>
                </a:lnTo>
                <a:lnTo>
                  <a:pt x="84403" y="974866"/>
                </a:lnTo>
                <a:cubicBezTo>
                  <a:pt x="440924" y="675162"/>
                  <a:pt x="864377" y="427991"/>
                  <a:pt x="1309253" y="260167"/>
                </a:cubicBezTo>
                <a:cubicBezTo>
                  <a:pt x="1766105" y="87507"/>
                  <a:pt x="2230145" y="0"/>
                  <a:pt x="2687984" y="0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D9CC255C-0586-4E56-B44A-BB42BFD8A7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3" y="2764456"/>
            <a:ext cx="5719379" cy="4093544"/>
          </a:xfrm>
          <a:custGeom>
            <a:avLst/>
            <a:gdLst>
              <a:gd name="connsiteX0" fmla="*/ 2598837 w 5719379"/>
              <a:gd name="connsiteY0" fmla="*/ 0 h 4093544"/>
              <a:gd name="connsiteX1" fmla="*/ 3911275 w 5719379"/>
              <a:gd name="connsiteY1" fmla="*/ 254318 h 4093544"/>
              <a:gd name="connsiteX2" fmla="*/ 4868477 w 5719379"/>
              <a:gd name="connsiteY2" fmla="*/ 940493 h 4093544"/>
              <a:gd name="connsiteX3" fmla="*/ 5719379 w 5719379"/>
              <a:gd name="connsiteY3" fmla="*/ 3370969 h 4093544"/>
              <a:gd name="connsiteX4" fmla="*/ 5575448 w 5719379"/>
              <a:gd name="connsiteY4" fmla="*/ 4018702 h 4093544"/>
              <a:gd name="connsiteX5" fmla="*/ 5533988 w 5719379"/>
              <a:gd name="connsiteY5" fmla="*/ 4093544 h 4093544"/>
              <a:gd name="connsiteX6" fmla="*/ 0 w 5719379"/>
              <a:gd name="connsiteY6" fmla="*/ 4093544 h 4093544"/>
              <a:gd name="connsiteX7" fmla="*/ 0 w 5719379"/>
              <a:gd name="connsiteY7" fmla="*/ 811758 h 4093544"/>
              <a:gd name="connsiteX8" fmla="*/ 16471 w 5719379"/>
              <a:gd name="connsiteY8" fmla="*/ 799779 h 4093544"/>
              <a:gd name="connsiteX9" fmla="*/ 1067060 w 5719379"/>
              <a:gd name="connsiteY9" fmla="*/ 273655 h 4093544"/>
              <a:gd name="connsiteX10" fmla="*/ 2598837 w 5719379"/>
              <a:gd name="connsiteY10" fmla="*/ 0 h 4093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719379" h="4093544">
                <a:moveTo>
                  <a:pt x="2598837" y="0"/>
                </a:moveTo>
                <a:cubicBezTo>
                  <a:pt x="3078535" y="0"/>
                  <a:pt x="3520032" y="85645"/>
                  <a:pt x="3911275" y="254318"/>
                </a:cubicBezTo>
                <a:cubicBezTo>
                  <a:pt x="4277938" y="412520"/>
                  <a:pt x="4599980" y="643426"/>
                  <a:pt x="4868477" y="940493"/>
                </a:cubicBezTo>
                <a:cubicBezTo>
                  <a:pt x="5417220" y="1547855"/>
                  <a:pt x="5719379" y="2410992"/>
                  <a:pt x="5719379" y="3370969"/>
                </a:cubicBezTo>
                <a:cubicBezTo>
                  <a:pt x="5719379" y="3610346"/>
                  <a:pt x="5673695" y="3820187"/>
                  <a:pt x="5575448" y="4018702"/>
                </a:cubicBezTo>
                <a:lnTo>
                  <a:pt x="5533988" y="4093544"/>
                </a:lnTo>
                <a:lnTo>
                  <a:pt x="0" y="4093544"/>
                </a:lnTo>
                <a:lnTo>
                  <a:pt x="0" y="811758"/>
                </a:lnTo>
                <a:lnTo>
                  <a:pt x="16471" y="799779"/>
                </a:lnTo>
                <a:cubicBezTo>
                  <a:pt x="339059" y="585391"/>
                  <a:pt x="696365" y="406049"/>
                  <a:pt x="1067060" y="273655"/>
                </a:cubicBezTo>
                <a:cubicBezTo>
                  <a:pt x="1574625" y="92045"/>
                  <a:pt x="2090175" y="0"/>
                  <a:pt x="2598837" y="0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5" name="Obrázek 4" descr="Obsah obrázku osoba, stůl, interiér&#10;&#10;Popis byl vytvořen automaticky">
            <a:extLst>
              <a:ext uri="{FF2B5EF4-FFF2-40B4-BE49-F238E27FC236}">
                <a16:creationId xmlns:a16="http://schemas.microsoft.com/office/drawing/2014/main" id="{FA6DBAAF-E9FB-4D0D-8669-1AD0F77E8B3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56" r="-2" b="-2"/>
          <a:stretch/>
        </p:blipFill>
        <p:spPr>
          <a:xfrm>
            <a:off x="151" y="3200016"/>
            <a:ext cx="4967392" cy="3657982"/>
          </a:xfrm>
          <a:custGeom>
            <a:avLst/>
            <a:gdLst/>
            <a:ahLst/>
            <a:cxnLst/>
            <a:rect l="l" t="t" r="r" b="b"/>
            <a:pathLst>
              <a:path w="4967392" h="3657982">
                <a:moveTo>
                  <a:pt x="2611465" y="0"/>
                </a:moveTo>
                <a:cubicBezTo>
                  <a:pt x="2973626" y="0"/>
                  <a:pt x="3306944" y="71395"/>
                  <a:pt x="3602322" y="212004"/>
                </a:cubicBezTo>
                <a:cubicBezTo>
                  <a:pt x="3879142" y="343883"/>
                  <a:pt x="4122277" y="536370"/>
                  <a:pt x="4324984" y="784010"/>
                </a:cubicBezTo>
                <a:cubicBezTo>
                  <a:pt x="4739271" y="1290317"/>
                  <a:pt x="4967392" y="2009841"/>
                  <a:pt x="4967392" y="2810095"/>
                </a:cubicBezTo>
                <a:cubicBezTo>
                  <a:pt x="4967392" y="3129372"/>
                  <a:pt x="4879100" y="3385618"/>
                  <a:pt x="4681235" y="3641013"/>
                </a:cubicBezTo>
                <a:lnTo>
                  <a:pt x="4666298" y="3657982"/>
                </a:lnTo>
                <a:lnTo>
                  <a:pt x="0" y="3657982"/>
                </a:lnTo>
                <a:lnTo>
                  <a:pt x="0" y="1311761"/>
                </a:lnTo>
                <a:lnTo>
                  <a:pt x="20961" y="1282259"/>
                </a:lnTo>
                <a:cubicBezTo>
                  <a:pt x="139676" y="1131288"/>
                  <a:pt x="275515" y="988438"/>
                  <a:pt x="427636" y="854799"/>
                </a:cubicBezTo>
                <a:cubicBezTo>
                  <a:pt x="726679" y="592007"/>
                  <a:pt x="1081863" y="375279"/>
                  <a:pt x="1455015" y="228124"/>
                </a:cubicBezTo>
                <a:cubicBezTo>
                  <a:pt x="1838214" y="76730"/>
                  <a:pt x="2227440" y="0"/>
                  <a:pt x="2611465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809331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0DBF1ABE-8590-450D-BB49-BDDCCF3EE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F6D709CE-BD1C-45B1-80F3-77107C1A6BA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07" r="2" b="5992"/>
          <a:stretch/>
        </p:blipFill>
        <p:spPr>
          <a:xfrm>
            <a:off x="5542930" y="10"/>
            <a:ext cx="6649073" cy="3406130"/>
          </a:xfrm>
          <a:custGeom>
            <a:avLst/>
            <a:gdLst/>
            <a:ahLst/>
            <a:cxnLst/>
            <a:rect l="l" t="t" r="r" b="b"/>
            <a:pathLst>
              <a:path w="6649073" h="3387852">
                <a:moveTo>
                  <a:pt x="0" y="0"/>
                </a:moveTo>
                <a:lnTo>
                  <a:pt x="5064418" y="0"/>
                </a:lnTo>
                <a:lnTo>
                  <a:pt x="6338666" y="0"/>
                </a:lnTo>
                <a:lnTo>
                  <a:pt x="6649073" y="0"/>
                </a:lnTo>
                <a:lnTo>
                  <a:pt x="6649073" y="3387852"/>
                </a:lnTo>
                <a:lnTo>
                  <a:pt x="6338666" y="3387852"/>
                </a:lnTo>
                <a:lnTo>
                  <a:pt x="5064418" y="3387852"/>
                </a:lnTo>
                <a:lnTo>
                  <a:pt x="1617516" y="3387852"/>
                </a:lnTo>
                <a:lnTo>
                  <a:pt x="1616328" y="3337395"/>
                </a:lnTo>
                <a:cubicBezTo>
                  <a:pt x="1549534" y="1928213"/>
                  <a:pt x="985089" y="708413"/>
                  <a:pt x="22123" y="14997"/>
                </a:cubicBezTo>
                <a:close/>
              </a:path>
            </a:pathLst>
          </a:cu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C9D8BF5C-E99A-4FCA-9700-4EF07BF8004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63" r="-1" b="7561"/>
          <a:stretch/>
        </p:blipFill>
        <p:spPr>
          <a:xfrm>
            <a:off x="4663497" y="3429000"/>
            <a:ext cx="7528500" cy="3429000"/>
          </a:xfrm>
          <a:custGeom>
            <a:avLst/>
            <a:gdLst/>
            <a:ahLst/>
            <a:cxnLst/>
            <a:rect l="l" t="t" r="r" b="b"/>
            <a:pathLst>
              <a:path w="7528500" h="3387852">
                <a:moveTo>
                  <a:pt x="2499187" y="0"/>
                </a:moveTo>
                <a:lnTo>
                  <a:pt x="6611755" y="0"/>
                </a:lnTo>
                <a:lnTo>
                  <a:pt x="7218398" y="0"/>
                </a:lnTo>
                <a:lnTo>
                  <a:pt x="7528500" y="0"/>
                </a:lnTo>
                <a:lnTo>
                  <a:pt x="7528500" y="3387852"/>
                </a:lnTo>
                <a:lnTo>
                  <a:pt x="7218398" y="3387852"/>
                </a:lnTo>
                <a:lnTo>
                  <a:pt x="6611755" y="3387852"/>
                </a:lnTo>
                <a:lnTo>
                  <a:pt x="0" y="3387852"/>
                </a:lnTo>
                <a:lnTo>
                  <a:pt x="111756" y="3310451"/>
                </a:lnTo>
                <a:cubicBezTo>
                  <a:pt x="285574" y="3182960"/>
                  <a:pt x="456201" y="3045249"/>
                  <a:pt x="628405" y="2904666"/>
                </a:cubicBezTo>
                <a:cubicBezTo>
                  <a:pt x="1574029" y="2132691"/>
                  <a:pt x="2502754" y="1498983"/>
                  <a:pt x="2502754" y="151508"/>
                </a:cubicBezTo>
                <a:close/>
              </a:path>
            </a:pathLst>
          </a:custGeom>
        </p:spPr>
      </p:pic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FBA7E51E-7B6A-4A79-8F84-47C845C7A2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15214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8546A00D-748A-42CE-AB6E-C140DDA4E7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475746" cy="6858000"/>
          </a:xfrm>
          <a:custGeom>
            <a:avLst/>
            <a:gdLst>
              <a:gd name="connsiteX0" fmla="*/ 0 w 7475746"/>
              <a:gd name="connsiteY0" fmla="*/ 0 h 6858000"/>
              <a:gd name="connsiteX1" fmla="*/ 5859459 w 7475746"/>
              <a:gd name="connsiteY1" fmla="*/ 0 h 6858000"/>
              <a:gd name="connsiteX2" fmla="*/ 5874848 w 7475746"/>
              <a:gd name="connsiteY2" fmla="*/ 10445 h 6858000"/>
              <a:gd name="connsiteX3" fmla="*/ 7475746 w 7475746"/>
              <a:gd name="connsiteY3" fmla="*/ 3621913 h 6858000"/>
              <a:gd name="connsiteX4" fmla="*/ 5601397 w 7475746"/>
              <a:gd name="connsiteY4" fmla="*/ 6378742 h 6858000"/>
              <a:gd name="connsiteX5" fmla="*/ 5084748 w 7475746"/>
              <a:gd name="connsiteY5" fmla="*/ 6785068 h 6858000"/>
              <a:gd name="connsiteX6" fmla="*/ 4979585 w 7475746"/>
              <a:gd name="connsiteY6" fmla="*/ 6858000 h 6858000"/>
              <a:gd name="connsiteX7" fmla="*/ 0 w 7475746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75746" h="6858000">
                <a:moveTo>
                  <a:pt x="0" y="0"/>
                </a:moveTo>
                <a:lnTo>
                  <a:pt x="5859459" y="0"/>
                </a:lnTo>
                <a:lnTo>
                  <a:pt x="5874848" y="10445"/>
                </a:lnTo>
                <a:cubicBezTo>
                  <a:pt x="6902010" y="751075"/>
                  <a:pt x="7475746" y="2091411"/>
                  <a:pt x="7475746" y="3621913"/>
                </a:cubicBezTo>
                <a:cubicBezTo>
                  <a:pt x="7475746" y="4971185"/>
                  <a:pt x="6547021" y="5605738"/>
                  <a:pt x="5601397" y="6378742"/>
                </a:cubicBezTo>
                <a:cubicBezTo>
                  <a:pt x="5429193" y="6519512"/>
                  <a:pt x="5258566" y="6657407"/>
                  <a:pt x="5084748" y="6785068"/>
                </a:cubicBezTo>
                <a:lnTo>
                  <a:pt x="4979585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27" name="Freeform: Shape 26">
            <a:extLst>
              <a:ext uri="{FF2B5EF4-FFF2-40B4-BE49-F238E27FC236}">
                <a16:creationId xmlns:a16="http://schemas.microsoft.com/office/drawing/2014/main" id="{513BF6FB-1F9C-480B-BE5F-4DFFB8E1C4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4" y="0"/>
            <a:ext cx="12191695" cy="6858000"/>
          </a:xfrm>
          <a:custGeom>
            <a:avLst/>
            <a:gdLst>
              <a:gd name="connsiteX0" fmla="*/ 0 w 12191695"/>
              <a:gd name="connsiteY0" fmla="*/ 0 h 6858000"/>
              <a:gd name="connsiteX1" fmla="*/ 5548454 w 12191695"/>
              <a:gd name="connsiteY1" fmla="*/ 0 h 6858000"/>
              <a:gd name="connsiteX2" fmla="*/ 5563843 w 12191695"/>
              <a:gd name="connsiteY2" fmla="*/ 10445 h 6858000"/>
              <a:gd name="connsiteX3" fmla="*/ 7138082 w 12191695"/>
              <a:gd name="connsiteY3" fmla="*/ 3057689 h 6858000"/>
              <a:gd name="connsiteX4" fmla="*/ 7154546 w 12191695"/>
              <a:gd name="connsiteY4" fmla="*/ 3406140 h 6858000"/>
              <a:gd name="connsiteX5" fmla="*/ 12191695 w 12191695"/>
              <a:gd name="connsiteY5" fmla="*/ 3406140 h 6858000"/>
              <a:gd name="connsiteX6" fmla="*/ 12191695 w 12191695"/>
              <a:gd name="connsiteY6" fmla="*/ 3451860 h 6858000"/>
              <a:gd name="connsiteX7" fmla="*/ 7156706 w 12191695"/>
              <a:gd name="connsiteY7" fmla="*/ 3451860 h 6858000"/>
              <a:gd name="connsiteX8" fmla="*/ 7164741 w 12191695"/>
              <a:gd name="connsiteY8" fmla="*/ 3621913 h 6858000"/>
              <a:gd name="connsiteX9" fmla="*/ 5290392 w 12191695"/>
              <a:gd name="connsiteY9" fmla="*/ 6378742 h 6858000"/>
              <a:gd name="connsiteX10" fmla="*/ 4773743 w 12191695"/>
              <a:gd name="connsiteY10" fmla="*/ 6785068 h 6858000"/>
              <a:gd name="connsiteX11" fmla="*/ 4668580 w 12191695"/>
              <a:gd name="connsiteY11" fmla="*/ 6858000 h 6858000"/>
              <a:gd name="connsiteX12" fmla="*/ 0 w 12191695"/>
              <a:gd name="connsiteY1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91695" h="6858000">
                <a:moveTo>
                  <a:pt x="0" y="0"/>
                </a:moveTo>
                <a:lnTo>
                  <a:pt x="5548454" y="0"/>
                </a:lnTo>
                <a:lnTo>
                  <a:pt x="5563843" y="10445"/>
                </a:lnTo>
                <a:cubicBezTo>
                  <a:pt x="6462610" y="658496"/>
                  <a:pt x="7014222" y="1765698"/>
                  <a:pt x="7138082" y="3057689"/>
                </a:cubicBezTo>
                <a:lnTo>
                  <a:pt x="7154546" y="3406140"/>
                </a:lnTo>
                <a:lnTo>
                  <a:pt x="12191695" y="3406140"/>
                </a:lnTo>
                <a:lnTo>
                  <a:pt x="12191695" y="3451860"/>
                </a:lnTo>
                <a:lnTo>
                  <a:pt x="7156706" y="3451860"/>
                </a:lnTo>
                <a:lnTo>
                  <a:pt x="7164741" y="3621913"/>
                </a:lnTo>
                <a:cubicBezTo>
                  <a:pt x="7164741" y="4971185"/>
                  <a:pt x="6236016" y="5605738"/>
                  <a:pt x="5290392" y="6378742"/>
                </a:cubicBezTo>
                <a:cubicBezTo>
                  <a:pt x="5118188" y="6519512"/>
                  <a:pt x="4947561" y="6657407"/>
                  <a:pt x="4773743" y="6785068"/>
                </a:cubicBezTo>
                <a:lnTo>
                  <a:pt x="4668580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B2E29D2-68AD-4EF4-9488-10385D21B2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8539" y="238540"/>
            <a:ext cx="5950721" cy="785190"/>
          </a:xfrm>
        </p:spPr>
        <p:txBody>
          <a:bodyPr anchor="b">
            <a:normAutofit fontScale="90000"/>
          </a:bodyPr>
          <a:lstStyle/>
          <a:p>
            <a:r>
              <a:rPr lang="cs-CZ" sz="4000" u="sng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ZŠ SPECIÁLNÍ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BC70479E-45DD-4690-8D4C-35902CF0A0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9209" y="1480930"/>
            <a:ext cx="6341165" cy="4508232"/>
          </a:xfrm>
        </p:spPr>
        <p:txBody>
          <a:bodyPr anchor="t">
            <a:normAutofit fontScale="92500" lnSpcReduction="10000"/>
          </a:bodyPr>
          <a:lstStyle/>
          <a:p>
            <a:pPr lvl="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b="1" dirty="0">
                <a:latin typeface="Times New Roman" pitchFamily="18" charset="0"/>
                <a:cs typeface="Times New Roman" pitchFamily="18" charset="0"/>
              </a:rPr>
              <a:t> dříve pomocná škola</a:t>
            </a:r>
          </a:p>
          <a:p>
            <a:pPr lvl="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Times New Roman" pitchFamily="18" charset="0"/>
                <a:cs typeface="Times New Roman" pitchFamily="18" charset="0"/>
              </a:rPr>
              <a:t> žáci s takovou úrovní rozvoje rozumových schopností, která jim nedovoluje prospívat na základní škole </a:t>
            </a:r>
          </a:p>
          <a:p>
            <a:pPr lvl="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Times New Roman" pitchFamily="18" charset="0"/>
                <a:cs typeface="Times New Roman" pitchFamily="18" charset="0"/>
              </a:rPr>
              <a:t> umožňuje žákům s MP získat </a:t>
            </a:r>
            <a:r>
              <a:rPr lang="cs-CZ" b="1" dirty="0">
                <a:latin typeface="Times New Roman" pitchFamily="18" charset="0"/>
                <a:cs typeface="Times New Roman" pitchFamily="18" charset="0"/>
              </a:rPr>
              <a:t>základní vědomosti, dovednosti a návyky, potřebné k orientaci v okolním světě, k dosažení maximální možné míry samostatnosti a nezávislosti na péči druhých osob a k zapojení do společenského života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7258780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430127AE-B29E-4FDF-99D2-A2F1E7003F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920240" y="2176009"/>
            <a:ext cx="8770571" cy="0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3D5FBB81-B61B-416A-8F5D-A8DDF62530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3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7" name="Obrázek 6" descr="Obsah obrázku text, osoba, interiér, počítač&#10;&#10;Popis byl vytvořen automaticky">
            <a:extLst>
              <a:ext uri="{FF2B5EF4-FFF2-40B4-BE49-F238E27FC236}">
                <a16:creationId xmlns:a16="http://schemas.microsoft.com/office/drawing/2014/main" id="{EBED2483-D8FB-4082-B3DD-AFD854EE196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64" r="2" b="6834"/>
          <a:stretch/>
        </p:blipFill>
        <p:spPr>
          <a:xfrm>
            <a:off x="5589352" y="10"/>
            <a:ext cx="6602653" cy="3428990"/>
          </a:xfrm>
          <a:custGeom>
            <a:avLst/>
            <a:gdLst/>
            <a:ahLst/>
            <a:cxnLst/>
            <a:rect l="l" t="t" r="r" b="b"/>
            <a:pathLst>
              <a:path w="6602653" h="3387852">
                <a:moveTo>
                  <a:pt x="0" y="0"/>
                </a:moveTo>
                <a:lnTo>
                  <a:pt x="6602653" y="0"/>
                </a:lnTo>
                <a:lnTo>
                  <a:pt x="6602653" y="3387852"/>
                </a:lnTo>
                <a:lnTo>
                  <a:pt x="1651528" y="3387852"/>
                </a:lnTo>
                <a:lnTo>
                  <a:pt x="1650315" y="3337395"/>
                </a:lnTo>
                <a:cubicBezTo>
                  <a:pt x="1582116" y="1928213"/>
                  <a:pt x="1005803" y="708413"/>
                  <a:pt x="22589" y="14997"/>
                </a:cubicBezTo>
                <a:close/>
              </a:path>
            </a:pathLst>
          </a:custGeom>
        </p:spPr>
      </p:pic>
      <p:pic>
        <p:nvPicPr>
          <p:cNvPr id="5" name="Obrázek 4" descr="Obsah obrázku osoba, rodina&#10;&#10;Popis byl vytvořen automaticky">
            <a:extLst>
              <a:ext uri="{FF2B5EF4-FFF2-40B4-BE49-F238E27FC236}">
                <a16:creationId xmlns:a16="http://schemas.microsoft.com/office/drawing/2014/main" id="{A9DFC60B-7B3B-4BE9-80CA-141A8E4F0B7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8570"/>
          <a:stretch/>
        </p:blipFill>
        <p:spPr>
          <a:xfrm>
            <a:off x="4691113" y="3429000"/>
            <a:ext cx="7500882" cy="3429000"/>
          </a:xfrm>
          <a:custGeom>
            <a:avLst/>
            <a:gdLst/>
            <a:ahLst/>
            <a:cxnLst/>
            <a:rect l="l" t="t" r="r" b="b"/>
            <a:pathLst>
              <a:path w="7500882" h="3387852">
                <a:moveTo>
                  <a:pt x="2551735" y="0"/>
                </a:moveTo>
                <a:lnTo>
                  <a:pt x="7500882" y="0"/>
                </a:lnTo>
                <a:lnTo>
                  <a:pt x="7500882" y="3387852"/>
                </a:lnTo>
                <a:lnTo>
                  <a:pt x="0" y="3387852"/>
                </a:lnTo>
                <a:lnTo>
                  <a:pt x="114106" y="3310451"/>
                </a:lnTo>
                <a:cubicBezTo>
                  <a:pt x="291579" y="3182960"/>
                  <a:pt x="465794" y="3045249"/>
                  <a:pt x="641619" y="2904666"/>
                </a:cubicBezTo>
                <a:cubicBezTo>
                  <a:pt x="1607125" y="2132691"/>
                  <a:pt x="2555378" y="1498983"/>
                  <a:pt x="2555378" y="151508"/>
                </a:cubicBezTo>
                <a:close/>
              </a:path>
            </a:pathLst>
          </a:custGeom>
        </p:spPr>
      </p:pic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40C0D7D4-D83D-4C58-87D1-955F0A9173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476051" cy="6858000"/>
          </a:xfrm>
          <a:custGeom>
            <a:avLst/>
            <a:gdLst>
              <a:gd name="connsiteX0" fmla="*/ 0 w 7476051"/>
              <a:gd name="connsiteY0" fmla="*/ 0 h 6858000"/>
              <a:gd name="connsiteX1" fmla="*/ 5853028 w 7476051"/>
              <a:gd name="connsiteY1" fmla="*/ 0 h 6858000"/>
              <a:gd name="connsiteX2" fmla="*/ 5875152 w 7476051"/>
              <a:gd name="connsiteY2" fmla="*/ 14997 h 6858000"/>
              <a:gd name="connsiteX3" fmla="*/ 7476051 w 7476051"/>
              <a:gd name="connsiteY3" fmla="*/ 3621656 h 6858000"/>
              <a:gd name="connsiteX4" fmla="*/ 5601702 w 7476051"/>
              <a:gd name="connsiteY4" fmla="*/ 6374814 h 6858000"/>
              <a:gd name="connsiteX5" fmla="*/ 5085053 w 7476051"/>
              <a:gd name="connsiteY5" fmla="*/ 6780599 h 6858000"/>
              <a:gd name="connsiteX6" fmla="*/ 4973297 w 7476051"/>
              <a:gd name="connsiteY6" fmla="*/ 6858000 h 6858000"/>
              <a:gd name="connsiteX7" fmla="*/ 0 w 7476051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76051" h="6858000">
                <a:moveTo>
                  <a:pt x="0" y="0"/>
                </a:moveTo>
                <a:lnTo>
                  <a:pt x="5853028" y="0"/>
                </a:lnTo>
                <a:lnTo>
                  <a:pt x="5875152" y="14997"/>
                </a:lnTo>
                <a:cubicBezTo>
                  <a:pt x="6902315" y="754641"/>
                  <a:pt x="7476051" y="2093192"/>
                  <a:pt x="7476051" y="3621656"/>
                </a:cubicBezTo>
                <a:cubicBezTo>
                  <a:pt x="7476051" y="4969131"/>
                  <a:pt x="6547326" y="5602839"/>
                  <a:pt x="5601702" y="6374814"/>
                </a:cubicBezTo>
                <a:cubicBezTo>
                  <a:pt x="5429499" y="6515397"/>
                  <a:pt x="5258871" y="6653108"/>
                  <a:pt x="5085053" y="6780599"/>
                </a:cubicBezTo>
                <a:lnTo>
                  <a:pt x="4973297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7AB12D93-FFA0-48A7-9E87-21388D4B5F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95778 w 12192000"/>
              <a:gd name="connsiteY1" fmla="*/ 0 h 6858000"/>
              <a:gd name="connsiteX2" fmla="*/ 2916518 w 12192000"/>
              <a:gd name="connsiteY2" fmla="*/ 0 h 6858000"/>
              <a:gd name="connsiteX3" fmla="*/ 5644232 w 12192000"/>
              <a:gd name="connsiteY3" fmla="*/ 0 h 6858000"/>
              <a:gd name="connsiteX4" fmla="*/ 5659622 w 12192000"/>
              <a:gd name="connsiteY4" fmla="*/ 10445 h 6858000"/>
              <a:gd name="connsiteX5" fmla="*/ 7233860 w 12192000"/>
              <a:gd name="connsiteY5" fmla="*/ 3057689 h 6858000"/>
              <a:gd name="connsiteX6" fmla="*/ 7250324 w 12192000"/>
              <a:gd name="connsiteY6" fmla="*/ 3406140 h 6858000"/>
              <a:gd name="connsiteX7" fmla="*/ 12192000 w 12192000"/>
              <a:gd name="connsiteY7" fmla="*/ 3406140 h 6858000"/>
              <a:gd name="connsiteX8" fmla="*/ 12192000 w 12192000"/>
              <a:gd name="connsiteY8" fmla="*/ 3451860 h 6858000"/>
              <a:gd name="connsiteX9" fmla="*/ 7252484 w 12192000"/>
              <a:gd name="connsiteY9" fmla="*/ 3451860 h 6858000"/>
              <a:gd name="connsiteX10" fmla="*/ 7260519 w 12192000"/>
              <a:gd name="connsiteY10" fmla="*/ 3621913 h 6858000"/>
              <a:gd name="connsiteX11" fmla="*/ 5386171 w 12192000"/>
              <a:gd name="connsiteY11" fmla="*/ 6378742 h 6858000"/>
              <a:gd name="connsiteX12" fmla="*/ 4869521 w 12192000"/>
              <a:gd name="connsiteY12" fmla="*/ 6785068 h 6858000"/>
              <a:gd name="connsiteX13" fmla="*/ 4764358 w 12192000"/>
              <a:gd name="connsiteY13" fmla="*/ 6858000 h 6858000"/>
              <a:gd name="connsiteX14" fmla="*/ 2916518 w 12192000"/>
              <a:gd name="connsiteY14" fmla="*/ 6858000 h 6858000"/>
              <a:gd name="connsiteX15" fmla="*/ 95778 w 12192000"/>
              <a:gd name="connsiteY15" fmla="*/ 6858000 h 6858000"/>
              <a:gd name="connsiteX16" fmla="*/ 0 w 12192000"/>
              <a:gd name="connsiteY1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95778" y="0"/>
                </a:lnTo>
                <a:lnTo>
                  <a:pt x="2916518" y="0"/>
                </a:lnTo>
                <a:lnTo>
                  <a:pt x="5644232" y="0"/>
                </a:lnTo>
                <a:lnTo>
                  <a:pt x="5659622" y="10445"/>
                </a:lnTo>
                <a:cubicBezTo>
                  <a:pt x="6558388" y="658496"/>
                  <a:pt x="7110000" y="1765698"/>
                  <a:pt x="7233860" y="3057689"/>
                </a:cubicBezTo>
                <a:lnTo>
                  <a:pt x="7250324" y="3406140"/>
                </a:lnTo>
                <a:lnTo>
                  <a:pt x="12192000" y="3406140"/>
                </a:lnTo>
                <a:lnTo>
                  <a:pt x="12192000" y="3451860"/>
                </a:lnTo>
                <a:lnTo>
                  <a:pt x="7252484" y="3451860"/>
                </a:lnTo>
                <a:lnTo>
                  <a:pt x="7260519" y="3621913"/>
                </a:lnTo>
                <a:cubicBezTo>
                  <a:pt x="7260519" y="4971185"/>
                  <a:pt x="6331795" y="5605738"/>
                  <a:pt x="5386171" y="6378742"/>
                </a:cubicBezTo>
                <a:cubicBezTo>
                  <a:pt x="5213968" y="6519512"/>
                  <a:pt x="5043339" y="6657407"/>
                  <a:pt x="4869521" y="6785068"/>
                </a:cubicBezTo>
                <a:lnTo>
                  <a:pt x="4764358" y="6858000"/>
                </a:lnTo>
                <a:lnTo>
                  <a:pt x="2916518" y="6858000"/>
                </a:lnTo>
                <a:lnTo>
                  <a:pt x="95778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15F9A324-404E-4C5D-AFF0-C5D0D84182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57378" y="-1"/>
            <a:ext cx="2535264" cy="6858001"/>
          </a:xfrm>
          <a:custGeom>
            <a:avLst/>
            <a:gdLst>
              <a:gd name="connsiteX0" fmla="*/ 1218585 w 2535264"/>
              <a:gd name="connsiteY0" fmla="*/ 0 h 6858001"/>
              <a:gd name="connsiteX1" fmla="*/ 1236561 w 2535264"/>
              <a:gd name="connsiteY1" fmla="*/ 0 h 6858001"/>
              <a:gd name="connsiteX2" fmla="*/ 1264452 w 2535264"/>
              <a:gd name="connsiteY2" fmla="*/ 24550 h 6858001"/>
              <a:gd name="connsiteX3" fmla="*/ 2528121 w 2535264"/>
              <a:gd name="connsiteY3" fmla="*/ 3710502 h 6858001"/>
              <a:gd name="connsiteX4" fmla="*/ 492890 w 2535264"/>
              <a:gd name="connsiteY4" fmla="*/ 6507511 h 6858001"/>
              <a:gd name="connsiteX5" fmla="*/ 221418 w 2535264"/>
              <a:gd name="connsiteY5" fmla="*/ 6713387 h 6858001"/>
              <a:gd name="connsiteX6" fmla="*/ 20100 w 2535264"/>
              <a:gd name="connsiteY6" fmla="*/ 6858001 h 6858001"/>
              <a:gd name="connsiteX7" fmla="*/ 0 w 2535264"/>
              <a:gd name="connsiteY7" fmla="*/ 6858001 h 6858001"/>
              <a:gd name="connsiteX8" fmla="*/ 202488 w 2535264"/>
              <a:gd name="connsiteY8" fmla="*/ 6712547 h 6858001"/>
              <a:gd name="connsiteX9" fmla="*/ 473961 w 2535264"/>
              <a:gd name="connsiteY9" fmla="*/ 6506670 h 6858001"/>
              <a:gd name="connsiteX10" fmla="*/ 2509192 w 2535264"/>
              <a:gd name="connsiteY10" fmla="*/ 3709662 h 6858001"/>
              <a:gd name="connsiteX11" fmla="*/ 1245521 w 2535264"/>
              <a:gd name="connsiteY11" fmla="*/ 23708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5264" h="6858001">
                <a:moveTo>
                  <a:pt x="1218585" y="0"/>
                </a:moveTo>
                <a:lnTo>
                  <a:pt x="1236561" y="0"/>
                </a:lnTo>
                <a:lnTo>
                  <a:pt x="1264452" y="24550"/>
                </a:lnTo>
                <a:cubicBezTo>
                  <a:pt x="2149109" y="863108"/>
                  <a:pt x="2598329" y="2210814"/>
                  <a:pt x="2528121" y="3710502"/>
                </a:cubicBezTo>
                <a:cubicBezTo>
                  <a:pt x="2462100" y="5120751"/>
                  <a:pt x="1489450" y="5742158"/>
                  <a:pt x="492890" y="6507511"/>
                </a:cubicBezTo>
                <a:cubicBezTo>
                  <a:pt x="402151" y="6577199"/>
                  <a:pt x="311847" y="6646154"/>
                  <a:pt x="221418" y="6713387"/>
                </a:cubicBezTo>
                <a:lnTo>
                  <a:pt x="20100" y="6858001"/>
                </a:lnTo>
                <a:lnTo>
                  <a:pt x="0" y="6858001"/>
                </a:lnTo>
                <a:lnTo>
                  <a:pt x="202488" y="6712547"/>
                </a:lnTo>
                <a:cubicBezTo>
                  <a:pt x="292917" y="6645314"/>
                  <a:pt x="383222" y="6576359"/>
                  <a:pt x="473961" y="6506670"/>
                </a:cubicBezTo>
                <a:cubicBezTo>
                  <a:pt x="1470520" y="5741317"/>
                  <a:pt x="2443170" y="5119911"/>
                  <a:pt x="2509192" y="3709662"/>
                </a:cubicBezTo>
                <a:cubicBezTo>
                  <a:pt x="2579400" y="2209973"/>
                  <a:pt x="2130178" y="862268"/>
                  <a:pt x="1245521" y="2370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511E286-4792-474C-B4CB-14460671AC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1600" y="152407"/>
            <a:ext cx="5876684" cy="934714"/>
          </a:xfrm>
        </p:spPr>
        <p:txBody>
          <a:bodyPr vert="horz" lIns="109728" tIns="109728" rIns="109728" bIns="91440" rtlCol="0" anchor="b">
            <a:normAutofit/>
          </a:bodyPr>
          <a:lstStyle/>
          <a:p>
            <a:pPr>
              <a:lnSpc>
                <a:spcPct val="130000"/>
              </a:lnSpc>
            </a:pPr>
            <a:r>
              <a:rPr lang="en-US" sz="3200" u="sng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ZŠ SPECIÁLNÍ</a:t>
            </a:r>
            <a:endParaRPr lang="en-US" sz="32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53A1C46-F700-47E3-9EB3-D908960CBA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600" y="1480929"/>
            <a:ext cx="6160463" cy="5224663"/>
          </a:xfrm>
        </p:spPr>
        <p:txBody>
          <a:bodyPr vert="horz" lIns="109728" tIns="109728" rIns="109728" bIns="91440" rtlCol="0">
            <a:normAutofit/>
          </a:bodyPr>
          <a:lstStyle/>
          <a:p>
            <a:pPr lvl="0" fontAlgn="auto">
              <a:spcAft>
                <a:spcPts val="0"/>
              </a:spcAft>
              <a:defRPr/>
            </a:pPr>
            <a:r>
              <a:rPr lang="en-US" sz="1800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 </a:t>
            </a:r>
            <a:r>
              <a:rPr lang="en-US" sz="1800" b="1" u="sng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sz="1800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 let a </a:t>
            </a:r>
            <a:r>
              <a:rPr lang="en-US" sz="1800" b="1" u="sng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dělí</a:t>
            </a:r>
            <a:r>
              <a:rPr lang="en-US" sz="1800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sz="1800" b="1" u="sng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podle</a:t>
            </a:r>
            <a:r>
              <a:rPr lang="en-US" sz="1800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RVP </a:t>
            </a:r>
            <a:r>
              <a:rPr lang="en-US" sz="1800" b="1" u="sng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sz="1800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u="sng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dva</a:t>
            </a:r>
            <a:r>
              <a:rPr lang="en-US" sz="1800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u="sng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stupně</a:t>
            </a:r>
            <a:r>
              <a:rPr lang="en-US" sz="1800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lvl="1" indent="-285750" algn="l" fontAlgn="auto">
              <a:lnSpc>
                <a:spcPct val="130000"/>
              </a:lnSpc>
              <a:spcAft>
                <a:spcPts val="0"/>
              </a:spcAft>
              <a:buFont typeface="Corbel" panose="020B0503020204020204" pitchFamily="34" charset="0"/>
              <a:buChar char="•"/>
              <a:defRPr/>
            </a:pP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první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stupeň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(1. - 5.tř.)</a:t>
            </a:r>
          </a:p>
          <a:p>
            <a:pPr marL="0" lvl="1" indent="-285750" algn="l" fontAlgn="auto">
              <a:lnSpc>
                <a:spcPct val="130000"/>
              </a:lnSpc>
              <a:spcAft>
                <a:spcPts val="0"/>
              </a:spcAft>
              <a:buFont typeface="Corbel" panose="020B0503020204020204" pitchFamily="34" charset="0"/>
              <a:buChar char="•"/>
              <a:defRPr/>
            </a:pP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druhý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stupeň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(6. - 10.tř.)</a:t>
            </a:r>
          </a:p>
          <a:p>
            <a:pPr marL="0" lvl="1" algn="l" fontAlgn="auto">
              <a:lnSpc>
                <a:spcPct val="130000"/>
              </a:lnSpc>
              <a:spcAft>
                <a:spcPts val="0"/>
              </a:spcAft>
              <a:buFont typeface="Corbel" panose="020B0503020204020204" pitchFamily="34" charset="0"/>
              <a:buChar char="Ø"/>
              <a:defRPr/>
            </a:pPr>
            <a:endParaRPr lang="cs-CZ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1" algn="l" fontAlgn="auto">
              <a:lnSpc>
                <a:spcPct val="130000"/>
              </a:lnSpc>
              <a:spcAft>
                <a:spcPts val="0"/>
              </a:spcAft>
              <a:defRPr/>
            </a:pPr>
            <a:endParaRPr lang="en-U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fontAlgn="auto">
              <a:spcAft>
                <a:spcPts val="0"/>
              </a:spcAft>
              <a:defRPr/>
            </a:pPr>
            <a:r>
              <a:rPr lang="en-US" sz="1800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</a:t>
            </a:r>
            <a:r>
              <a:rPr lang="en-US" sz="1800" b="1" u="sng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praxi</a:t>
            </a:r>
            <a:r>
              <a:rPr lang="en-US" sz="1800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sz="1800" b="1" u="sng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dodržuje</a:t>
            </a:r>
            <a:r>
              <a:rPr lang="en-US" sz="1800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1800" b="1" u="sng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stupňový</a:t>
            </a:r>
            <a:r>
              <a:rPr lang="en-US" sz="1800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program</a:t>
            </a:r>
            <a:endParaRPr lang="en-US" sz="18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lvl="1" indent="-171450" algn="l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nižší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(3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roky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171450" lvl="1" indent="-171450" algn="l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střední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(3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roky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171450" lvl="1" indent="-171450" algn="l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vyšší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(2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roky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171450" lvl="1" indent="-171450" algn="l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pracovní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roky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endParaRPr lang="en-US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683347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30127AE-B29E-4FDF-99D2-A2F1E7003F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920240" y="2176009"/>
            <a:ext cx="8770571" cy="0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593B4D24-F4A8-4141-A20A-E0575D1996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D468DD5-E4C7-42D0-A840-08C07F5D67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62259" y="91443"/>
            <a:ext cx="4527965" cy="1117598"/>
          </a:xfrm>
        </p:spPr>
        <p:txBody>
          <a:bodyPr vert="horz" lIns="109728" tIns="109728" rIns="109728" bIns="91440" rtlCol="0" anchor="b">
            <a:normAutofit/>
          </a:bodyPr>
          <a:lstStyle/>
          <a:p>
            <a:pPr>
              <a:lnSpc>
                <a:spcPct val="130000"/>
              </a:lnSpc>
            </a:pPr>
            <a:r>
              <a:rPr lang="cs-CZ" sz="3200" u="sng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ZŠ SPECIÁLNÍ</a:t>
            </a:r>
            <a:endParaRPr lang="en-US" sz="3200" u="sng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9F87E4D0-D347-4DA8-81D7-104733308B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3293" y="1074738"/>
            <a:ext cx="4906732" cy="4679812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DC9CEF6-58E1-4D78-BBBE-76F779AD9C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7555" y="898498"/>
            <a:ext cx="5298208" cy="5032292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47AF1248-67F7-4FEF-8D1D-FE33661A9C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7266" y="993913"/>
            <a:ext cx="5101442" cy="4851950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noFill/>
          <a:ln w="158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5" name="Obrázek 4" descr="Obsah obrázku osoba, interiér, chlapec, přenosný počítač&#10;&#10;Popis byl vytvořen automaticky">
            <a:extLst>
              <a:ext uri="{FF2B5EF4-FFF2-40B4-BE49-F238E27FC236}">
                <a16:creationId xmlns:a16="http://schemas.microsoft.com/office/drawing/2014/main" id="{249EAB6A-4B75-4173-801B-D9685BFE388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22" r="35521" b="-1"/>
          <a:stretch/>
        </p:blipFill>
        <p:spPr>
          <a:xfrm>
            <a:off x="1033670" y="1288109"/>
            <a:ext cx="4349282" cy="4221274"/>
          </a:xfrm>
          <a:custGeom>
            <a:avLst/>
            <a:gdLst/>
            <a:ahLst/>
            <a:cxnLst/>
            <a:rect l="l" t="t" r="r" b="b"/>
            <a:pathLst>
              <a:path w="4292584" h="4094066">
                <a:moveTo>
                  <a:pt x="2456537" y="0"/>
                </a:moveTo>
                <a:cubicBezTo>
                  <a:pt x="2738780" y="0"/>
                  <a:pt x="2998545" y="55066"/>
                  <a:pt x="3228742" y="163517"/>
                </a:cubicBezTo>
                <a:cubicBezTo>
                  <a:pt x="3444477" y="265234"/>
                  <a:pt x="3633959" y="413698"/>
                  <a:pt x="3791935" y="604700"/>
                </a:cubicBezTo>
                <a:cubicBezTo>
                  <a:pt x="4114802" y="995211"/>
                  <a:pt x="4292584" y="1550174"/>
                  <a:pt x="4292584" y="2167403"/>
                </a:cubicBezTo>
                <a:cubicBezTo>
                  <a:pt x="4292584" y="2413659"/>
                  <a:pt x="4223774" y="2611299"/>
                  <a:pt x="4069573" y="2808283"/>
                </a:cubicBezTo>
                <a:cubicBezTo>
                  <a:pt x="3908278" y="3014339"/>
                  <a:pt x="3665922" y="3204126"/>
                  <a:pt x="3409289" y="3405037"/>
                </a:cubicBezTo>
                <a:cubicBezTo>
                  <a:pt x="3361941" y="3442060"/>
                  <a:pt x="3313027" y="3480392"/>
                  <a:pt x="3264115" y="3519190"/>
                </a:cubicBezTo>
                <a:cubicBezTo>
                  <a:pt x="2826289" y="3866416"/>
                  <a:pt x="2506740" y="4094066"/>
                  <a:pt x="2071218" y="4094066"/>
                </a:cubicBezTo>
                <a:cubicBezTo>
                  <a:pt x="1407617" y="4094066"/>
                  <a:pt x="937645" y="3814621"/>
                  <a:pt x="499819" y="3159623"/>
                </a:cubicBezTo>
                <a:cubicBezTo>
                  <a:pt x="442524" y="3073891"/>
                  <a:pt x="386517" y="2995921"/>
                  <a:pt x="332353" y="2920566"/>
                </a:cubicBezTo>
                <a:cubicBezTo>
                  <a:pt x="107867" y="2608119"/>
                  <a:pt x="0" y="2445632"/>
                  <a:pt x="0" y="2167403"/>
                </a:cubicBezTo>
                <a:cubicBezTo>
                  <a:pt x="0" y="1891138"/>
                  <a:pt x="67612" y="1618236"/>
                  <a:pt x="200812" y="1356275"/>
                </a:cubicBezTo>
                <a:cubicBezTo>
                  <a:pt x="331156" y="1100015"/>
                  <a:pt x="517505" y="865448"/>
                  <a:pt x="754611" y="659299"/>
                </a:cubicBezTo>
                <a:cubicBezTo>
                  <a:pt x="987664" y="456610"/>
                  <a:pt x="1264470" y="289449"/>
                  <a:pt x="1555279" y="175950"/>
                </a:cubicBezTo>
                <a:cubicBezTo>
                  <a:pt x="1853918" y="59181"/>
                  <a:pt x="2157254" y="0"/>
                  <a:pt x="2456537" y="0"/>
                </a:cubicBezTo>
                <a:close/>
              </a:path>
            </a:pathLst>
          </a:custGeom>
        </p:spPr>
      </p:pic>
      <p:sp>
        <p:nvSpPr>
          <p:cNvPr id="3" name="Podnadpis 2">
            <a:extLst>
              <a:ext uri="{FF2B5EF4-FFF2-40B4-BE49-F238E27FC236}">
                <a16:creationId xmlns:a16="http://schemas.microsoft.com/office/drawing/2014/main" id="{CB5EF654-9D14-4735-B150-0C439393C9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62259" y="1540565"/>
            <a:ext cx="5764697" cy="5225991"/>
          </a:xfrm>
        </p:spPr>
        <p:txBody>
          <a:bodyPr vert="horz" lIns="109728" tIns="109728" rIns="109728" bIns="91440" rtlCol="0">
            <a:normAutofit fontScale="92500" lnSpcReduction="20000"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Cíl</a:t>
            </a:r>
            <a:r>
              <a:rPr lang="en-US" sz="21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vzdělávání</a:t>
            </a:r>
            <a:r>
              <a:rPr lang="en-US" sz="21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1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zvládnutí</a:t>
            </a:r>
            <a:r>
              <a:rPr lang="en-US" sz="2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trivia</a:t>
            </a:r>
            <a:r>
              <a:rPr lang="en-US" sz="21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čtení</a:t>
            </a:r>
            <a:r>
              <a:rPr lang="en-US" sz="21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psaní</a:t>
            </a:r>
            <a:r>
              <a:rPr lang="en-US" sz="21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počty</a:t>
            </a:r>
            <a:r>
              <a:rPr lang="en-US" sz="21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sz="21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sebeobsluhy</a:t>
            </a:r>
            <a:r>
              <a:rPr lang="en-US" sz="2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1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osobní</a:t>
            </a:r>
            <a:r>
              <a:rPr lang="en-US" sz="2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hygieny</a:t>
            </a:r>
            <a:r>
              <a:rPr lang="cs-CZ" sz="2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1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osvojení</a:t>
            </a:r>
            <a:r>
              <a:rPr lang="en-US" sz="2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</a:t>
            </a:r>
            <a:r>
              <a:rPr lang="en-US" sz="2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pracovních</a:t>
            </a:r>
            <a:r>
              <a:rPr lang="en-US" sz="2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dovedností</a:t>
            </a:r>
            <a:r>
              <a:rPr lang="en-US" sz="2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1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podpora</a:t>
            </a:r>
            <a:r>
              <a:rPr lang="en-US" sz="2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komunikace</a:t>
            </a:r>
            <a:endParaRPr lang="en-US" sz="21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sz="21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sz="2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čí</a:t>
            </a:r>
            <a:r>
              <a:rPr lang="en-US" sz="21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 v </a:t>
            </a:r>
            <a:r>
              <a:rPr lang="en-US" sz="21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blocích</a:t>
            </a:r>
            <a:endParaRPr lang="en-US" sz="21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sz="2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1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ení</a:t>
            </a:r>
            <a:r>
              <a:rPr lang="en-US" sz="2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zvonění</a:t>
            </a:r>
            <a:r>
              <a:rPr lang="en-US" sz="2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1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klasické</a:t>
            </a:r>
            <a:r>
              <a:rPr lang="en-US" sz="2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vyučovací</a:t>
            </a:r>
            <a:r>
              <a:rPr lang="en-US" sz="2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hodiny</a:t>
            </a:r>
            <a:endParaRPr lang="en-US" sz="21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sz="2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1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elaxační</a:t>
            </a:r>
            <a:r>
              <a:rPr lang="en-US" sz="2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koutek</a:t>
            </a:r>
            <a:r>
              <a:rPr lang="en-US" sz="21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není</a:t>
            </a:r>
            <a:r>
              <a:rPr lang="en-US" sz="21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klasické</a:t>
            </a:r>
            <a:r>
              <a:rPr lang="en-US" sz="21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uspořádání</a:t>
            </a:r>
            <a:r>
              <a:rPr lang="en-US" sz="21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lavic</a:t>
            </a:r>
            <a:r>
              <a:rPr lang="en-US" sz="21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hodně</a:t>
            </a:r>
            <a:r>
              <a:rPr lang="en-US" sz="21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názorných</a:t>
            </a:r>
            <a:r>
              <a:rPr lang="en-US" sz="21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pomůcek</a:t>
            </a:r>
            <a:endParaRPr lang="en-US" sz="21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sz="2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sz="21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apojení</a:t>
            </a:r>
            <a:r>
              <a:rPr lang="en-US" sz="2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terapií</a:t>
            </a:r>
            <a:r>
              <a:rPr lang="en-US" sz="2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21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vzdělávání</a:t>
            </a:r>
            <a:endParaRPr lang="en-US" sz="21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sz="21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řída</a:t>
            </a:r>
            <a:r>
              <a:rPr lang="en-US" sz="21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nižšího</a:t>
            </a:r>
            <a:r>
              <a:rPr lang="en-US" sz="21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stupně</a:t>
            </a:r>
            <a:r>
              <a:rPr lang="en-US" sz="21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sz="2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naplňuje</a:t>
            </a:r>
            <a:r>
              <a:rPr lang="en-US" sz="21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8 </a:t>
            </a:r>
            <a:r>
              <a:rPr lang="en-US" sz="21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žáků</a:t>
            </a:r>
            <a:r>
              <a:rPr lang="en-US" sz="21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střední</a:t>
            </a:r>
            <a:r>
              <a:rPr lang="en-US" sz="21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vyšší</a:t>
            </a:r>
            <a:r>
              <a:rPr lang="en-US" sz="21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pracovní</a:t>
            </a:r>
            <a:r>
              <a:rPr lang="en-US" sz="21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10</a:t>
            </a:r>
            <a:r>
              <a:rPr lang="en-US" sz="21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cs-CZ" sz="21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100" dirty="0">
                <a:latin typeface="Times New Roman" pitchFamily="18" charset="0"/>
                <a:cs typeface="Times New Roman" pitchFamily="18" charset="0"/>
              </a:rPr>
              <a:t>hodnocení je prováděno </a:t>
            </a:r>
            <a:r>
              <a:rPr lang="cs-CZ" sz="2100" b="1" dirty="0">
                <a:latin typeface="Times New Roman" pitchFamily="18" charset="0"/>
                <a:cs typeface="Times New Roman" pitchFamily="18" charset="0"/>
              </a:rPr>
              <a:t>formou širšího slovního hodnocení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91822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30127AE-B29E-4FDF-99D2-A2F1E7003F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920240" y="2176009"/>
            <a:ext cx="8770571" cy="0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49BB7E9A-6937-4BF0-9F51-A20F197B55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3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E0939753-89D7-48A8-8441-B9FF25CE8A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04167" y="0"/>
            <a:ext cx="5687681" cy="5708856"/>
          </a:xfrm>
          <a:custGeom>
            <a:avLst/>
            <a:gdLst>
              <a:gd name="connsiteX0" fmla="*/ 2787282 w 5687681"/>
              <a:gd name="connsiteY0" fmla="*/ 0 h 5708856"/>
              <a:gd name="connsiteX1" fmla="*/ 3988996 w 5687681"/>
              <a:gd name="connsiteY1" fmla="*/ 0 h 5708856"/>
              <a:gd name="connsiteX2" fmla="*/ 4236253 w 5687681"/>
              <a:gd name="connsiteY2" fmla="*/ 68070 h 5708856"/>
              <a:gd name="connsiteX3" fmla="*/ 4483543 w 5687681"/>
              <a:gd name="connsiteY3" fmla="*/ 168573 h 5708856"/>
              <a:gd name="connsiteX4" fmla="*/ 5265611 w 5687681"/>
              <a:gd name="connsiteY4" fmla="*/ 790441 h 5708856"/>
              <a:gd name="connsiteX5" fmla="*/ 5682608 w 5687681"/>
              <a:gd name="connsiteY5" fmla="*/ 1499885 h 5708856"/>
              <a:gd name="connsiteX6" fmla="*/ 5687681 w 5687681"/>
              <a:gd name="connsiteY6" fmla="*/ 1513862 h 5708856"/>
              <a:gd name="connsiteX7" fmla="*/ 5687681 w 5687681"/>
              <a:gd name="connsiteY7" fmla="*/ 3841322 h 5708856"/>
              <a:gd name="connsiteX8" fmla="*/ 5651147 w 5687681"/>
              <a:gd name="connsiteY8" fmla="*/ 3896489 h 5708856"/>
              <a:gd name="connsiteX9" fmla="*/ 4734255 w 5687681"/>
              <a:gd name="connsiteY9" fmla="*/ 4737639 h 5708856"/>
              <a:gd name="connsiteX10" fmla="*/ 4532663 w 5687681"/>
              <a:gd name="connsiteY10" fmla="*/ 4898543 h 5708856"/>
              <a:gd name="connsiteX11" fmla="*/ 2876165 w 5687681"/>
              <a:gd name="connsiteY11" fmla="*/ 5708856 h 5708856"/>
              <a:gd name="connsiteX12" fmla="*/ 694066 w 5687681"/>
              <a:gd name="connsiteY12" fmla="*/ 4391717 h 5708856"/>
              <a:gd name="connsiteX13" fmla="*/ 461517 w 5687681"/>
              <a:gd name="connsiteY13" fmla="*/ 4054756 h 5708856"/>
              <a:gd name="connsiteX14" fmla="*/ 0 w 5687681"/>
              <a:gd name="connsiteY14" fmla="*/ 2993139 h 5708856"/>
              <a:gd name="connsiteX15" fmla="*/ 278855 w 5687681"/>
              <a:gd name="connsiteY15" fmla="*/ 1849819 h 5708856"/>
              <a:gd name="connsiteX16" fmla="*/ 1047879 w 5687681"/>
              <a:gd name="connsiteY16" fmla="*/ 867400 h 5708856"/>
              <a:gd name="connsiteX17" fmla="*/ 2159714 w 5687681"/>
              <a:gd name="connsiteY17" fmla="*/ 186098 h 5708856"/>
              <a:gd name="connsiteX18" fmla="*/ 2785137 w 5687681"/>
              <a:gd name="connsiteY18" fmla="*/ 372 h 5708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687681" h="5708856">
                <a:moveTo>
                  <a:pt x="2787282" y="0"/>
                </a:moveTo>
                <a:lnTo>
                  <a:pt x="3988996" y="0"/>
                </a:lnTo>
                <a:lnTo>
                  <a:pt x="4236253" y="68070"/>
                </a:lnTo>
                <a:cubicBezTo>
                  <a:pt x="4321147" y="96843"/>
                  <a:pt x="4403628" y="130356"/>
                  <a:pt x="4483543" y="168573"/>
                </a:cubicBezTo>
                <a:cubicBezTo>
                  <a:pt x="4783119" y="311949"/>
                  <a:pt x="5046239" y="521215"/>
                  <a:pt x="5265611" y="790441"/>
                </a:cubicBezTo>
                <a:cubicBezTo>
                  <a:pt x="5433740" y="996857"/>
                  <a:pt x="5573537" y="1235870"/>
                  <a:pt x="5682608" y="1499885"/>
                </a:cubicBezTo>
                <a:lnTo>
                  <a:pt x="5687681" y="1513862"/>
                </a:lnTo>
                <a:lnTo>
                  <a:pt x="5687681" y="3841322"/>
                </a:lnTo>
                <a:lnTo>
                  <a:pt x="5651147" y="3896489"/>
                </a:lnTo>
                <a:cubicBezTo>
                  <a:pt x="5427171" y="4186934"/>
                  <a:pt x="5090625" y="4454446"/>
                  <a:pt x="4734255" y="4737639"/>
                </a:cubicBezTo>
                <a:cubicBezTo>
                  <a:pt x="4668506" y="4789825"/>
                  <a:pt x="4600584" y="4843856"/>
                  <a:pt x="4532663" y="4898543"/>
                </a:cubicBezTo>
                <a:cubicBezTo>
                  <a:pt x="3924681" y="5387974"/>
                  <a:pt x="3480945" y="5708856"/>
                  <a:pt x="2876165" y="5708856"/>
                </a:cubicBezTo>
                <a:cubicBezTo>
                  <a:pt x="1954665" y="5708856"/>
                  <a:pt x="1302047" y="5314966"/>
                  <a:pt x="694066" y="4391717"/>
                </a:cubicBezTo>
                <a:cubicBezTo>
                  <a:pt x="614503" y="4270875"/>
                  <a:pt x="536731" y="4160972"/>
                  <a:pt x="461517" y="4054756"/>
                </a:cubicBezTo>
                <a:cubicBezTo>
                  <a:pt x="149788" y="3614348"/>
                  <a:pt x="0" y="3385316"/>
                  <a:pt x="0" y="2993139"/>
                </a:cubicBezTo>
                <a:cubicBezTo>
                  <a:pt x="0" y="2603731"/>
                  <a:pt x="93889" y="2219065"/>
                  <a:pt x="278855" y="1849819"/>
                </a:cubicBezTo>
                <a:cubicBezTo>
                  <a:pt x="459854" y="1488610"/>
                  <a:pt x="718625" y="1157977"/>
                  <a:pt x="1047879" y="867400"/>
                </a:cubicBezTo>
                <a:cubicBezTo>
                  <a:pt x="1371504" y="581701"/>
                  <a:pt x="1755887" y="346080"/>
                  <a:pt x="2159714" y="186098"/>
                </a:cubicBezTo>
                <a:cubicBezTo>
                  <a:pt x="2367064" y="103803"/>
                  <a:pt x="2576044" y="41801"/>
                  <a:pt x="2785137" y="372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F5CCFC5-858F-4B45-9B10-D49DD0280D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25450" y="0"/>
            <a:ext cx="5866550" cy="5788550"/>
          </a:xfrm>
          <a:custGeom>
            <a:avLst/>
            <a:gdLst>
              <a:gd name="connsiteX0" fmla="*/ 2331396 w 5798121"/>
              <a:gd name="connsiteY0" fmla="*/ 0 h 5788550"/>
              <a:gd name="connsiteX1" fmla="*/ 4658651 w 5798121"/>
              <a:gd name="connsiteY1" fmla="*/ 0 h 5788550"/>
              <a:gd name="connsiteX2" fmla="*/ 4682835 w 5798121"/>
              <a:gd name="connsiteY2" fmla="*/ 9816 h 5788550"/>
              <a:gd name="connsiteX3" fmla="*/ 5499667 w 5798121"/>
              <a:gd name="connsiteY3" fmla="*/ 658449 h 5788550"/>
              <a:gd name="connsiteX4" fmla="*/ 5665313 w 5798121"/>
              <a:gd name="connsiteY4" fmla="*/ 884789 h 5788550"/>
              <a:gd name="connsiteX5" fmla="*/ 5798121 w 5798121"/>
              <a:gd name="connsiteY5" fmla="*/ 1110681 h 5788550"/>
              <a:gd name="connsiteX6" fmla="*/ 5798121 w 5798121"/>
              <a:gd name="connsiteY6" fmla="*/ 4016954 h 5788550"/>
              <a:gd name="connsiteX7" fmla="*/ 5706359 w 5798121"/>
              <a:gd name="connsiteY7" fmla="*/ 4121532 h 5788550"/>
              <a:gd name="connsiteX8" fmla="*/ 4944692 w 5798121"/>
              <a:gd name="connsiteY8" fmla="*/ 4775532 h 5788550"/>
              <a:gd name="connsiteX9" fmla="*/ 4734137 w 5798121"/>
              <a:gd name="connsiteY9" fmla="*/ 4943362 h 5788550"/>
              <a:gd name="connsiteX10" fmla="*/ 3004009 w 5798121"/>
              <a:gd name="connsiteY10" fmla="*/ 5788550 h 5788550"/>
              <a:gd name="connsiteX11" fmla="*/ 724917 w 5798121"/>
              <a:gd name="connsiteY11" fmla="*/ 4414722 h 5788550"/>
              <a:gd name="connsiteX12" fmla="*/ 482031 w 5798121"/>
              <a:gd name="connsiteY12" fmla="*/ 4063258 h 5788550"/>
              <a:gd name="connsiteX13" fmla="*/ 0 w 5798121"/>
              <a:gd name="connsiteY13" fmla="*/ 2955950 h 5788550"/>
              <a:gd name="connsiteX14" fmla="*/ 291250 w 5798121"/>
              <a:gd name="connsiteY14" fmla="*/ 1763422 h 5788550"/>
              <a:gd name="connsiteX15" fmla="*/ 1094457 w 5798121"/>
              <a:gd name="connsiteY15" fmla="*/ 738720 h 5788550"/>
              <a:gd name="connsiteX16" fmla="*/ 2255713 w 5798121"/>
              <a:gd name="connsiteY16" fmla="*/ 28095 h 5788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798121" h="5788550">
                <a:moveTo>
                  <a:pt x="2331396" y="0"/>
                </a:moveTo>
                <a:lnTo>
                  <a:pt x="4658651" y="0"/>
                </a:lnTo>
                <a:lnTo>
                  <a:pt x="4682835" y="9816"/>
                </a:lnTo>
                <a:cubicBezTo>
                  <a:pt x="4995727" y="159362"/>
                  <a:pt x="5270543" y="377635"/>
                  <a:pt x="5499667" y="658449"/>
                </a:cubicBezTo>
                <a:cubicBezTo>
                  <a:pt x="5558201" y="730215"/>
                  <a:pt x="5613447" y="805760"/>
                  <a:pt x="5665313" y="884789"/>
                </a:cubicBezTo>
                <a:lnTo>
                  <a:pt x="5798121" y="1110681"/>
                </a:lnTo>
                <a:lnTo>
                  <a:pt x="5798121" y="4016954"/>
                </a:lnTo>
                <a:lnTo>
                  <a:pt x="5706359" y="4121532"/>
                </a:lnTo>
                <a:cubicBezTo>
                  <a:pt x="5491360" y="4341659"/>
                  <a:pt x="5223849" y="4553996"/>
                  <a:pt x="4944692" y="4775532"/>
                </a:cubicBezTo>
                <a:cubicBezTo>
                  <a:pt x="4876021" y="4829964"/>
                  <a:pt x="4805079" y="4886320"/>
                  <a:pt x="4734137" y="4943362"/>
                </a:cubicBezTo>
                <a:cubicBezTo>
                  <a:pt x="4099133" y="5453857"/>
                  <a:pt x="3635672" y="5788550"/>
                  <a:pt x="3004009" y="5788550"/>
                </a:cubicBezTo>
                <a:cubicBezTo>
                  <a:pt x="2041550" y="5788550"/>
                  <a:pt x="1359922" y="5377707"/>
                  <a:pt x="724917" y="4414722"/>
                </a:cubicBezTo>
                <a:cubicBezTo>
                  <a:pt x="641818" y="4288679"/>
                  <a:pt x="560588" y="4174046"/>
                  <a:pt x="482031" y="4063258"/>
                </a:cubicBezTo>
                <a:cubicBezTo>
                  <a:pt x="156446" y="3603895"/>
                  <a:pt x="0" y="3365006"/>
                  <a:pt x="0" y="2955950"/>
                </a:cubicBezTo>
                <a:cubicBezTo>
                  <a:pt x="0" y="2549782"/>
                  <a:pt x="98062" y="2148559"/>
                  <a:pt x="291250" y="1763422"/>
                </a:cubicBezTo>
                <a:cubicBezTo>
                  <a:pt x="480295" y="1386666"/>
                  <a:pt x="750568" y="1041802"/>
                  <a:pt x="1094457" y="738720"/>
                </a:cubicBezTo>
                <a:cubicBezTo>
                  <a:pt x="1432467" y="440725"/>
                  <a:pt x="1833935" y="194963"/>
                  <a:pt x="2255713" y="28095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A7A10CA-E43F-435D-88D4-C61C8DF483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8478" y="178905"/>
            <a:ext cx="6076972" cy="626164"/>
          </a:xfrm>
        </p:spPr>
        <p:txBody>
          <a:bodyPr vert="horz" lIns="109728" tIns="109728" rIns="109728" bIns="91440" rtlCol="0" anchor="b">
            <a:normAutofit fontScale="90000"/>
          </a:bodyPr>
          <a:lstStyle/>
          <a:p>
            <a:pPr>
              <a:lnSpc>
                <a:spcPct val="130000"/>
              </a:lnSpc>
            </a:pPr>
            <a:r>
              <a:rPr lang="en-US" sz="3200" u="sng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RANÁ PÉČE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E7534DA9-2515-46C8-BC9D-C6420703A9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890545"/>
            <a:ext cx="6460558" cy="5967455"/>
          </a:xfrm>
        </p:spPr>
        <p:txBody>
          <a:bodyPr vert="horz" lIns="109728" tIns="109728" rIns="109728" bIns="91440" rtlCol="0" anchor="t"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16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oustava</a:t>
            </a:r>
            <a:r>
              <a:rPr lang="en-US" sz="16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služeb</a:t>
            </a:r>
            <a:r>
              <a:rPr lang="en-US" sz="16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 </a:t>
            </a:r>
            <a:r>
              <a:rPr lang="en-US" sz="16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programů</a:t>
            </a:r>
            <a:r>
              <a:rPr lang="en-US" sz="16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poskytovaných</a:t>
            </a:r>
            <a:r>
              <a:rPr lang="en-US" sz="16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ohroženým</a:t>
            </a:r>
            <a:r>
              <a:rPr lang="en-US" sz="16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dětem</a:t>
            </a:r>
            <a:r>
              <a:rPr lang="en-US" sz="16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16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dětem</a:t>
            </a:r>
            <a:r>
              <a:rPr lang="en-US" sz="16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se </a:t>
            </a:r>
            <a:r>
              <a:rPr lang="en-US" sz="16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zdravotním</a:t>
            </a:r>
            <a:r>
              <a:rPr lang="en-US" sz="16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postižením</a:t>
            </a:r>
            <a:r>
              <a:rPr lang="en-US" sz="16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 </a:t>
            </a:r>
            <a:r>
              <a:rPr lang="en-US" sz="16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jejich</a:t>
            </a:r>
            <a:r>
              <a:rPr lang="en-US" sz="16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rodinám</a:t>
            </a:r>
            <a:r>
              <a:rPr lang="en-US" sz="16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s </a:t>
            </a:r>
            <a:r>
              <a:rPr lang="en-US" sz="16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cílem</a:t>
            </a:r>
            <a:r>
              <a:rPr lang="en-US" sz="16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eliminovat</a:t>
            </a:r>
            <a:r>
              <a:rPr lang="en-US" sz="16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nebo</a:t>
            </a:r>
            <a:r>
              <a:rPr lang="en-US" sz="16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zmírnit</a:t>
            </a:r>
            <a:r>
              <a:rPr lang="en-US" sz="16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důsledky</a:t>
            </a:r>
            <a:r>
              <a:rPr lang="en-US" sz="16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postižení</a:t>
            </a:r>
            <a:r>
              <a:rPr lang="en-US" sz="16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 </a:t>
            </a:r>
            <a:r>
              <a:rPr lang="en-US" sz="16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poskytnout</a:t>
            </a:r>
            <a:r>
              <a:rPr lang="en-US" sz="16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rodině</a:t>
            </a:r>
            <a:r>
              <a:rPr lang="en-US" sz="16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dítěti</a:t>
            </a:r>
            <a:r>
              <a:rPr lang="en-US" sz="16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6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16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společnosti</a:t>
            </a:r>
            <a:r>
              <a:rPr lang="en-US" sz="16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předpoklady</a:t>
            </a:r>
            <a:r>
              <a:rPr lang="en-US" sz="16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sociálního</a:t>
            </a:r>
            <a:r>
              <a:rPr lang="en-US" sz="16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začlenění</a:t>
            </a:r>
            <a:r>
              <a:rPr lang="en-US" sz="16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a to se </a:t>
            </a:r>
            <a:r>
              <a:rPr lang="en-US" sz="16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zřetelem</a:t>
            </a:r>
            <a:r>
              <a:rPr lang="en-US" sz="16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sz="16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včasnou</a:t>
            </a:r>
            <a:r>
              <a:rPr lang="en-US" sz="16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diagnostiku</a:t>
            </a:r>
            <a:r>
              <a:rPr lang="en-US" sz="16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terapii</a:t>
            </a:r>
            <a:r>
              <a:rPr lang="en-US" sz="16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speciálně</a:t>
            </a:r>
            <a:r>
              <a:rPr lang="en-US" sz="16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pedagogickou</a:t>
            </a:r>
            <a:r>
              <a:rPr lang="en-US" sz="16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intervenci</a:t>
            </a:r>
            <a:r>
              <a:rPr lang="en-US" sz="16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 </a:t>
            </a:r>
            <a:r>
              <a:rPr lang="en-US" sz="16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následnou</a:t>
            </a:r>
            <a:r>
              <a:rPr lang="en-US" sz="16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návaznou</a:t>
            </a:r>
            <a:r>
              <a:rPr lang="en-US" sz="16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péči</a:t>
            </a:r>
            <a:endParaRPr lang="en-US" sz="1600" b="1" i="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SPOLEČNOST PRO RANOU PÉČI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u="sng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Sociální</a:t>
            </a:r>
            <a:r>
              <a:rPr lang="en-US" sz="1600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u="sng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služba</a:t>
            </a:r>
            <a:r>
              <a:rPr lang="en-US" sz="1600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1600" b="1" u="sng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nestátní</a:t>
            </a:r>
            <a:r>
              <a:rPr lang="en-US" sz="1600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1600" b="1" u="sng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eziskové</a:t>
            </a:r>
            <a:r>
              <a:rPr lang="en-US" sz="1600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u="sng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organizace</a:t>
            </a:r>
            <a:r>
              <a:rPr lang="en-US" sz="1600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1600" b="1" i="0" u="sng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odle</a:t>
            </a:r>
            <a:r>
              <a:rPr lang="en-US" sz="1600" b="1" i="0" u="sng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0" u="sng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zákona</a:t>
            </a:r>
            <a:r>
              <a:rPr lang="en-US" sz="1600" b="1" i="0" u="sng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108/2006 Sb., o </a:t>
            </a:r>
            <a:r>
              <a:rPr lang="en-US" sz="1600" b="1" i="0" u="sng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sociálních</a:t>
            </a:r>
            <a:r>
              <a:rPr lang="en-US" sz="1600" b="1" i="0" u="sng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0" u="sng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službách</a:t>
            </a:r>
            <a:endParaRPr lang="cs-CZ" sz="1600" b="1" i="0" u="sng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Pojem „raná péče“ se v České republice začal používat od roku 1993. (Zahraniční zdroje užívají spíše pojem </a:t>
            </a:r>
            <a:r>
              <a:rPr lang="cs-CZ" sz="1600" b="1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včasná intervence</a:t>
            </a:r>
            <a:r>
              <a:rPr lang="cs-CZ" sz="1600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– early </a:t>
            </a:r>
            <a:r>
              <a:rPr lang="cs-CZ" sz="1600" b="0" i="0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intervention</a:t>
            </a:r>
            <a:r>
              <a:rPr lang="cs-CZ" sz="1600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 rozvoji služby přispěly nové bio-sociální poznatky v oblasti vývoje dítěte, </a:t>
            </a:r>
            <a:r>
              <a:rPr lang="cs-CZ" sz="1600" b="1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zejména uvědomění si důležitosti prvních tří let věku života</a:t>
            </a:r>
            <a:endParaRPr lang="en-US" sz="1600" b="1" i="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3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2348ECDC-D455-4B71-90F6-2ECC12B798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23734" y="0"/>
            <a:ext cx="5568114" cy="5577748"/>
          </a:xfrm>
          <a:custGeom>
            <a:avLst/>
            <a:gdLst>
              <a:gd name="connsiteX0" fmla="*/ 2959946 w 5568114"/>
              <a:gd name="connsiteY0" fmla="*/ 0 h 5577748"/>
              <a:gd name="connsiteX1" fmla="*/ 3614224 w 5568114"/>
              <a:gd name="connsiteY1" fmla="*/ 0 h 5577748"/>
              <a:gd name="connsiteX2" fmla="*/ 3844432 w 5568114"/>
              <a:gd name="connsiteY2" fmla="*/ 36392 h 5577748"/>
              <a:gd name="connsiteX3" fmla="*/ 4336826 w 5568114"/>
              <a:gd name="connsiteY3" fmla="*/ 203778 h 5577748"/>
              <a:gd name="connsiteX4" fmla="*/ 5093304 w 5568114"/>
              <a:gd name="connsiteY4" fmla="*/ 806978 h 5577748"/>
              <a:gd name="connsiteX5" fmla="*/ 5496656 w 5568114"/>
              <a:gd name="connsiteY5" fmla="*/ 1495125 h 5577748"/>
              <a:gd name="connsiteX6" fmla="*/ 5568114 w 5568114"/>
              <a:gd name="connsiteY6" fmla="*/ 1692569 h 5577748"/>
              <a:gd name="connsiteX7" fmla="*/ 5568114 w 5568114"/>
              <a:gd name="connsiteY7" fmla="*/ 3665503 h 5577748"/>
              <a:gd name="connsiteX8" fmla="*/ 5466225 w 5568114"/>
              <a:gd name="connsiteY8" fmla="*/ 3819786 h 5577748"/>
              <a:gd name="connsiteX9" fmla="*/ 4579336 w 5568114"/>
              <a:gd name="connsiteY9" fmla="*/ 4635686 h 5577748"/>
              <a:gd name="connsiteX10" fmla="*/ 4384340 w 5568114"/>
              <a:gd name="connsiteY10" fmla="*/ 4791760 h 5577748"/>
              <a:gd name="connsiteX11" fmla="*/ 2782048 w 5568114"/>
              <a:gd name="connsiteY11" fmla="*/ 5577748 h 5577748"/>
              <a:gd name="connsiteX12" fmla="*/ 671354 w 5568114"/>
              <a:gd name="connsiteY12" fmla="*/ 4300148 h 5577748"/>
              <a:gd name="connsiteX13" fmla="*/ 446415 w 5568114"/>
              <a:gd name="connsiteY13" fmla="*/ 3973302 h 5577748"/>
              <a:gd name="connsiteX14" fmla="*/ 0 w 5568114"/>
              <a:gd name="connsiteY14" fmla="*/ 2943554 h 5577748"/>
              <a:gd name="connsiteX15" fmla="*/ 269730 w 5568114"/>
              <a:gd name="connsiteY15" fmla="*/ 1834555 h 5577748"/>
              <a:gd name="connsiteX16" fmla="*/ 1013589 w 5568114"/>
              <a:gd name="connsiteY16" fmla="*/ 881627 h 5577748"/>
              <a:gd name="connsiteX17" fmla="*/ 2089042 w 5568114"/>
              <a:gd name="connsiteY17" fmla="*/ 220777 h 5577748"/>
              <a:gd name="connsiteX18" fmla="*/ 2845684 w 5568114"/>
              <a:gd name="connsiteY18" fmla="*/ 14234 h 5577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568114" h="5577748">
                <a:moveTo>
                  <a:pt x="2959946" y="0"/>
                </a:moveTo>
                <a:lnTo>
                  <a:pt x="3614224" y="0"/>
                </a:lnTo>
                <a:lnTo>
                  <a:pt x="3844432" y="36392"/>
                </a:lnTo>
                <a:cubicBezTo>
                  <a:pt x="4017699" y="73748"/>
                  <a:pt x="4182227" y="129639"/>
                  <a:pt x="4336826" y="203778"/>
                </a:cubicBezTo>
                <a:cubicBezTo>
                  <a:pt x="4626600" y="342850"/>
                  <a:pt x="4881111" y="545834"/>
                  <a:pt x="5093304" y="806978"/>
                </a:cubicBezTo>
                <a:cubicBezTo>
                  <a:pt x="5255931" y="1007198"/>
                  <a:pt x="5391154" y="1239036"/>
                  <a:pt x="5496656" y="1495125"/>
                </a:cubicBezTo>
                <a:lnTo>
                  <a:pt x="5568114" y="1692569"/>
                </a:lnTo>
                <a:lnTo>
                  <a:pt x="5568114" y="3665503"/>
                </a:lnTo>
                <a:lnTo>
                  <a:pt x="5466225" y="3819786"/>
                </a:lnTo>
                <a:cubicBezTo>
                  <a:pt x="5249576" y="4101511"/>
                  <a:pt x="4924044" y="4360994"/>
                  <a:pt x="4579336" y="4635686"/>
                </a:cubicBezTo>
                <a:cubicBezTo>
                  <a:pt x="4515738" y="4686305"/>
                  <a:pt x="4450038" y="4738713"/>
                  <a:pt x="4384340" y="4791760"/>
                </a:cubicBezTo>
                <a:cubicBezTo>
                  <a:pt x="3796254" y="5266498"/>
                  <a:pt x="3367038" y="5577748"/>
                  <a:pt x="2782048" y="5577748"/>
                </a:cubicBezTo>
                <a:cubicBezTo>
                  <a:pt x="1890703" y="5577748"/>
                  <a:pt x="1259439" y="5195682"/>
                  <a:pt x="671354" y="4300148"/>
                </a:cubicBezTo>
                <a:cubicBezTo>
                  <a:pt x="594395" y="4182934"/>
                  <a:pt x="519167" y="4076330"/>
                  <a:pt x="446415" y="3973302"/>
                </a:cubicBezTo>
                <a:cubicBezTo>
                  <a:pt x="144886" y="3546115"/>
                  <a:pt x="0" y="3323958"/>
                  <a:pt x="0" y="2943554"/>
                </a:cubicBezTo>
                <a:cubicBezTo>
                  <a:pt x="0" y="2565835"/>
                  <a:pt x="90816" y="2192716"/>
                  <a:pt x="269730" y="1834555"/>
                </a:cubicBezTo>
                <a:cubicBezTo>
                  <a:pt x="444806" y="1484188"/>
                  <a:pt x="695109" y="1163480"/>
                  <a:pt x="1013589" y="881627"/>
                </a:cubicBezTo>
                <a:cubicBezTo>
                  <a:pt x="1326624" y="604505"/>
                  <a:pt x="1698428" y="375956"/>
                  <a:pt x="2089042" y="220777"/>
                </a:cubicBezTo>
                <a:cubicBezTo>
                  <a:pt x="2339747" y="120996"/>
                  <a:pt x="2592918" y="51971"/>
                  <a:pt x="2845684" y="14234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5" name="Obrázek 4" descr="Obsah obrázku osoba, dítě, chlapec, malé&#10;&#10;Popis byl vytvořen automaticky">
            <a:extLst>
              <a:ext uri="{FF2B5EF4-FFF2-40B4-BE49-F238E27FC236}">
                <a16:creationId xmlns:a16="http://schemas.microsoft.com/office/drawing/2014/main" id="{80CF0582-DF34-4B6A-B8AC-3223E506020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60" r="13510"/>
          <a:stretch/>
        </p:blipFill>
        <p:spPr>
          <a:xfrm>
            <a:off x="6877878" y="294199"/>
            <a:ext cx="5150794" cy="5001370"/>
          </a:xfrm>
          <a:custGeom>
            <a:avLst/>
            <a:gdLst/>
            <a:ahLst/>
            <a:cxnLst/>
            <a:rect l="l" t="t" r="r" b="b"/>
            <a:pathLst>
              <a:path w="5044104" h="4896924">
                <a:moveTo>
                  <a:pt x="2886613" y="0"/>
                </a:moveTo>
                <a:cubicBezTo>
                  <a:pt x="3218269" y="0"/>
                  <a:pt x="3523512" y="65865"/>
                  <a:pt x="3794011" y="195584"/>
                </a:cubicBezTo>
                <a:cubicBezTo>
                  <a:pt x="4047516" y="317247"/>
                  <a:pt x="4270172" y="494825"/>
                  <a:pt x="4455804" y="723284"/>
                </a:cubicBezTo>
                <a:cubicBezTo>
                  <a:pt x="4835198" y="1190375"/>
                  <a:pt x="5044104" y="1854168"/>
                  <a:pt x="5044104" y="2592438"/>
                </a:cubicBezTo>
                <a:cubicBezTo>
                  <a:pt x="5044104" y="2886985"/>
                  <a:pt x="4963247" y="3123382"/>
                  <a:pt x="4782050" y="3358996"/>
                </a:cubicBezTo>
                <a:cubicBezTo>
                  <a:pt x="4592516" y="3605460"/>
                  <a:pt x="4307730" y="3832465"/>
                  <a:pt x="4006167" y="4072775"/>
                </a:cubicBezTo>
                <a:cubicBezTo>
                  <a:pt x="3950530" y="4117058"/>
                  <a:pt x="3893052" y="4162907"/>
                  <a:pt x="3835576" y="4209314"/>
                </a:cubicBezTo>
                <a:cubicBezTo>
                  <a:pt x="3321099" y="4624632"/>
                  <a:pt x="2945605" y="4896924"/>
                  <a:pt x="2433835" y="4896924"/>
                </a:cubicBezTo>
                <a:cubicBezTo>
                  <a:pt x="1654054" y="4896924"/>
                  <a:pt x="1101803" y="4562680"/>
                  <a:pt x="587325" y="3779234"/>
                </a:cubicBezTo>
                <a:cubicBezTo>
                  <a:pt x="519999" y="3676690"/>
                  <a:pt x="454187" y="3583430"/>
                  <a:pt x="390540" y="3493298"/>
                </a:cubicBezTo>
                <a:cubicBezTo>
                  <a:pt x="126752" y="3119579"/>
                  <a:pt x="0" y="2925228"/>
                  <a:pt x="0" y="2592438"/>
                </a:cubicBezTo>
                <a:cubicBezTo>
                  <a:pt x="0" y="2261996"/>
                  <a:pt x="79450" y="1935577"/>
                  <a:pt x="235969" y="1622244"/>
                </a:cubicBezTo>
                <a:cubicBezTo>
                  <a:pt x="389133" y="1315731"/>
                  <a:pt x="608107" y="1035165"/>
                  <a:pt x="886724" y="788590"/>
                </a:cubicBezTo>
                <a:cubicBezTo>
                  <a:pt x="1160578" y="546153"/>
                  <a:pt x="1485846" y="346211"/>
                  <a:pt x="1827568" y="210454"/>
                </a:cubicBezTo>
                <a:cubicBezTo>
                  <a:pt x="2178491" y="70787"/>
                  <a:pt x="2534934" y="0"/>
                  <a:pt x="2886613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23942798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430127AE-B29E-4FDF-99D2-A2F1E7003F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920240" y="2176009"/>
            <a:ext cx="8770571" cy="0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8181FC64-B306-4821-98E2-780662EFC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7AE2425-27D1-450B-BA32-2C9D411937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" y="162561"/>
            <a:ext cx="6269603" cy="1290318"/>
          </a:xfrm>
        </p:spPr>
        <p:txBody>
          <a:bodyPr vert="horz" lIns="109728" tIns="109728" rIns="109728" bIns="91440" rtlCol="0" anchor="b">
            <a:normAutofit/>
          </a:bodyPr>
          <a:lstStyle/>
          <a:p>
            <a:pPr>
              <a:lnSpc>
                <a:spcPct val="130000"/>
              </a:lnSpc>
            </a:pPr>
            <a:r>
              <a:rPr lang="en-US" sz="3200" u="sng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PŘÍPRAVNÝ STUPEŇ ZŠS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97C89AED-E516-4775-A64E-01F6A88259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40" y="1938130"/>
            <a:ext cx="6537164" cy="4757309"/>
          </a:xfrm>
        </p:spPr>
        <p:txBody>
          <a:bodyPr vert="horz" lIns="109728" tIns="109728" rIns="109728" bIns="91440" rtlCol="0">
            <a:norm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POZOR: </a:t>
            </a:r>
            <a:r>
              <a:rPr lang="en-US" sz="1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přípravný</a:t>
            </a:r>
            <a: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stupeň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je </a:t>
            </a:r>
            <a:r>
              <a:rPr lang="en-US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pouze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 ZŠ </a:t>
            </a:r>
            <a:r>
              <a:rPr lang="en-US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speciální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přípravné</a:t>
            </a:r>
            <a: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třídy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zřizují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při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ZŠ</a:t>
            </a:r>
            <a:r>
              <a:rPr lang="cs-CZ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Ani </a:t>
            </a:r>
            <a:r>
              <a:rPr lang="en-US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jedno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sz="1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nezapočítává</a:t>
            </a:r>
            <a: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1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povinné</a:t>
            </a:r>
            <a: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školní</a:t>
            </a:r>
            <a: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docházky</a:t>
            </a:r>
            <a: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18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</a:t>
            </a:r>
            <a:r>
              <a:rPr lang="en-US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čelem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je </a:t>
            </a:r>
            <a:r>
              <a:rPr lang="en-US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umožnit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vzdělávání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žákům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kteří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vzhledem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 </a:t>
            </a:r>
            <a:r>
              <a:rPr lang="en-US" sz="1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těžšímu</a:t>
            </a:r>
            <a: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stupni</a:t>
            </a:r>
            <a: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MP </a:t>
            </a:r>
            <a:r>
              <a:rPr lang="en-US" sz="1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nejsou</a:t>
            </a:r>
            <a: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schopni</a:t>
            </a:r>
            <a: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prospívat</a:t>
            </a:r>
            <a: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ani </a:t>
            </a:r>
            <a:r>
              <a:rPr lang="en-US" sz="1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nižším</a:t>
            </a:r>
            <a: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stupni</a:t>
            </a:r>
            <a: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ZŠS</a:t>
            </a:r>
            <a:endParaRPr lang="en-US" sz="18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řizován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pro </a:t>
            </a:r>
            <a:r>
              <a:rPr lang="en-US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žáky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 </a:t>
            </a:r>
            <a:r>
              <a:rPr lang="en-US" sz="1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těžkým</a:t>
            </a:r>
            <a: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1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hlubokým</a:t>
            </a:r>
            <a: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mentálním</a:t>
            </a:r>
            <a: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postižení</a:t>
            </a:r>
            <a: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více</a:t>
            </a:r>
            <a: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vadami</a:t>
            </a:r>
            <a: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nebo</a:t>
            </a:r>
            <a: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sz="1800" dirty="0">
                <a:latin typeface="Times New Roman" pitchFamily="18" charset="0"/>
                <a:cs typeface="Times New Roman" pitchFamily="18" charset="0"/>
              </a:rPr>
              <a:t>Až na </a:t>
            </a:r>
            <a:r>
              <a:rPr lang="cs-CZ" sz="1800" b="1" dirty="0">
                <a:latin typeface="Times New Roman" pitchFamily="18" charset="0"/>
                <a:cs typeface="Times New Roman" pitchFamily="18" charset="0"/>
              </a:rPr>
              <a:t>3 roky</a:t>
            </a:r>
            <a:endParaRPr lang="cs-CZ" sz="1800" dirty="0">
              <a:latin typeface="Times New Roman" pitchFamily="18" charset="0"/>
              <a:cs typeface="Times New Roman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sz="1800" dirty="0">
                <a:latin typeface="Times New Roman" pitchFamily="18" charset="0"/>
                <a:cs typeface="Times New Roman" pitchFamily="18" charset="0"/>
              </a:rPr>
              <a:t>Žák má možnost po splnění kritérií na konci každého ročníku </a:t>
            </a:r>
            <a:r>
              <a:rPr lang="cs-CZ" sz="1800" b="1" dirty="0">
                <a:latin typeface="Times New Roman" pitchFamily="18" charset="0"/>
                <a:cs typeface="Times New Roman" pitchFamily="18" charset="0"/>
              </a:rPr>
              <a:t>přejít do nižšího stupně ZŠ speciální </a:t>
            </a:r>
          </a:p>
          <a:p>
            <a:pPr lvl="0"/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5871FC61-DD4E-47D4-81FD-8A7E7D12B3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073906" y="0"/>
            <a:ext cx="5118093" cy="6858000"/>
          </a:xfrm>
          <a:custGeom>
            <a:avLst/>
            <a:gdLst>
              <a:gd name="connsiteX0" fmla="*/ 0 w 5205951"/>
              <a:gd name="connsiteY0" fmla="*/ 0 h 6858000"/>
              <a:gd name="connsiteX1" fmla="*/ 1709529 w 5205951"/>
              <a:gd name="connsiteY1" fmla="*/ 0 h 6858000"/>
              <a:gd name="connsiteX2" fmla="*/ 2489695 w 5205951"/>
              <a:gd name="connsiteY2" fmla="*/ 0 h 6858000"/>
              <a:gd name="connsiteX3" fmla="*/ 3582928 w 5205951"/>
              <a:gd name="connsiteY3" fmla="*/ 0 h 6858000"/>
              <a:gd name="connsiteX4" fmla="*/ 3605052 w 5205951"/>
              <a:gd name="connsiteY4" fmla="*/ 14997 h 6858000"/>
              <a:gd name="connsiteX5" fmla="*/ 5205951 w 5205951"/>
              <a:gd name="connsiteY5" fmla="*/ 3621656 h 6858000"/>
              <a:gd name="connsiteX6" fmla="*/ 3331601 w 5205951"/>
              <a:gd name="connsiteY6" fmla="*/ 6374814 h 6858000"/>
              <a:gd name="connsiteX7" fmla="*/ 2814953 w 5205951"/>
              <a:gd name="connsiteY7" fmla="*/ 6780599 h 6858000"/>
              <a:gd name="connsiteX8" fmla="*/ 2703197 w 5205951"/>
              <a:gd name="connsiteY8" fmla="*/ 6858000 h 6858000"/>
              <a:gd name="connsiteX9" fmla="*/ 2489695 w 5205951"/>
              <a:gd name="connsiteY9" fmla="*/ 6858000 h 6858000"/>
              <a:gd name="connsiteX10" fmla="*/ 1709529 w 5205951"/>
              <a:gd name="connsiteY10" fmla="*/ 6858000 h 6858000"/>
              <a:gd name="connsiteX11" fmla="*/ 0 w 5205951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205951" h="6858000">
                <a:moveTo>
                  <a:pt x="0" y="0"/>
                </a:moveTo>
                <a:lnTo>
                  <a:pt x="1709529" y="0"/>
                </a:lnTo>
                <a:lnTo>
                  <a:pt x="2489695" y="0"/>
                </a:lnTo>
                <a:lnTo>
                  <a:pt x="3582928" y="0"/>
                </a:lnTo>
                <a:lnTo>
                  <a:pt x="3605052" y="14997"/>
                </a:lnTo>
                <a:cubicBezTo>
                  <a:pt x="4632215" y="754641"/>
                  <a:pt x="5205951" y="2093192"/>
                  <a:pt x="5205951" y="3621656"/>
                </a:cubicBezTo>
                <a:cubicBezTo>
                  <a:pt x="5205951" y="4969131"/>
                  <a:pt x="4277226" y="5602839"/>
                  <a:pt x="3331601" y="6374814"/>
                </a:cubicBezTo>
                <a:cubicBezTo>
                  <a:pt x="3159398" y="6515397"/>
                  <a:pt x="2988771" y="6653108"/>
                  <a:pt x="2814953" y="6780599"/>
                </a:cubicBezTo>
                <a:lnTo>
                  <a:pt x="2703197" y="6858000"/>
                </a:lnTo>
                <a:lnTo>
                  <a:pt x="2489695" y="6858000"/>
                </a:lnTo>
                <a:lnTo>
                  <a:pt x="1709529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829A1E2C-5AC8-40FC-99E9-832069D397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28605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55C54A75-E44A-4147-B9D0-FF46CFD316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821429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5" name="Obrázek 4" descr="Obsah obrázku osoba&#10;&#10;Popis byl vytvořen automaticky">
            <a:extLst>
              <a:ext uri="{FF2B5EF4-FFF2-40B4-BE49-F238E27FC236}">
                <a16:creationId xmlns:a16="http://schemas.microsoft.com/office/drawing/2014/main" id="{57F0AE5F-3BA6-487F-9587-FF4F3D4922A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06" r="-2" b="28854"/>
          <a:stretch/>
        </p:blipFill>
        <p:spPr>
          <a:xfrm>
            <a:off x="7293798" y="10"/>
            <a:ext cx="4898203" cy="3488426"/>
          </a:xfrm>
          <a:custGeom>
            <a:avLst/>
            <a:gdLst/>
            <a:ahLst/>
            <a:cxnLst/>
            <a:rect l="l" t="t" r="r" b="b"/>
            <a:pathLst>
              <a:path w="4898203" h="3470148">
                <a:moveTo>
                  <a:pt x="1619455" y="0"/>
                </a:moveTo>
                <a:lnTo>
                  <a:pt x="2712688" y="0"/>
                </a:lnTo>
                <a:lnTo>
                  <a:pt x="3492854" y="0"/>
                </a:lnTo>
                <a:lnTo>
                  <a:pt x="4540916" y="0"/>
                </a:lnTo>
                <a:lnTo>
                  <a:pt x="4707219" y="0"/>
                </a:lnTo>
                <a:lnTo>
                  <a:pt x="4898203" y="0"/>
                </a:lnTo>
                <a:lnTo>
                  <a:pt x="4898203" y="3470148"/>
                </a:lnTo>
                <a:lnTo>
                  <a:pt x="0" y="3470148"/>
                </a:lnTo>
                <a:lnTo>
                  <a:pt x="3126" y="3337395"/>
                </a:lnTo>
                <a:cubicBezTo>
                  <a:pt x="69921" y="1928213"/>
                  <a:pt x="634366" y="708413"/>
                  <a:pt x="1597331" y="14997"/>
                </a:cubicBezTo>
                <a:close/>
              </a:path>
            </a:pathLst>
          </a:custGeom>
        </p:spPr>
      </p:pic>
      <p:pic>
        <p:nvPicPr>
          <p:cNvPr id="9" name="Obrázek 8" descr="Obsah obrázku text, osoba, interiér, chlapec&#10;&#10;Popis byl vytvořen automaticky">
            <a:extLst>
              <a:ext uri="{FF2B5EF4-FFF2-40B4-BE49-F238E27FC236}">
                <a16:creationId xmlns:a16="http://schemas.microsoft.com/office/drawing/2014/main" id="{22464A6F-09D1-4BE9-9C12-55611A72D1A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86" r="-3" b="-3"/>
          <a:stretch/>
        </p:blipFill>
        <p:spPr>
          <a:xfrm>
            <a:off x="7290230" y="3534156"/>
            <a:ext cx="4901771" cy="3323844"/>
          </a:xfrm>
          <a:custGeom>
            <a:avLst/>
            <a:gdLst/>
            <a:ahLst/>
            <a:cxnLst/>
            <a:rect l="l" t="t" r="r" b="b"/>
            <a:pathLst>
              <a:path w="4901771" h="3305556">
                <a:moveTo>
                  <a:pt x="1630" y="0"/>
                </a:moveTo>
                <a:lnTo>
                  <a:pt x="4901771" y="0"/>
                </a:lnTo>
                <a:lnTo>
                  <a:pt x="4901771" y="3305556"/>
                </a:lnTo>
                <a:lnTo>
                  <a:pt x="4710787" y="3305556"/>
                </a:lnTo>
                <a:lnTo>
                  <a:pt x="4544484" y="3305556"/>
                </a:lnTo>
                <a:lnTo>
                  <a:pt x="3496422" y="3305556"/>
                </a:lnTo>
                <a:lnTo>
                  <a:pt x="2716256" y="3305556"/>
                </a:lnTo>
                <a:lnTo>
                  <a:pt x="2502754" y="3305556"/>
                </a:lnTo>
                <a:lnTo>
                  <a:pt x="2390998" y="3228155"/>
                </a:lnTo>
                <a:cubicBezTo>
                  <a:pt x="2217180" y="3100664"/>
                  <a:pt x="2046553" y="2962953"/>
                  <a:pt x="1874350" y="2822370"/>
                </a:cubicBezTo>
                <a:cubicBezTo>
                  <a:pt x="928725" y="2050395"/>
                  <a:pt x="0" y="1416687"/>
                  <a:pt x="0" y="69212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87533300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9E85769A-34B7-4E26-8919-D5FA94CA16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3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DD46213-127A-4120-87B9-D4003DF298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53766" y="109330"/>
            <a:ext cx="6438081" cy="1053548"/>
          </a:xfrm>
        </p:spPr>
        <p:txBody>
          <a:bodyPr anchor="b">
            <a:normAutofit/>
          </a:bodyPr>
          <a:lstStyle/>
          <a:p>
            <a:r>
              <a:rPr lang="en-US" sz="3600" u="sng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PŘÍPRAVNÝ STUPEŇ ZŠS</a:t>
            </a:r>
            <a:endParaRPr lang="cs-CZ" sz="3600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51638EE-C46A-4ACD-A1CD-316F1956C0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72396" y="1490870"/>
            <a:ext cx="6293708" cy="5188226"/>
          </a:xfrm>
        </p:spPr>
        <p:txBody>
          <a:bodyPr anchor="t">
            <a:normAutofit fontScale="77500" lnSpcReduction="20000"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dirty="0">
                <a:latin typeface="Times New Roman" pitchFamily="18" charset="0"/>
                <a:cs typeface="Times New Roman" pitchFamily="18" charset="0"/>
              </a:rPr>
              <a:t>Těžiště práce tvoří rozumová výchova, smyslová výchova, pracovní a výtvarná výchova, tělesná výchova, hudební výchova, AAK a terapie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dirty="0">
                <a:latin typeface="Times New Roman" pitchFamily="18" charset="0"/>
                <a:cs typeface="Times New Roman" pitchFamily="18" charset="0"/>
              </a:rPr>
              <a:t>Ve třídě přípravného stupně zabezpečují výchovně vzdělávací činnost současně nejméně </a:t>
            </a:r>
            <a:r>
              <a:rPr lang="cs-CZ" b="1" dirty="0">
                <a:latin typeface="Times New Roman" pitchFamily="18" charset="0"/>
                <a:cs typeface="Times New Roman" pitchFamily="18" charset="0"/>
              </a:rPr>
              <a:t>dva pedagogičtí pracovníci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sz="2400" b="1" dirty="0">
                <a:latin typeface="Times New Roman" pitchFamily="18" charset="0"/>
                <a:cs typeface="Times New Roman" pitchFamily="18" charset="0"/>
              </a:rPr>
              <a:t>Další místnost pro individuální práci se žáky, ke cvičení, relaxaci a odpočinku (</a:t>
            </a:r>
            <a:r>
              <a:rPr lang="cs-CZ" sz="2400" b="1" dirty="0" err="1">
                <a:latin typeface="Times New Roman" pitchFamily="18" charset="0"/>
                <a:cs typeface="Times New Roman" pitchFamily="18" charset="0"/>
              </a:rPr>
              <a:t>snoezellen</a:t>
            </a:r>
            <a:r>
              <a:rPr lang="cs-CZ" sz="2400" b="1" dirty="0">
                <a:latin typeface="Times New Roman" pitchFamily="18" charset="0"/>
                <a:cs typeface="Times New Roman" pitchFamily="18" charset="0"/>
              </a:rPr>
              <a:t>, rehabilitační místnost, vířivka...)</a:t>
            </a:r>
            <a:endParaRPr lang="cs-CZ" b="1" dirty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sz="2400" b="1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řídy se naplňují do počtu </a:t>
            </a:r>
            <a:r>
              <a:rPr lang="cs-CZ" sz="2400" b="1" dirty="0">
                <a:latin typeface="Times New Roman" pitchFamily="18" charset="0"/>
                <a:cs typeface="Times New Roman" pitchFamily="18" charset="0"/>
              </a:rPr>
              <a:t>4 – 6 žáků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sz="2400" b="1" dirty="0">
                <a:latin typeface="Times New Roman" pitchFamily="18" charset="0"/>
                <a:cs typeface="Times New Roman" pitchFamily="18" charset="0"/>
              </a:rPr>
              <a:t>Hodnocení 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žáků provádí </a:t>
            </a:r>
            <a:r>
              <a:rPr lang="cs-CZ" sz="2400" b="1" dirty="0">
                <a:latin typeface="Times New Roman" pitchFamily="18" charset="0"/>
                <a:cs typeface="Times New Roman" pitchFamily="18" charset="0"/>
              </a:rPr>
              <a:t>učitel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 b="1" dirty="0">
                <a:latin typeface="Times New Roman" pitchFamily="18" charset="0"/>
                <a:cs typeface="Times New Roman" pitchFamily="18" charset="0"/>
              </a:rPr>
              <a:t>svými slovy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 tak, aby kladně motivoval žáka i jeho rodiče k další práci a vyzvedl dovednosti, které žák zvládl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cs-CZ" dirty="0">
              <a:latin typeface="Times New Roman" pitchFamily="18" charset="0"/>
              <a:cs typeface="Times New Roman" pitchFamily="18" charset="0"/>
            </a:endParaRPr>
          </a:p>
          <a:p>
            <a:endParaRPr lang="cs-CZ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36808283-A1DB-43B4-A966-F9598351A8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79884" y="1"/>
            <a:ext cx="4160139" cy="2705499"/>
          </a:xfrm>
          <a:custGeom>
            <a:avLst/>
            <a:gdLst>
              <a:gd name="connsiteX0" fmla="*/ 287297 w 4160139"/>
              <a:gd name="connsiteY0" fmla="*/ 0 h 2705499"/>
              <a:gd name="connsiteX1" fmla="*/ 3995256 w 4160139"/>
              <a:gd name="connsiteY1" fmla="*/ 0 h 2705499"/>
              <a:gd name="connsiteX2" fmla="*/ 4034877 w 4160139"/>
              <a:gd name="connsiteY2" fmla="*/ 103389 h 2705499"/>
              <a:gd name="connsiteX3" fmla="*/ 4160139 w 4160139"/>
              <a:gd name="connsiteY3" fmla="*/ 910537 h 2705499"/>
              <a:gd name="connsiteX4" fmla="*/ 3944007 w 4160139"/>
              <a:gd name="connsiteY4" fmla="*/ 1507609 h 2705499"/>
              <a:gd name="connsiteX5" fmla="*/ 3304097 w 4160139"/>
              <a:gd name="connsiteY5" fmla="*/ 2063570 h 2705499"/>
              <a:gd name="connsiteX6" fmla="*/ 3163402 w 4160139"/>
              <a:gd name="connsiteY6" fmla="*/ 2169920 h 2705499"/>
              <a:gd name="connsiteX7" fmla="*/ 2007312 w 4160139"/>
              <a:gd name="connsiteY7" fmla="*/ 2705499 h 2705499"/>
              <a:gd name="connsiteX8" fmla="*/ 484397 w 4160139"/>
              <a:gd name="connsiteY8" fmla="*/ 1834932 h 2705499"/>
              <a:gd name="connsiteX9" fmla="*/ 322099 w 4160139"/>
              <a:gd name="connsiteY9" fmla="*/ 1612216 h 2705499"/>
              <a:gd name="connsiteX10" fmla="*/ 0 w 4160139"/>
              <a:gd name="connsiteY10" fmla="*/ 910537 h 2705499"/>
              <a:gd name="connsiteX11" fmla="*/ 194617 w 4160139"/>
              <a:gd name="connsiteY11" fmla="*/ 154855 h 2705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160139" h="2705499">
                <a:moveTo>
                  <a:pt x="287297" y="0"/>
                </a:moveTo>
                <a:lnTo>
                  <a:pt x="3995256" y="0"/>
                </a:lnTo>
                <a:lnTo>
                  <a:pt x="4034877" y="103389"/>
                </a:lnTo>
                <a:cubicBezTo>
                  <a:pt x="4117064" y="350002"/>
                  <a:pt x="4160139" y="623018"/>
                  <a:pt x="4160139" y="910537"/>
                </a:cubicBezTo>
                <a:cubicBezTo>
                  <a:pt x="4160139" y="1139959"/>
                  <a:pt x="4093451" y="1324089"/>
                  <a:pt x="3944007" y="1507609"/>
                </a:cubicBezTo>
                <a:cubicBezTo>
                  <a:pt x="3787690" y="1699579"/>
                  <a:pt x="3552811" y="1876392"/>
                  <a:pt x="3304097" y="2063570"/>
                </a:cubicBezTo>
                <a:cubicBezTo>
                  <a:pt x="3258210" y="2098062"/>
                  <a:pt x="3210805" y="2133774"/>
                  <a:pt x="3163402" y="2169920"/>
                </a:cubicBezTo>
                <a:cubicBezTo>
                  <a:pt x="2739085" y="2493411"/>
                  <a:pt x="2429395" y="2705499"/>
                  <a:pt x="2007312" y="2705499"/>
                </a:cubicBezTo>
                <a:cubicBezTo>
                  <a:pt x="1364186" y="2705499"/>
                  <a:pt x="908715" y="2445156"/>
                  <a:pt x="484397" y="1834932"/>
                </a:cubicBezTo>
                <a:cubicBezTo>
                  <a:pt x="428870" y="1755060"/>
                  <a:pt x="374591" y="1682420"/>
                  <a:pt x="322099" y="1612216"/>
                </a:cubicBezTo>
                <a:cubicBezTo>
                  <a:pt x="104539" y="1321127"/>
                  <a:pt x="0" y="1169747"/>
                  <a:pt x="0" y="910537"/>
                </a:cubicBezTo>
                <a:cubicBezTo>
                  <a:pt x="0" y="653156"/>
                  <a:pt x="65526" y="398909"/>
                  <a:pt x="194617" y="154855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6B881382-2905-40A6-B674-0F8E1249E2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93627" y="1"/>
            <a:ext cx="3932649" cy="2526221"/>
          </a:xfrm>
          <a:custGeom>
            <a:avLst/>
            <a:gdLst>
              <a:gd name="connsiteX0" fmla="*/ 327220 w 3932649"/>
              <a:gd name="connsiteY0" fmla="*/ 0 h 2526221"/>
              <a:gd name="connsiteX1" fmla="*/ 3746109 w 3932649"/>
              <a:gd name="connsiteY1" fmla="*/ 0 h 2526221"/>
              <a:gd name="connsiteX2" fmla="*/ 3749094 w 3932649"/>
              <a:gd name="connsiteY2" fmla="*/ 5803 h 2526221"/>
              <a:gd name="connsiteX3" fmla="*/ 3932649 w 3932649"/>
              <a:gd name="connsiteY3" fmla="*/ 899994 h 2526221"/>
              <a:gd name="connsiteX4" fmla="*/ 3728337 w 3932649"/>
              <a:gd name="connsiteY4" fmla="*/ 1440938 h 2526221"/>
              <a:gd name="connsiteX5" fmla="*/ 3123419 w 3932649"/>
              <a:gd name="connsiteY5" fmla="*/ 1944636 h 2526221"/>
              <a:gd name="connsiteX6" fmla="*/ 2990418 w 3932649"/>
              <a:gd name="connsiteY6" fmla="*/ 2040989 h 2526221"/>
              <a:gd name="connsiteX7" fmla="*/ 1897546 w 3932649"/>
              <a:gd name="connsiteY7" fmla="*/ 2526221 h 2526221"/>
              <a:gd name="connsiteX8" fmla="*/ 457909 w 3932649"/>
              <a:gd name="connsiteY8" fmla="*/ 1737492 h 2526221"/>
              <a:gd name="connsiteX9" fmla="*/ 304485 w 3932649"/>
              <a:gd name="connsiteY9" fmla="*/ 1535712 h 2526221"/>
              <a:gd name="connsiteX10" fmla="*/ 0 w 3932649"/>
              <a:gd name="connsiteY10" fmla="*/ 899994 h 2526221"/>
              <a:gd name="connsiteX11" fmla="*/ 183974 w 3932649"/>
              <a:gd name="connsiteY11" fmla="*/ 215351 h 2526221"/>
              <a:gd name="connsiteX12" fmla="*/ 283080 w 3932649"/>
              <a:gd name="connsiteY12" fmla="*/ 56648 h 2526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932649" h="2526221">
                <a:moveTo>
                  <a:pt x="327220" y="0"/>
                </a:moveTo>
                <a:lnTo>
                  <a:pt x="3746109" y="0"/>
                </a:lnTo>
                <a:lnTo>
                  <a:pt x="3749094" y="5803"/>
                </a:lnTo>
                <a:cubicBezTo>
                  <a:pt x="3869026" y="269299"/>
                  <a:pt x="3932649" y="574382"/>
                  <a:pt x="3932649" y="899994"/>
                </a:cubicBezTo>
                <a:cubicBezTo>
                  <a:pt x="3932649" y="1107850"/>
                  <a:pt x="3869608" y="1274671"/>
                  <a:pt x="3728337" y="1440938"/>
                </a:cubicBezTo>
                <a:cubicBezTo>
                  <a:pt x="3580568" y="1614862"/>
                  <a:pt x="3358533" y="1775054"/>
                  <a:pt x="3123419" y="1944636"/>
                </a:cubicBezTo>
                <a:cubicBezTo>
                  <a:pt x="3080041" y="1975886"/>
                  <a:pt x="3035229" y="2008241"/>
                  <a:pt x="2990418" y="2040989"/>
                </a:cubicBezTo>
                <a:cubicBezTo>
                  <a:pt x="2589303" y="2334070"/>
                  <a:pt x="2296549" y="2526221"/>
                  <a:pt x="1897546" y="2526221"/>
                </a:cubicBezTo>
                <a:cubicBezTo>
                  <a:pt x="1289588" y="2526221"/>
                  <a:pt x="859023" y="2290352"/>
                  <a:pt x="457909" y="1737492"/>
                </a:cubicBezTo>
                <a:cubicBezTo>
                  <a:pt x="405418" y="1665129"/>
                  <a:pt x="354108" y="1599316"/>
                  <a:pt x="304485" y="1535712"/>
                </a:cubicBezTo>
                <a:cubicBezTo>
                  <a:pt x="98822" y="1271987"/>
                  <a:pt x="0" y="1134838"/>
                  <a:pt x="0" y="899994"/>
                </a:cubicBezTo>
                <a:cubicBezTo>
                  <a:pt x="0" y="666809"/>
                  <a:pt x="61943" y="436462"/>
                  <a:pt x="183974" y="215351"/>
                </a:cubicBezTo>
                <a:cubicBezTo>
                  <a:pt x="213828" y="161276"/>
                  <a:pt x="246888" y="108345"/>
                  <a:pt x="283080" y="56648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5" name="Obrázek 4" descr="Obsah obrázku interiér, osoba, hra, modrá&#10;&#10;Popis byl vytvořen automaticky">
            <a:extLst>
              <a:ext uri="{FF2B5EF4-FFF2-40B4-BE49-F238E27FC236}">
                <a16:creationId xmlns:a16="http://schemas.microsoft.com/office/drawing/2014/main" id="{4371EBA3-B37D-4A48-9519-BE3E8774E9B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2" r="24894" b="2"/>
          <a:stretch/>
        </p:blipFill>
        <p:spPr>
          <a:xfrm>
            <a:off x="1839747" y="3"/>
            <a:ext cx="3440421" cy="2402343"/>
          </a:xfrm>
          <a:custGeom>
            <a:avLst/>
            <a:gdLst/>
            <a:ahLst/>
            <a:cxnLst/>
            <a:rect l="l" t="t" r="r" b="b"/>
            <a:pathLst>
              <a:path w="3440421" h="2402343">
                <a:moveTo>
                  <a:pt x="379897" y="0"/>
                </a:moveTo>
                <a:lnTo>
                  <a:pt x="3218884" y="0"/>
                </a:lnTo>
                <a:lnTo>
                  <a:pt x="3279840" y="122543"/>
                </a:lnTo>
                <a:cubicBezTo>
                  <a:pt x="3384762" y="360883"/>
                  <a:pt x="3440421" y="636841"/>
                  <a:pt x="3440421" y="931368"/>
                </a:cubicBezTo>
                <a:cubicBezTo>
                  <a:pt x="3440421" y="1119380"/>
                  <a:pt x="3385271" y="1270275"/>
                  <a:pt x="3261683" y="1420669"/>
                </a:cubicBezTo>
                <a:cubicBezTo>
                  <a:pt x="3132407" y="1577990"/>
                  <a:pt x="2938164" y="1722889"/>
                  <a:pt x="2732478" y="1876281"/>
                </a:cubicBezTo>
                <a:cubicBezTo>
                  <a:pt x="2694529" y="1904547"/>
                  <a:pt x="2655326" y="1933813"/>
                  <a:pt x="2616125" y="1963435"/>
                </a:cubicBezTo>
                <a:cubicBezTo>
                  <a:pt x="2265215" y="2228536"/>
                  <a:pt x="2009103" y="2402343"/>
                  <a:pt x="1660040" y="2402343"/>
                </a:cubicBezTo>
                <a:cubicBezTo>
                  <a:pt x="1128177" y="2402343"/>
                  <a:pt x="751504" y="2188992"/>
                  <a:pt x="400595" y="1688912"/>
                </a:cubicBezTo>
                <a:cubicBezTo>
                  <a:pt x="354674" y="1623457"/>
                  <a:pt x="309786" y="1563928"/>
                  <a:pt x="266375" y="1506395"/>
                </a:cubicBezTo>
                <a:cubicBezTo>
                  <a:pt x="86453" y="1267847"/>
                  <a:pt x="0" y="1143791"/>
                  <a:pt x="0" y="931368"/>
                </a:cubicBezTo>
                <a:cubicBezTo>
                  <a:pt x="0" y="720444"/>
                  <a:pt x="54190" y="512088"/>
                  <a:pt x="160947" y="312085"/>
                </a:cubicBezTo>
                <a:cubicBezTo>
                  <a:pt x="213181" y="214260"/>
                  <a:pt x="276637" y="120576"/>
                  <a:pt x="350789" y="31674"/>
                </a:cubicBezTo>
                <a:close/>
              </a:path>
            </a:pathLst>
          </a:custGeom>
        </p:spPr>
      </p:pic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5631074-8AE6-4D14-80C0-3068E1D44B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6" y="3018886"/>
            <a:ext cx="5253985" cy="3839114"/>
          </a:xfrm>
          <a:custGeom>
            <a:avLst/>
            <a:gdLst>
              <a:gd name="connsiteX0" fmla="*/ 2652764 w 5253985"/>
              <a:gd name="connsiteY0" fmla="*/ 0 h 3839114"/>
              <a:gd name="connsiteX1" fmla="*/ 3746786 w 5253985"/>
              <a:gd name="connsiteY1" fmla="*/ 229373 h 3839114"/>
              <a:gd name="connsiteX2" fmla="*/ 4544690 w 5253985"/>
              <a:gd name="connsiteY2" fmla="*/ 848244 h 3839114"/>
              <a:gd name="connsiteX3" fmla="*/ 5253985 w 5253985"/>
              <a:gd name="connsiteY3" fmla="*/ 3040325 h 3839114"/>
              <a:gd name="connsiteX4" fmla="*/ 5014333 w 5253985"/>
              <a:gd name="connsiteY4" fmla="*/ 3835527 h 3839114"/>
              <a:gd name="connsiteX5" fmla="*/ 5011695 w 5253985"/>
              <a:gd name="connsiteY5" fmla="*/ 3839114 h 3839114"/>
              <a:gd name="connsiteX6" fmla="*/ 0 w 5253985"/>
              <a:gd name="connsiteY6" fmla="*/ 3839114 h 3839114"/>
              <a:gd name="connsiteX7" fmla="*/ 0 w 5253985"/>
              <a:gd name="connsiteY7" fmla="*/ 1152678 h 3839114"/>
              <a:gd name="connsiteX8" fmla="*/ 3216 w 5253985"/>
              <a:gd name="connsiteY8" fmla="*/ 1149041 h 3839114"/>
              <a:gd name="connsiteX9" fmla="*/ 241558 w 5253985"/>
              <a:gd name="connsiteY9" fmla="*/ 924832 h 3839114"/>
              <a:gd name="connsiteX10" fmla="*/ 1375905 w 5253985"/>
              <a:gd name="connsiteY10" fmla="*/ 246814 h 3839114"/>
              <a:gd name="connsiteX11" fmla="*/ 2652764 w 5253985"/>
              <a:gd name="connsiteY11" fmla="*/ 0 h 3839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253985" h="3839114">
                <a:moveTo>
                  <a:pt x="2652764" y="0"/>
                </a:moveTo>
                <a:cubicBezTo>
                  <a:pt x="3052630" y="0"/>
                  <a:pt x="3420654" y="77244"/>
                  <a:pt x="3746786" y="229373"/>
                </a:cubicBezTo>
                <a:cubicBezTo>
                  <a:pt x="4052428" y="372058"/>
                  <a:pt x="4320877" y="580316"/>
                  <a:pt x="4544690" y="848244"/>
                </a:cubicBezTo>
                <a:cubicBezTo>
                  <a:pt x="5002112" y="1396033"/>
                  <a:pt x="5253985" y="2174508"/>
                  <a:pt x="5253985" y="3040325"/>
                </a:cubicBezTo>
                <a:cubicBezTo>
                  <a:pt x="5253985" y="3342582"/>
                  <a:pt x="5179347" y="3592625"/>
                  <a:pt x="5014333" y="3835527"/>
                </a:cubicBezTo>
                <a:lnTo>
                  <a:pt x="5011695" y="3839114"/>
                </a:lnTo>
                <a:lnTo>
                  <a:pt x="0" y="3839114"/>
                </a:lnTo>
                <a:lnTo>
                  <a:pt x="0" y="1152678"/>
                </a:lnTo>
                <a:lnTo>
                  <a:pt x="3216" y="1149041"/>
                </a:lnTo>
                <a:cubicBezTo>
                  <a:pt x="78091" y="1071911"/>
                  <a:pt x="157577" y="997126"/>
                  <a:pt x="241558" y="924832"/>
                </a:cubicBezTo>
                <a:cubicBezTo>
                  <a:pt x="571735" y="640510"/>
                  <a:pt x="963900" y="406025"/>
                  <a:pt x="1375905" y="246814"/>
                </a:cubicBezTo>
                <a:cubicBezTo>
                  <a:pt x="1799001" y="83016"/>
                  <a:pt x="2228753" y="0"/>
                  <a:pt x="2652764" y="0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58E7DDC4-E7EF-41AA-BF97-1D1A652737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3" y="2896807"/>
            <a:ext cx="5496741" cy="3961193"/>
          </a:xfrm>
          <a:custGeom>
            <a:avLst/>
            <a:gdLst>
              <a:gd name="connsiteX0" fmla="*/ 2687984 w 5496741"/>
              <a:gd name="connsiteY0" fmla="*/ 0 h 3961193"/>
              <a:gd name="connsiteX1" fmla="*/ 3869291 w 5496741"/>
              <a:gd name="connsiteY1" fmla="*/ 241782 h 3961193"/>
              <a:gd name="connsiteX2" fmla="*/ 4730855 w 5496741"/>
              <a:gd name="connsiteY2" fmla="*/ 894134 h 3961193"/>
              <a:gd name="connsiteX3" fmla="*/ 5496741 w 5496741"/>
              <a:gd name="connsiteY3" fmla="*/ 3204808 h 3961193"/>
              <a:gd name="connsiteX4" fmla="*/ 5308405 w 5496741"/>
              <a:gd name="connsiteY4" fmla="*/ 3932698 h 3961193"/>
              <a:gd name="connsiteX5" fmla="*/ 5290213 w 5496741"/>
              <a:gd name="connsiteY5" fmla="*/ 3961193 h 3961193"/>
              <a:gd name="connsiteX6" fmla="*/ 0 w 5496741"/>
              <a:gd name="connsiteY6" fmla="*/ 3961193 h 3961193"/>
              <a:gd name="connsiteX7" fmla="*/ 0 w 5496741"/>
              <a:gd name="connsiteY7" fmla="*/ 1052376 h 3961193"/>
              <a:gd name="connsiteX8" fmla="*/ 84403 w 5496741"/>
              <a:gd name="connsiteY8" fmla="*/ 974866 h 3961193"/>
              <a:gd name="connsiteX9" fmla="*/ 1309253 w 5496741"/>
              <a:gd name="connsiteY9" fmla="*/ 260167 h 3961193"/>
              <a:gd name="connsiteX10" fmla="*/ 2687984 w 5496741"/>
              <a:gd name="connsiteY10" fmla="*/ 0 h 3961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96741" h="3961193">
                <a:moveTo>
                  <a:pt x="2687984" y="0"/>
                </a:moveTo>
                <a:cubicBezTo>
                  <a:pt x="3119754" y="0"/>
                  <a:pt x="3517139" y="81423"/>
                  <a:pt x="3869291" y="241782"/>
                </a:cubicBezTo>
                <a:cubicBezTo>
                  <a:pt x="4199319" y="392186"/>
                  <a:pt x="4489185" y="611711"/>
                  <a:pt x="4730855" y="894134"/>
                </a:cubicBezTo>
                <a:cubicBezTo>
                  <a:pt x="5224771" y="1471559"/>
                  <a:pt x="5496741" y="2292150"/>
                  <a:pt x="5496741" y="3204808"/>
                </a:cubicBezTo>
                <a:cubicBezTo>
                  <a:pt x="5496741" y="3477901"/>
                  <a:pt x="5437529" y="3710558"/>
                  <a:pt x="5308405" y="3932698"/>
                </a:cubicBezTo>
                <a:lnTo>
                  <a:pt x="5290213" y="3961193"/>
                </a:lnTo>
                <a:lnTo>
                  <a:pt x="0" y="3961193"/>
                </a:lnTo>
                <a:lnTo>
                  <a:pt x="0" y="1052376"/>
                </a:lnTo>
                <a:lnTo>
                  <a:pt x="84403" y="974866"/>
                </a:lnTo>
                <a:cubicBezTo>
                  <a:pt x="440924" y="675162"/>
                  <a:pt x="864377" y="427991"/>
                  <a:pt x="1309253" y="260167"/>
                </a:cubicBezTo>
                <a:cubicBezTo>
                  <a:pt x="1766105" y="87507"/>
                  <a:pt x="2230145" y="0"/>
                  <a:pt x="2687984" y="0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D9CC255C-0586-4E56-B44A-BB42BFD8A7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3" y="2764456"/>
            <a:ext cx="5719379" cy="4093544"/>
          </a:xfrm>
          <a:custGeom>
            <a:avLst/>
            <a:gdLst>
              <a:gd name="connsiteX0" fmla="*/ 2598837 w 5719379"/>
              <a:gd name="connsiteY0" fmla="*/ 0 h 4093544"/>
              <a:gd name="connsiteX1" fmla="*/ 3911275 w 5719379"/>
              <a:gd name="connsiteY1" fmla="*/ 254318 h 4093544"/>
              <a:gd name="connsiteX2" fmla="*/ 4868477 w 5719379"/>
              <a:gd name="connsiteY2" fmla="*/ 940493 h 4093544"/>
              <a:gd name="connsiteX3" fmla="*/ 5719379 w 5719379"/>
              <a:gd name="connsiteY3" fmla="*/ 3370969 h 4093544"/>
              <a:gd name="connsiteX4" fmla="*/ 5575448 w 5719379"/>
              <a:gd name="connsiteY4" fmla="*/ 4018702 h 4093544"/>
              <a:gd name="connsiteX5" fmla="*/ 5533988 w 5719379"/>
              <a:gd name="connsiteY5" fmla="*/ 4093544 h 4093544"/>
              <a:gd name="connsiteX6" fmla="*/ 0 w 5719379"/>
              <a:gd name="connsiteY6" fmla="*/ 4093544 h 4093544"/>
              <a:gd name="connsiteX7" fmla="*/ 0 w 5719379"/>
              <a:gd name="connsiteY7" fmla="*/ 811758 h 4093544"/>
              <a:gd name="connsiteX8" fmla="*/ 16471 w 5719379"/>
              <a:gd name="connsiteY8" fmla="*/ 799779 h 4093544"/>
              <a:gd name="connsiteX9" fmla="*/ 1067060 w 5719379"/>
              <a:gd name="connsiteY9" fmla="*/ 273655 h 4093544"/>
              <a:gd name="connsiteX10" fmla="*/ 2598837 w 5719379"/>
              <a:gd name="connsiteY10" fmla="*/ 0 h 4093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719379" h="4093544">
                <a:moveTo>
                  <a:pt x="2598837" y="0"/>
                </a:moveTo>
                <a:cubicBezTo>
                  <a:pt x="3078535" y="0"/>
                  <a:pt x="3520032" y="85645"/>
                  <a:pt x="3911275" y="254318"/>
                </a:cubicBezTo>
                <a:cubicBezTo>
                  <a:pt x="4277938" y="412520"/>
                  <a:pt x="4599980" y="643426"/>
                  <a:pt x="4868477" y="940493"/>
                </a:cubicBezTo>
                <a:cubicBezTo>
                  <a:pt x="5417220" y="1547855"/>
                  <a:pt x="5719379" y="2410992"/>
                  <a:pt x="5719379" y="3370969"/>
                </a:cubicBezTo>
                <a:cubicBezTo>
                  <a:pt x="5719379" y="3610346"/>
                  <a:pt x="5673695" y="3820187"/>
                  <a:pt x="5575448" y="4018702"/>
                </a:cubicBezTo>
                <a:lnTo>
                  <a:pt x="5533988" y="4093544"/>
                </a:lnTo>
                <a:lnTo>
                  <a:pt x="0" y="4093544"/>
                </a:lnTo>
                <a:lnTo>
                  <a:pt x="0" y="811758"/>
                </a:lnTo>
                <a:lnTo>
                  <a:pt x="16471" y="799779"/>
                </a:lnTo>
                <a:cubicBezTo>
                  <a:pt x="339059" y="585391"/>
                  <a:pt x="696365" y="406049"/>
                  <a:pt x="1067060" y="273655"/>
                </a:cubicBezTo>
                <a:cubicBezTo>
                  <a:pt x="1574625" y="92045"/>
                  <a:pt x="2090175" y="0"/>
                  <a:pt x="2598837" y="0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7" name="Obrázek 6" descr="Obsah obrázku počítač, sedadlo&#10;&#10;Popis byl vytvořen automaticky">
            <a:extLst>
              <a:ext uri="{FF2B5EF4-FFF2-40B4-BE49-F238E27FC236}">
                <a16:creationId xmlns:a16="http://schemas.microsoft.com/office/drawing/2014/main" id="{24E66898-831D-46F9-A7B9-092575DFE34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" r="6409" b="-2"/>
          <a:stretch/>
        </p:blipFill>
        <p:spPr>
          <a:xfrm>
            <a:off x="151" y="3200016"/>
            <a:ext cx="4967392" cy="3657982"/>
          </a:xfrm>
          <a:custGeom>
            <a:avLst/>
            <a:gdLst/>
            <a:ahLst/>
            <a:cxnLst/>
            <a:rect l="l" t="t" r="r" b="b"/>
            <a:pathLst>
              <a:path w="4967392" h="3657982">
                <a:moveTo>
                  <a:pt x="2611465" y="0"/>
                </a:moveTo>
                <a:cubicBezTo>
                  <a:pt x="2973626" y="0"/>
                  <a:pt x="3306944" y="71395"/>
                  <a:pt x="3602322" y="212004"/>
                </a:cubicBezTo>
                <a:cubicBezTo>
                  <a:pt x="3879142" y="343883"/>
                  <a:pt x="4122277" y="536370"/>
                  <a:pt x="4324984" y="784010"/>
                </a:cubicBezTo>
                <a:cubicBezTo>
                  <a:pt x="4739271" y="1290317"/>
                  <a:pt x="4967392" y="2009841"/>
                  <a:pt x="4967392" y="2810095"/>
                </a:cubicBezTo>
                <a:cubicBezTo>
                  <a:pt x="4967392" y="3129372"/>
                  <a:pt x="4879100" y="3385618"/>
                  <a:pt x="4681235" y="3641013"/>
                </a:cubicBezTo>
                <a:lnTo>
                  <a:pt x="4666298" y="3657982"/>
                </a:lnTo>
                <a:lnTo>
                  <a:pt x="0" y="3657982"/>
                </a:lnTo>
                <a:lnTo>
                  <a:pt x="0" y="1311761"/>
                </a:lnTo>
                <a:lnTo>
                  <a:pt x="20961" y="1282259"/>
                </a:lnTo>
                <a:cubicBezTo>
                  <a:pt x="139676" y="1131288"/>
                  <a:pt x="275515" y="988438"/>
                  <a:pt x="427636" y="854799"/>
                </a:cubicBezTo>
                <a:cubicBezTo>
                  <a:pt x="726679" y="592007"/>
                  <a:pt x="1081863" y="375279"/>
                  <a:pt x="1455015" y="228124"/>
                </a:cubicBezTo>
                <a:cubicBezTo>
                  <a:pt x="1838214" y="76730"/>
                  <a:pt x="2227440" y="0"/>
                  <a:pt x="2611465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07850080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3F99277-8EC4-4C76-A62B-02E438A819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78904"/>
            <a:ext cx="4013200" cy="1192696"/>
          </a:xfrm>
        </p:spPr>
        <p:txBody>
          <a:bodyPr/>
          <a:lstStyle/>
          <a:p>
            <a:r>
              <a:rPr lang="cs-CZ" u="sng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RVP ZŠS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ACE25F3-5018-4E5A-A39C-7FB148196C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66930" y="1898374"/>
            <a:ext cx="8189843" cy="4850297"/>
          </a:xfrm>
        </p:spPr>
        <p:txBody>
          <a:bodyPr>
            <a:normAutofit fontScale="85000" lnSpcReduction="10000"/>
          </a:bodyPr>
          <a:lstStyle/>
          <a:p>
            <a:r>
              <a:rPr lang="cs-CZ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Díl I – Vzdělávání žáků se středně těžkým mentálním postižením</a:t>
            </a:r>
          </a:p>
          <a:p>
            <a:r>
              <a:rPr lang="cs-CZ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Díl II – Vzdělávání žáků s těžkým mentálním postižením a souběžným postižením více vadami</a:t>
            </a:r>
          </a:p>
          <a:p>
            <a:r>
              <a:rPr lang="cs-CZ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Obsah výchovně vzdělávacího působení směřuje k rozvoji sebeobsluhy, přiměřených poznatků a pracovních dovedností a k dosažení maximální možné míry samostatnosti a nezávislosti na péči druhé osoby. Děje se tak ve vhodně upravených podmínkách a při odborné speciálně pedagogické péči. Dalším z úkolů ZŠS je vybavit žáky triviem základních vědomostí a dovedností (čtení, psaní, počítání)</a:t>
            </a:r>
          </a:p>
          <a:p>
            <a:r>
              <a:rPr lang="cs-CZ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KLÍČOVÉ KOMPETENCE ZŠS: </a:t>
            </a:r>
            <a:r>
              <a:rPr lang="cs-CZ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kompetence komunikativní, sociální a personální, pracovní, k učení, k řešení problémů, občanské. </a:t>
            </a:r>
          </a:p>
          <a:p>
            <a:endParaRPr lang="cs-CZ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VÝSTUPY OBSAHUJÍ SPOJENÍ „ŽÁK BY MĚL“ (nic není povinné) – absolvováním žák získá </a:t>
            </a:r>
            <a:r>
              <a:rPr lang="cs-CZ" sz="21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ZÁKLADY VZDĚLÁNÍ</a:t>
            </a:r>
          </a:p>
          <a:p>
            <a:endParaRPr lang="cs-CZ" dirty="0"/>
          </a:p>
        </p:txBody>
      </p:sp>
      <p:pic>
        <p:nvPicPr>
          <p:cNvPr id="5" name="Obrázek 4" descr="Obsah obrázku bublina, barevné&#10;&#10;Popis byl vytvořen automaticky">
            <a:extLst>
              <a:ext uri="{FF2B5EF4-FFF2-40B4-BE49-F238E27FC236}">
                <a16:creationId xmlns:a16="http://schemas.microsoft.com/office/drawing/2014/main" id="{108A8C40-6869-402C-AC5B-851883C7E7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3574" y="-19878"/>
            <a:ext cx="2978426" cy="1674537"/>
          </a:xfrm>
          <a:prstGeom prst="rect">
            <a:avLst/>
          </a:prstGeom>
        </p:spPr>
      </p:pic>
      <p:pic>
        <p:nvPicPr>
          <p:cNvPr id="7" name="Obrázek 6" descr="Obsah obrázku osoba&#10;&#10;Popis byl vytvořen automaticky">
            <a:extLst>
              <a:ext uri="{FF2B5EF4-FFF2-40B4-BE49-F238E27FC236}">
                <a16:creationId xmlns:a16="http://schemas.microsoft.com/office/drawing/2014/main" id="{EBA99DC8-3B26-4C8B-9429-D086E80B24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91560"/>
            <a:ext cx="3571875" cy="2686050"/>
          </a:xfrm>
          <a:prstGeom prst="rect">
            <a:avLst/>
          </a:prstGeom>
        </p:spPr>
      </p:pic>
      <p:pic>
        <p:nvPicPr>
          <p:cNvPr id="9" name="Obrázek 8" descr="Obsah obrázku osoba, zeď, zubní kartáček, dezert&#10;&#10;Popis byl vytvořen automaticky">
            <a:extLst>
              <a:ext uri="{FF2B5EF4-FFF2-40B4-BE49-F238E27FC236}">
                <a16:creationId xmlns:a16="http://schemas.microsoft.com/office/drawing/2014/main" id="{71C876CF-8D6D-47A1-9DDF-CACB7D4DBD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6187" y="0"/>
            <a:ext cx="2468880" cy="1645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60105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30127AE-B29E-4FDF-99D2-A2F1E7003F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920240" y="2176009"/>
            <a:ext cx="8770571" cy="0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593B4D24-F4A8-4141-A20A-E0575D1996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6DB7EDE-35EF-4E16-A2C2-086177C455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453" y="1"/>
            <a:ext cx="5709255" cy="898497"/>
          </a:xfrm>
        </p:spPr>
        <p:txBody>
          <a:bodyPr vert="horz" lIns="109728" tIns="109728" rIns="109728" bIns="91440" rtlCol="0" anchor="b">
            <a:normAutofit/>
          </a:bodyPr>
          <a:lstStyle/>
          <a:p>
            <a:pPr>
              <a:lnSpc>
                <a:spcPct val="130000"/>
              </a:lnSpc>
            </a:pP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I.DÍL RVP ZŠS</a:t>
            </a: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F87E4D0-D347-4DA8-81D7-104733308B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3293" y="1074738"/>
            <a:ext cx="4906732" cy="4679812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DC9CEF6-58E1-4D78-BBBE-76F779AD9C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7555" y="898498"/>
            <a:ext cx="5298208" cy="5032292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47AF1248-67F7-4FEF-8D1D-FE33661A9C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7266" y="993913"/>
            <a:ext cx="5101442" cy="4851950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noFill/>
          <a:ln w="158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7" name="Obrázek 6" descr="Obsah obrázku text, osoba, interiér, pracovní&#10;&#10;Popis byl vytvořen automaticky">
            <a:extLst>
              <a:ext uri="{FF2B5EF4-FFF2-40B4-BE49-F238E27FC236}">
                <a16:creationId xmlns:a16="http://schemas.microsoft.com/office/drawing/2014/main" id="{64AA65EF-D15C-4D6B-86C9-F19022F609D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44" r="9482"/>
          <a:stretch/>
        </p:blipFill>
        <p:spPr>
          <a:xfrm>
            <a:off x="1033670" y="1288109"/>
            <a:ext cx="4349282" cy="4221274"/>
          </a:xfrm>
          <a:custGeom>
            <a:avLst/>
            <a:gdLst/>
            <a:ahLst/>
            <a:cxnLst/>
            <a:rect l="l" t="t" r="r" b="b"/>
            <a:pathLst>
              <a:path w="4292584" h="4094066">
                <a:moveTo>
                  <a:pt x="2456537" y="0"/>
                </a:moveTo>
                <a:cubicBezTo>
                  <a:pt x="2738780" y="0"/>
                  <a:pt x="2998545" y="55066"/>
                  <a:pt x="3228742" y="163517"/>
                </a:cubicBezTo>
                <a:cubicBezTo>
                  <a:pt x="3444477" y="265234"/>
                  <a:pt x="3633959" y="413698"/>
                  <a:pt x="3791935" y="604700"/>
                </a:cubicBezTo>
                <a:cubicBezTo>
                  <a:pt x="4114802" y="995211"/>
                  <a:pt x="4292584" y="1550174"/>
                  <a:pt x="4292584" y="2167403"/>
                </a:cubicBezTo>
                <a:cubicBezTo>
                  <a:pt x="4292584" y="2413659"/>
                  <a:pt x="4223774" y="2611299"/>
                  <a:pt x="4069573" y="2808283"/>
                </a:cubicBezTo>
                <a:cubicBezTo>
                  <a:pt x="3908278" y="3014339"/>
                  <a:pt x="3665922" y="3204126"/>
                  <a:pt x="3409289" y="3405037"/>
                </a:cubicBezTo>
                <a:cubicBezTo>
                  <a:pt x="3361941" y="3442060"/>
                  <a:pt x="3313027" y="3480392"/>
                  <a:pt x="3264115" y="3519190"/>
                </a:cubicBezTo>
                <a:cubicBezTo>
                  <a:pt x="2826289" y="3866416"/>
                  <a:pt x="2506740" y="4094066"/>
                  <a:pt x="2071218" y="4094066"/>
                </a:cubicBezTo>
                <a:cubicBezTo>
                  <a:pt x="1407617" y="4094066"/>
                  <a:pt x="937645" y="3814621"/>
                  <a:pt x="499819" y="3159623"/>
                </a:cubicBezTo>
                <a:cubicBezTo>
                  <a:pt x="442524" y="3073891"/>
                  <a:pt x="386517" y="2995921"/>
                  <a:pt x="332353" y="2920566"/>
                </a:cubicBezTo>
                <a:cubicBezTo>
                  <a:pt x="107867" y="2608119"/>
                  <a:pt x="0" y="2445632"/>
                  <a:pt x="0" y="2167403"/>
                </a:cubicBezTo>
                <a:cubicBezTo>
                  <a:pt x="0" y="1891138"/>
                  <a:pt x="67612" y="1618236"/>
                  <a:pt x="200812" y="1356275"/>
                </a:cubicBezTo>
                <a:cubicBezTo>
                  <a:pt x="331156" y="1100015"/>
                  <a:pt x="517505" y="865448"/>
                  <a:pt x="754611" y="659299"/>
                </a:cubicBezTo>
                <a:cubicBezTo>
                  <a:pt x="987664" y="456610"/>
                  <a:pt x="1264470" y="289449"/>
                  <a:pt x="1555279" y="175950"/>
                </a:cubicBezTo>
                <a:cubicBezTo>
                  <a:pt x="1853918" y="59181"/>
                  <a:pt x="2157254" y="0"/>
                  <a:pt x="2456537" y="0"/>
                </a:cubicBezTo>
                <a:close/>
              </a:path>
            </a:pathLst>
          </a:custGeom>
        </p:spPr>
      </p:pic>
      <p:sp>
        <p:nvSpPr>
          <p:cNvPr id="3" name="Podnadpis 2">
            <a:extLst>
              <a:ext uri="{FF2B5EF4-FFF2-40B4-BE49-F238E27FC236}">
                <a16:creationId xmlns:a16="http://schemas.microsoft.com/office/drawing/2014/main" id="{B03F9648-3376-4C56-99E6-010FE5715B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49085" y="-89451"/>
            <a:ext cx="6056775" cy="6947450"/>
          </a:xfrm>
        </p:spPr>
        <p:txBody>
          <a:bodyPr vert="horz" lIns="109728" tIns="109728" rIns="109728" bIns="91440" rtlCol="0">
            <a:normAutofit lnSpcReduction="10000"/>
          </a:bodyPr>
          <a:lstStyle/>
          <a:p>
            <a:r>
              <a:rPr lang="en-US" sz="1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Vzdělávací</a:t>
            </a:r>
            <a: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obsah</a:t>
            </a:r>
            <a: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pro </a:t>
            </a:r>
            <a:r>
              <a:rPr lang="en-US" sz="1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Díl</a:t>
            </a:r>
            <a: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 je </a:t>
            </a:r>
            <a:r>
              <a:rPr lang="en-US" sz="1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rozdělen</a:t>
            </a:r>
            <a: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1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devíti</a:t>
            </a:r>
            <a: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vzdělávacích</a:t>
            </a:r>
            <a: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oblastí</a:t>
            </a:r>
            <a: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které</a:t>
            </a:r>
            <a: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jsou</a:t>
            </a:r>
            <a: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tvořeny</a:t>
            </a:r>
            <a: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jedním</a:t>
            </a:r>
            <a: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či</a:t>
            </a:r>
            <a: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více</a:t>
            </a:r>
            <a: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obsahově</a:t>
            </a:r>
            <a: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blízkými</a:t>
            </a:r>
            <a: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vzdělávacími</a:t>
            </a:r>
            <a: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obory</a:t>
            </a:r>
            <a: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18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Jazyková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komunikace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Čtení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Psaní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Řečová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výchova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Matematika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její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aplikace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Matematika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Informační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komunikační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technologie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Informační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komunikační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technologie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Člověk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jeho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svět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Člověk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jeho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svět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Člověk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společnost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Člověk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společnost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Člověk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příroda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Člověk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příroda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Umění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kultura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Hudební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výchova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Výtvarná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výchova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Člověk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zdraví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Výchova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zdraví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Tělesná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výchova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Člověk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svět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práce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Člověk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svět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práce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endParaRPr lang="en-US" sz="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934112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430127AE-B29E-4FDF-99D2-A2F1E7003F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920240" y="2176009"/>
            <a:ext cx="8770571" cy="0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593B4D24-F4A8-4141-A20A-E0575D1996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6DB7EDE-35EF-4E16-A2C2-086177C455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" y="1"/>
            <a:ext cx="10690224" cy="927210"/>
          </a:xfrm>
        </p:spPr>
        <p:txBody>
          <a:bodyPr vert="horz" lIns="109728" tIns="109728" rIns="109728" bIns="91440" rtlCol="0" anchor="b">
            <a:normAutofit/>
          </a:bodyPr>
          <a:lstStyle/>
          <a:p>
            <a:pPr>
              <a:lnSpc>
                <a:spcPct val="130000"/>
              </a:lnSpc>
            </a:pP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cs-CZ" sz="3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cs-CZ" sz="3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DÍL RVP ZŠS</a:t>
            </a:r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9F87E4D0-D347-4DA8-81D7-104733308B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3293" y="1074738"/>
            <a:ext cx="4906732" cy="4679812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9DC9CEF6-58E1-4D78-BBBE-76F779AD9C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7555" y="898498"/>
            <a:ext cx="5298208" cy="5032292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47AF1248-67F7-4FEF-8D1D-FE33661A9C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7266" y="993913"/>
            <a:ext cx="5101442" cy="4851950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noFill/>
          <a:ln w="158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8" name="Obrázek 7" descr="Obsah obrázku dítě, osoba, chlapec, interiér&#10;&#10;Popis byl vytvořen automaticky">
            <a:extLst>
              <a:ext uri="{FF2B5EF4-FFF2-40B4-BE49-F238E27FC236}">
                <a16:creationId xmlns:a16="http://schemas.microsoft.com/office/drawing/2014/main" id="{559B2E0A-801A-4ABA-992D-EF8BF78816C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1" r="28925"/>
          <a:stretch/>
        </p:blipFill>
        <p:spPr>
          <a:xfrm>
            <a:off x="1033670" y="1288109"/>
            <a:ext cx="4349282" cy="4221274"/>
          </a:xfrm>
          <a:custGeom>
            <a:avLst/>
            <a:gdLst/>
            <a:ahLst/>
            <a:cxnLst/>
            <a:rect l="l" t="t" r="r" b="b"/>
            <a:pathLst>
              <a:path w="4292584" h="4094066">
                <a:moveTo>
                  <a:pt x="2456537" y="0"/>
                </a:moveTo>
                <a:cubicBezTo>
                  <a:pt x="2738780" y="0"/>
                  <a:pt x="2998545" y="55066"/>
                  <a:pt x="3228742" y="163517"/>
                </a:cubicBezTo>
                <a:cubicBezTo>
                  <a:pt x="3444477" y="265234"/>
                  <a:pt x="3633959" y="413698"/>
                  <a:pt x="3791935" y="604700"/>
                </a:cubicBezTo>
                <a:cubicBezTo>
                  <a:pt x="4114802" y="995211"/>
                  <a:pt x="4292584" y="1550174"/>
                  <a:pt x="4292584" y="2167403"/>
                </a:cubicBezTo>
                <a:cubicBezTo>
                  <a:pt x="4292584" y="2413659"/>
                  <a:pt x="4223774" y="2611299"/>
                  <a:pt x="4069573" y="2808283"/>
                </a:cubicBezTo>
                <a:cubicBezTo>
                  <a:pt x="3908278" y="3014339"/>
                  <a:pt x="3665922" y="3204126"/>
                  <a:pt x="3409289" y="3405037"/>
                </a:cubicBezTo>
                <a:cubicBezTo>
                  <a:pt x="3361941" y="3442060"/>
                  <a:pt x="3313027" y="3480392"/>
                  <a:pt x="3264115" y="3519190"/>
                </a:cubicBezTo>
                <a:cubicBezTo>
                  <a:pt x="2826289" y="3866416"/>
                  <a:pt x="2506740" y="4094066"/>
                  <a:pt x="2071218" y="4094066"/>
                </a:cubicBezTo>
                <a:cubicBezTo>
                  <a:pt x="1407617" y="4094066"/>
                  <a:pt x="937645" y="3814621"/>
                  <a:pt x="499819" y="3159623"/>
                </a:cubicBezTo>
                <a:cubicBezTo>
                  <a:pt x="442524" y="3073891"/>
                  <a:pt x="386517" y="2995921"/>
                  <a:pt x="332353" y="2920566"/>
                </a:cubicBezTo>
                <a:cubicBezTo>
                  <a:pt x="107867" y="2608119"/>
                  <a:pt x="0" y="2445632"/>
                  <a:pt x="0" y="2167403"/>
                </a:cubicBezTo>
                <a:cubicBezTo>
                  <a:pt x="0" y="1891138"/>
                  <a:pt x="67612" y="1618236"/>
                  <a:pt x="200812" y="1356275"/>
                </a:cubicBezTo>
                <a:cubicBezTo>
                  <a:pt x="331156" y="1100015"/>
                  <a:pt x="517505" y="865448"/>
                  <a:pt x="754611" y="659299"/>
                </a:cubicBezTo>
                <a:cubicBezTo>
                  <a:pt x="987664" y="456610"/>
                  <a:pt x="1264470" y="289449"/>
                  <a:pt x="1555279" y="175950"/>
                </a:cubicBezTo>
                <a:cubicBezTo>
                  <a:pt x="1853918" y="59181"/>
                  <a:pt x="2157254" y="0"/>
                  <a:pt x="2456537" y="0"/>
                </a:cubicBezTo>
                <a:close/>
              </a:path>
            </a:pathLst>
          </a:custGeom>
        </p:spPr>
      </p:pic>
      <p:sp>
        <p:nvSpPr>
          <p:cNvPr id="3" name="Podnadpis 2">
            <a:extLst>
              <a:ext uri="{FF2B5EF4-FFF2-40B4-BE49-F238E27FC236}">
                <a16:creationId xmlns:a16="http://schemas.microsoft.com/office/drawing/2014/main" id="{B03F9648-3376-4C56-99E6-010FE5715B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62260" y="89452"/>
            <a:ext cx="5933662" cy="6768547"/>
          </a:xfrm>
        </p:spPr>
        <p:txBody>
          <a:bodyPr vert="horz" lIns="109728" tIns="109728" rIns="109728" bIns="91440" rtlCol="0">
            <a:normAutofit/>
          </a:bodyPr>
          <a:lstStyle/>
          <a:p>
            <a:r>
              <a:rPr lang="cs-CZ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Vzdělávací obsah pro Díl II je rozdělen do pěti vzdělávacích oblastí, které jsou tvořeny jedním či více obsahově blízkými vzdělávacími obory, které lze spojovat a vyučovat v blocích. </a:t>
            </a:r>
          </a:p>
          <a:p>
            <a:pPr marL="0" indent="0">
              <a:buNone/>
            </a:pPr>
            <a:endParaRPr lang="cs-CZ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Člověk a komunikace (Rozumová výchova, Řečová výchova)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Člověk a jeho svět (Smyslová výchova)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Umění a kultura (Hudební výchova, Výtvarná výchova)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Člověk a zdraví (Pohybová výchova, Zdravotní tělesná výchova nebo Rehabilitační tělesná výchova)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Člověk a svět práce (Pracovní výchova)</a:t>
            </a:r>
          </a:p>
          <a:p>
            <a:endParaRPr lang="en-US" sz="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402015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0DBF1ABE-8590-450D-BB49-BDDCCF3EE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A13A76B-6ED7-4C03-BE5A-B37F65A0CF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"/>
            <a:ext cx="3362186" cy="1327554"/>
          </a:xfrm>
        </p:spPr>
        <p:txBody>
          <a:bodyPr anchor="b">
            <a:normAutofit fontScale="90000"/>
          </a:bodyPr>
          <a:lstStyle/>
          <a:p>
            <a:r>
              <a:rPr lang="cs-CZ" sz="3600" u="sng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DALŠÍ VZDĚLÁVÁNÍ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EAA4AE7-EDFC-4C68-8465-ED6634E51C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88761" y="3629532"/>
            <a:ext cx="7125403" cy="3228468"/>
          </a:xfrm>
        </p:spPr>
        <p:txBody>
          <a:bodyPr anchor="t">
            <a:normAutofit fontScale="92500" lnSpcReduction="20000"/>
          </a:bodyPr>
          <a:lstStyle/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cs-CZ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ODBORNÉ UČILIŠTĚ – otevřený trh práce, podporované zaměstnání (obora např: kuchařské práce, cukrářské práce, čalounické práce, zednické práce…)</a:t>
            </a:r>
          </a:p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cs-CZ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PRAKTICKÁ ŠKOLA (jednoletá nebo dvouletá) – spíše chráněné pracovní prostředí (chráněné pracovní místo)</a:t>
            </a:r>
          </a:p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cs-CZ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VEČERNÍ ŠKOLY</a:t>
            </a:r>
          </a:p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cs-CZ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KURZY K DOPLNĚNÍ VZDĚLÁNÍ</a:t>
            </a:r>
          </a:p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cs-CZ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DOSZ</a:t>
            </a:r>
          </a:p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cs-CZ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NNO</a:t>
            </a:r>
          </a:p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cs-CZ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STACIONÁŘE</a:t>
            </a:r>
          </a:p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cs-CZ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RODINA</a:t>
            </a: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29BB8358-674B-43B4-A5A5-17176D197E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04937" y="0"/>
            <a:ext cx="3997527" cy="2646947"/>
          </a:xfrm>
          <a:custGeom>
            <a:avLst/>
            <a:gdLst>
              <a:gd name="connsiteX0" fmla="*/ 294151 w 4013331"/>
              <a:gd name="connsiteY0" fmla="*/ 0 h 2742133"/>
              <a:gd name="connsiteX1" fmla="*/ 3844057 w 4013331"/>
              <a:gd name="connsiteY1" fmla="*/ 0 h 2742133"/>
              <a:gd name="connsiteX2" fmla="*/ 3892490 w 4013331"/>
              <a:gd name="connsiteY2" fmla="*/ 131440 h 2742133"/>
              <a:gd name="connsiteX3" fmla="*/ 4013331 w 4013331"/>
              <a:gd name="connsiteY3" fmla="*/ 941251 h 2742133"/>
              <a:gd name="connsiteX4" fmla="*/ 3804827 w 4013331"/>
              <a:gd name="connsiteY4" fmla="*/ 1540292 h 2742133"/>
              <a:gd name="connsiteX5" fmla="*/ 3187498 w 4013331"/>
              <a:gd name="connsiteY5" fmla="*/ 2098087 h 2742133"/>
              <a:gd name="connsiteX6" fmla="*/ 3051769 w 4013331"/>
              <a:gd name="connsiteY6" fmla="*/ 2204787 h 2742133"/>
              <a:gd name="connsiteX7" fmla="*/ 1936476 w 4013331"/>
              <a:gd name="connsiteY7" fmla="*/ 2742133 h 2742133"/>
              <a:gd name="connsiteX8" fmla="*/ 467303 w 4013331"/>
              <a:gd name="connsiteY8" fmla="*/ 1868695 h 2742133"/>
              <a:gd name="connsiteX9" fmla="*/ 310732 w 4013331"/>
              <a:gd name="connsiteY9" fmla="*/ 1645244 h 2742133"/>
              <a:gd name="connsiteX10" fmla="*/ 0 w 4013331"/>
              <a:gd name="connsiteY10" fmla="*/ 941251 h 2742133"/>
              <a:gd name="connsiteX11" fmla="*/ 187749 w 4013331"/>
              <a:gd name="connsiteY11" fmla="*/ 183076 h 2742133"/>
              <a:gd name="connsiteX12" fmla="*/ 288888 w 4013331"/>
              <a:gd name="connsiteY12" fmla="*/ 7329 h 2742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013331" h="2742133">
                <a:moveTo>
                  <a:pt x="294151" y="0"/>
                </a:moveTo>
                <a:lnTo>
                  <a:pt x="3844057" y="0"/>
                </a:lnTo>
                <a:lnTo>
                  <a:pt x="3892490" y="131440"/>
                </a:lnTo>
                <a:cubicBezTo>
                  <a:pt x="3971777" y="378867"/>
                  <a:pt x="4013331" y="652783"/>
                  <a:pt x="4013331" y="941251"/>
                </a:cubicBezTo>
                <a:cubicBezTo>
                  <a:pt x="4013331" y="1171430"/>
                  <a:pt x="3948997" y="1356167"/>
                  <a:pt x="3804827" y="1540292"/>
                </a:cubicBezTo>
                <a:cubicBezTo>
                  <a:pt x="3654026" y="1732895"/>
                  <a:pt x="3427436" y="1910292"/>
                  <a:pt x="3187498" y="2098087"/>
                </a:cubicBezTo>
                <a:cubicBezTo>
                  <a:pt x="3143231" y="2132693"/>
                  <a:pt x="3097499" y="2168522"/>
                  <a:pt x="3051769" y="2204787"/>
                </a:cubicBezTo>
                <a:cubicBezTo>
                  <a:pt x="2642425" y="2529345"/>
                  <a:pt x="2343664" y="2742133"/>
                  <a:pt x="1936476" y="2742133"/>
                </a:cubicBezTo>
                <a:cubicBezTo>
                  <a:pt x="1316045" y="2742133"/>
                  <a:pt x="876647" y="2480932"/>
                  <a:pt x="467303" y="1868695"/>
                </a:cubicBezTo>
                <a:cubicBezTo>
                  <a:pt x="413736" y="1788559"/>
                  <a:pt x="361372" y="1715679"/>
                  <a:pt x="310732" y="1645244"/>
                </a:cubicBezTo>
                <a:cubicBezTo>
                  <a:pt x="100850" y="1353195"/>
                  <a:pt x="0" y="1201315"/>
                  <a:pt x="0" y="941251"/>
                </a:cubicBezTo>
                <a:cubicBezTo>
                  <a:pt x="0" y="683021"/>
                  <a:pt x="63214" y="427935"/>
                  <a:pt x="187749" y="183076"/>
                </a:cubicBezTo>
                <a:cubicBezTo>
                  <a:pt x="218215" y="123194"/>
                  <a:pt x="251953" y="64578"/>
                  <a:pt x="288888" y="7329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C9C3854-C672-47D2-8FD3-15A88F6CE9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00402" y="0"/>
            <a:ext cx="4244813" cy="2866417"/>
          </a:xfrm>
          <a:custGeom>
            <a:avLst/>
            <a:gdLst>
              <a:gd name="connsiteX0" fmla="*/ 237339 w 4130517"/>
              <a:gd name="connsiteY0" fmla="*/ 0 h 2806419"/>
              <a:gd name="connsiteX1" fmla="*/ 3997489 w 4130517"/>
              <a:gd name="connsiteY1" fmla="*/ 0 h 2806419"/>
              <a:gd name="connsiteX2" fmla="*/ 4006148 w 4130517"/>
              <a:gd name="connsiteY2" fmla="*/ 24333 h 2806419"/>
              <a:gd name="connsiteX3" fmla="*/ 4130517 w 4130517"/>
              <a:gd name="connsiteY3" fmla="*/ 887307 h 2806419"/>
              <a:gd name="connsiteX4" fmla="*/ 3915925 w 4130517"/>
              <a:gd name="connsiteY4" fmla="*/ 1525677 h 2806419"/>
              <a:gd name="connsiteX5" fmla="*/ 3280571 w 4130517"/>
              <a:gd name="connsiteY5" fmla="*/ 2120090 h 2806419"/>
              <a:gd name="connsiteX6" fmla="*/ 3140878 w 4130517"/>
              <a:gd name="connsiteY6" fmla="*/ 2233796 h 2806419"/>
              <a:gd name="connsiteX7" fmla="*/ 1993019 w 4130517"/>
              <a:gd name="connsiteY7" fmla="*/ 2806419 h 2806419"/>
              <a:gd name="connsiteX8" fmla="*/ 480948 w 4130517"/>
              <a:gd name="connsiteY8" fmla="*/ 1875638 h 2806419"/>
              <a:gd name="connsiteX9" fmla="*/ 319805 w 4130517"/>
              <a:gd name="connsiteY9" fmla="*/ 1637519 h 2806419"/>
              <a:gd name="connsiteX10" fmla="*/ 0 w 4130517"/>
              <a:gd name="connsiteY10" fmla="*/ 887307 h 2806419"/>
              <a:gd name="connsiteX11" fmla="*/ 193231 w 4130517"/>
              <a:gd name="connsiteY11" fmla="*/ 79360 h 2806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130517" h="2806419">
                <a:moveTo>
                  <a:pt x="237339" y="0"/>
                </a:moveTo>
                <a:lnTo>
                  <a:pt x="3997489" y="0"/>
                </a:lnTo>
                <a:lnTo>
                  <a:pt x="4006148" y="24333"/>
                </a:lnTo>
                <a:cubicBezTo>
                  <a:pt x="4087750" y="288004"/>
                  <a:pt x="4130517" y="579903"/>
                  <a:pt x="4130517" y="887307"/>
                </a:cubicBezTo>
                <a:cubicBezTo>
                  <a:pt x="4130517" y="1132599"/>
                  <a:pt x="4064304" y="1329464"/>
                  <a:pt x="3915925" y="1525677"/>
                </a:cubicBezTo>
                <a:cubicBezTo>
                  <a:pt x="3760721" y="1730924"/>
                  <a:pt x="3527514" y="1919967"/>
                  <a:pt x="3280571" y="2120090"/>
                </a:cubicBezTo>
                <a:cubicBezTo>
                  <a:pt x="3235011" y="2156968"/>
                  <a:pt x="3187944" y="2195151"/>
                  <a:pt x="3140878" y="2233796"/>
                </a:cubicBezTo>
                <a:cubicBezTo>
                  <a:pt x="2719582" y="2579662"/>
                  <a:pt x="2412097" y="2806419"/>
                  <a:pt x="1993019" y="2806419"/>
                </a:cubicBezTo>
                <a:cubicBezTo>
                  <a:pt x="1354472" y="2806419"/>
                  <a:pt x="902244" y="2528070"/>
                  <a:pt x="480948" y="1875638"/>
                </a:cubicBezTo>
                <a:cubicBezTo>
                  <a:pt x="425816" y="1790244"/>
                  <a:pt x="371924" y="1712578"/>
                  <a:pt x="319805" y="1637519"/>
                </a:cubicBezTo>
                <a:cubicBezTo>
                  <a:pt x="103795" y="1326296"/>
                  <a:pt x="0" y="1164446"/>
                  <a:pt x="0" y="887307"/>
                </a:cubicBezTo>
                <a:cubicBezTo>
                  <a:pt x="0" y="612125"/>
                  <a:pt x="65060" y="340293"/>
                  <a:pt x="193231" y="79360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97BDAD10-B932-49BE-90F5-62EB2FE01F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995863" y="0"/>
            <a:ext cx="4584032" cy="3020235"/>
          </a:xfrm>
          <a:custGeom>
            <a:avLst/>
            <a:gdLst>
              <a:gd name="connsiteX0" fmla="*/ 208215 w 4389519"/>
              <a:gd name="connsiteY0" fmla="*/ 0 h 2916937"/>
              <a:gd name="connsiteX1" fmla="*/ 4284014 w 4389519"/>
              <a:gd name="connsiteY1" fmla="*/ 0 h 2916937"/>
              <a:gd name="connsiteX2" fmla="*/ 4335794 w 4389519"/>
              <a:gd name="connsiteY2" fmla="*/ 207911 h 2916937"/>
              <a:gd name="connsiteX3" fmla="*/ 4376420 w 4389519"/>
              <a:gd name="connsiteY3" fmla="*/ 1078865 h 2916937"/>
              <a:gd name="connsiteX4" fmla="*/ 4090147 w 4389519"/>
              <a:gd name="connsiteY4" fmla="*/ 1734728 h 2916937"/>
              <a:gd name="connsiteX5" fmla="*/ 3362552 w 4389519"/>
              <a:gd name="connsiteY5" fmla="*/ 2305097 h 2916937"/>
              <a:gd name="connsiteX6" fmla="*/ 3204152 w 4389519"/>
              <a:gd name="connsiteY6" fmla="*/ 2412521 h 2916937"/>
              <a:gd name="connsiteX7" fmla="*/ 1936072 w 4389519"/>
              <a:gd name="connsiteY7" fmla="*/ 2912360 h 2916937"/>
              <a:gd name="connsiteX8" fmla="*/ 421690 w 4389519"/>
              <a:gd name="connsiteY8" fmla="*/ 1787063 h 2916937"/>
              <a:gd name="connsiteX9" fmla="*/ 273167 w 4389519"/>
              <a:gd name="connsiteY9" fmla="*/ 1520080 h 2916937"/>
              <a:gd name="connsiteX10" fmla="*/ 4118 w 4389519"/>
              <a:gd name="connsiteY10" fmla="*/ 696338 h 2916937"/>
              <a:gd name="connsiteX11" fmla="*/ 175984 w 4389519"/>
              <a:gd name="connsiteY11" fmla="*/ 60381 h 2916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389519" h="2916937">
                <a:moveTo>
                  <a:pt x="208215" y="0"/>
                </a:moveTo>
                <a:lnTo>
                  <a:pt x="4284014" y="0"/>
                </a:lnTo>
                <a:lnTo>
                  <a:pt x="4335794" y="207911"/>
                </a:lnTo>
                <a:cubicBezTo>
                  <a:pt x="4388748" y="479686"/>
                  <a:pt x="4403109" y="773803"/>
                  <a:pt x="4376420" y="1078865"/>
                </a:cubicBezTo>
                <a:cubicBezTo>
                  <a:pt x="4353703" y="1338514"/>
                  <a:pt x="4265383" y="1540772"/>
                  <a:pt x="4090147" y="1734728"/>
                </a:cubicBezTo>
                <a:cubicBezTo>
                  <a:pt x="3906850" y="1937616"/>
                  <a:pt x="3642485" y="2116128"/>
                  <a:pt x="3362552" y="2305097"/>
                </a:cubicBezTo>
                <a:cubicBezTo>
                  <a:pt x="3310910" y="2339914"/>
                  <a:pt x="3257553" y="2375972"/>
                  <a:pt x="3204152" y="2412521"/>
                </a:cubicBezTo>
                <a:cubicBezTo>
                  <a:pt x="2726165" y="2739616"/>
                  <a:pt x="2379682" y="2951171"/>
                  <a:pt x="1936072" y="2912360"/>
                </a:cubicBezTo>
                <a:cubicBezTo>
                  <a:pt x="1260148" y="2853224"/>
                  <a:pt x="807225" y="2516700"/>
                  <a:pt x="421690" y="1787063"/>
                </a:cubicBezTo>
                <a:cubicBezTo>
                  <a:pt x="371240" y="1691563"/>
                  <a:pt x="321385" y="1604361"/>
                  <a:pt x="273167" y="1520080"/>
                </a:cubicBezTo>
                <a:cubicBezTo>
                  <a:pt x="73334" y="1170636"/>
                  <a:pt x="-21548" y="989700"/>
                  <a:pt x="4118" y="696338"/>
                </a:cubicBezTo>
                <a:cubicBezTo>
                  <a:pt x="23232" y="477870"/>
                  <a:pt x="80908" y="264786"/>
                  <a:pt x="175984" y="60381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B090661F-2489-493D-8C0B-E7617E36F5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76470"/>
            <a:ext cx="4211054" cy="5181530"/>
          </a:xfrm>
          <a:custGeom>
            <a:avLst/>
            <a:gdLst>
              <a:gd name="connsiteX0" fmla="*/ 1155130 w 4174269"/>
              <a:gd name="connsiteY0" fmla="*/ 990 h 5181455"/>
              <a:gd name="connsiteX1" fmla="*/ 2396955 w 4174269"/>
              <a:gd name="connsiteY1" fmla="*/ 367328 h 5181455"/>
              <a:gd name="connsiteX2" fmla="*/ 3827960 w 4174269"/>
              <a:gd name="connsiteY2" fmla="*/ 4749328 h 5181455"/>
              <a:gd name="connsiteX3" fmla="*/ 3561502 w 4174269"/>
              <a:gd name="connsiteY3" fmla="*/ 5090948 h 5181455"/>
              <a:gd name="connsiteX4" fmla="*/ 3452726 w 4174269"/>
              <a:gd name="connsiteY4" fmla="*/ 5181455 h 5181455"/>
              <a:gd name="connsiteX5" fmla="*/ 0 w 4174269"/>
              <a:gd name="connsiteY5" fmla="*/ 5181455 h 5181455"/>
              <a:gd name="connsiteX6" fmla="*/ 0 w 4174269"/>
              <a:gd name="connsiteY6" fmla="*/ 251605 h 5181455"/>
              <a:gd name="connsiteX7" fmla="*/ 157396 w 4174269"/>
              <a:gd name="connsiteY7" fmla="*/ 182600 h 5181455"/>
              <a:gd name="connsiteX8" fmla="*/ 1155130 w 4174269"/>
              <a:gd name="connsiteY8" fmla="*/ 990 h 5181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74269" h="5181455">
                <a:moveTo>
                  <a:pt x="1155130" y="990"/>
                </a:moveTo>
                <a:cubicBezTo>
                  <a:pt x="1564667" y="12730"/>
                  <a:pt x="1984593" y="129250"/>
                  <a:pt x="2396955" y="367328"/>
                </a:cubicBezTo>
                <a:cubicBezTo>
                  <a:pt x="3871760" y="1218807"/>
                  <a:pt x="4678347" y="3276416"/>
                  <a:pt x="3827960" y="4749328"/>
                </a:cubicBezTo>
                <a:cubicBezTo>
                  <a:pt x="3748235" y="4887417"/>
                  <a:pt x="3658928" y="4998272"/>
                  <a:pt x="3561502" y="5090948"/>
                </a:cubicBezTo>
                <a:lnTo>
                  <a:pt x="3452726" y="5181455"/>
                </a:lnTo>
                <a:lnTo>
                  <a:pt x="0" y="5181455"/>
                </a:lnTo>
                <a:lnTo>
                  <a:pt x="0" y="251605"/>
                </a:lnTo>
                <a:lnTo>
                  <a:pt x="157396" y="182600"/>
                </a:lnTo>
                <a:cubicBezTo>
                  <a:pt x="475610" y="54980"/>
                  <a:pt x="811718" y="-8854"/>
                  <a:pt x="1155130" y="990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ABC9DE1A-348A-4AB0-8550-64E0B9AEF0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327554"/>
            <a:ext cx="4611389" cy="5530446"/>
          </a:xfrm>
          <a:custGeom>
            <a:avLst/>
            <a:gdLst>
              <a:gd name="connsiteX0" fmla="*/ 948905 w 4259808"/>
              <a:gd name="connsiteY0" fmla="*/ 1556 h 5510713"/>
              <a:gd name="connsiteX1" fmla="*/ 2304106 w 4259808"/>
              <a:gd name="connsiteY1" fmla="*/ 405867 h 5510713"/>
              <a:gd name="connsiteX2" fmla="*/ 3890982 w 4259808"/>
              <a:gd name="connsiteY2" fmla="*/ 5156588 h 5510713"/>
              <a:gd name="connsiteX3" fmla="*/ 3680329 w 4259808"/>
              <a:gd name="connsiteY3" fmla="*/ 5445948 h 5510713"/>
              <a:gd name="connsiteX4" fmla="*/ 3616504 w 4259808"/>
              <a:gd name="connsiteY4" fmla="*/ 5510713 h 5510713"/>
              <a:gd name="connsiteX5" fmla="*/ 0 w 4259808"/>
              <a:gd name="connsiteY5" fmla="*/ 5510713 h 5510713"/>
              <a:gd name="connsiteX6" fmla="*/ 0 w 4259808"/>
              <a:gd name="connsiteY6" fmla="*/ 144797 h 5510713"/>
              <a:gd name="connsiteX7" fmla="*/ 164164 w 4259808"/>
              <a:gd name="connsiteY7" fmla="*/ 92266 h 5510713"/>
              <a:gd name="connsiteX8" fmla="*/ 948905 w 4259808"/>
              <a:gd name="connsiteY8" fmla="*/ 1556 h 5510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59808" h="5510713">
                <a:moveTo>
                  <a:pt x="948905" y="1556"/>
                </a:moveTo>
                <a:cubicBezTo>
                  <a:pt x="1395136" y="16867"/>
                  <a:pt x="1853354" y="145625"/>
                  <a:pt x="2304106" y="405867"/>
                </a:cubicBezTo>
                <a:cubicBezTo>
                  <a:pt x="3916211" y="1336616"/>
                  <a:pt x="4808028" y="3568218"/>
                  <a:pt x="3890982" y="5156588"/>
                </a:cubicBezTo>
                <a:cubicBezTo>
                  <a:pt x="3826502" y="5268272"/>
                  <a:pt x="3756052" y="5363347"/>
                  <a:pt x="3680329" y="5445948"/>
                </a:cubicBezTo>
                <a:lnTo>
                  <a:pt x="3616504" y="5510713"/>
                </a:lnTo>
                <a:lnTo>
                  <a:pt x="0" y="5510713"/>
                </a:lnTo>
                <a:lnTo>
                  <a:pt x="0" y="144797"/>
                </a:lnTo>
                <a:lnTo>
                  <a:pt x="164164" y="92266"/>
                </a:lnTo>
                <a:cubicBezTo>
                  <a:pt x="418657" y="23914"/>
                  <a:pt x="681631" y="-7614"/>
                  <a:pt x="948905" y="1556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EBD0AE1F-A0FC-49FC-A682-A5947011A6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520060"/>
            <a:ext cx="4406602" cy="5337940"/>
          </a:xfrm>
          <a:custGeom>
            <a:avLst/>
            <a:gdLst>
              <a:gd name="connsiteX0" fmla="*/ 812878 w 4029221"/>
              <a:gd name="connsiteY0" fmla="*/ 840 h 5265194"/>
              <a:gd name="connsiteX1" fmla="*/ 960980 w 4029221"/>
              <a:gd name="connsiteY1" fmla="*/ 1442 h 5265194"/>
              <a:gd name="connsiteX2" fmla="*/ 2216856 w 4029221"/>
              <a:gd name="connsiteY2" fmla="*/ 376120 h 5265194"/>
              <a:gd name="connsiteX3" fmla="*/ 3687427 w 4029221"/>
              <a:gd name="connsiteY3" fmla="*/ 4778650 h 5265194"/>
              <a:gd name="connsiteX4" fmla="*/ 3267677 w 4029221"/>
              <a:gd name="connsiteY4" fmla="*/ 5245601 h 5265194"/>
              <a:gd name="connsiteX5" fmla="*/ 3237167 w 4029221"/>
              <a:gd name="connsiteY5" fmla="*/ 5265194 h 5265194"/>
              <a:gd name="connsiteX6" fmla="*/ 0 w 4029221"/>
              <a:gd name="connsiteY6" fmla="*/ 5265194 h 5265194"/>
              <a:gd name="connsiteX7" fmla="*/ 0 w 4029221"/>
              <a:gd name="connsiteY7" fmla="*/ 162790 h 5265194"/>
              <a:gd name="connsiteX8" fmla="*/ 58408 w 4029221"/>
              <a:gd name="connsiteY8" fmla="*/ 139352 h 5265194"/>
              <a:gd name="connsiteX9" fmla="*/ 812878 w 4029221"/>
              <a:gd name="connsiteY9" fmla="*/ 840 h 5265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29221" h="5265194">
                <a:moveTo>
                  <a:pt x="812878" y="840"/>
                </a:moveTo>
                <a:cubicBezTo>
                  <a:pt x="862065" y="-449"/>
                  <a:pt x="911443" y="-258"/>
                  <a:pt x="960980" y="1442"/>
                </a:cubicBezTo>
                <a:cubicBezTo>
                  <a:pt x="1374507" y="15631"/>
                  <a:pt x="1799140" y="134952"/>
                  <a:pt x="2216856" y="376120"/>
                </a:cubicBezTo>
                <a:cubicBezTo>
                  <a:pt x="3710806" y="1238652"/>
                  <a:pt x="4537261" y="3306696"/>
                  <a:pt x="3687427" y="4778650"/>
                </a:cubicBezTo>
                <a:cubicBezTo>
                  <a:pt x="3567917" y="4985647"/>
                  <a:pt x="3426282" y="5131074"/>
                  <a:pt x="3267677" y="5245601"/>
                </a:cubicBezTo>
                <a:lnTo>
                  <a:pt x="3237167" y="5265194"/>
                </a:lnTo>
                <a:lnTo>
                  <a:pt x="0" y="5265194"/>
                </a:lnTo>
                <a:lnTo>
                  <a:pt x="0" y="162790"/>
                </a:lnTo>
                <a:lnTo>
                  <a:pt x="58408" y="139352"/>
                </a:lnTo>
                <a:cubicBezTo>
                  <a:pt x="301661" y="55163"/>
                  <a:pt x="554646" y="7607"/>
                  <a:pt x="812878" y="840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5" name="Obrázek 4" descr="Obsah obrázku osoba, kobliha, obchod&#10;&#10;Popis byl vytvořen automaticky">
            <a:extLst>
              <a:ext uri="{FF2B5EF4-FFF2-40B4-BE49-F238E27FC236}">
                <a16:creationId xmlns:a16="http://schemas.microsoft.com/office/drawing/2014/main" id="{C246F344-19CC-42C8-86A6-6A179C330D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01" b="36548"/>
          <a:stretch/>
        </p:blipFill>
        <p:spPr>
          <a:xfrm>
            <a:off x="3632375" y="2"/>
            <a:ext cx="3418129" cy="2465725"/>
          </a:xfrm>
          <a:custGeom>
            <a:avLst/>
            <a:gdLst/>
            <a:ahLst/>
            <a:cxnLst/>
            <a:rect l="l" t="t" r="r" b="b"/>
            <a:pathLst>
              <a:path w="3484186" h="2440484">
                <a:moveTo>
                  <a:pt x="341018" y="0"/>
                </a:moveTo>
                <a:lnTo>
                  <a:pt x="3285181" y="0"/>
                </a:lnTo>
                <a:lnTo>
                  <a:pt x="3321562" y="74937"/>
                </a:lnTo>
                <a:cubicBezTo>
                  <a:pt x="3427818" y="322243"/>
                  <a:pt x="3484186" y="608579"/>
                  <a:pt x="3484186" y="914184"/>
                </a:cubicBezTo>
                <a:cubicBezTo>
                  <a:pt x="3484186" y="1109268"/>
                  <a:pt x="3428334" y="1265837"/>
                  <a:pt x="3303173" y="1421888"/>
                </a:cubicBezTo>
                <a:cubicBezTo>
                  <a:pt x="3172255" y="1585125"/>
                  <a:pt x="2975540" y="1735475"/>
                  <a:pt x="2767237" y="1894635"/>
                </a:cubicBezTo>
                <a:cubicBezTo>
                  <a:pt x="2728806" y="1923966"/>
                  <a:pt x="2689104" y="1954332"/>
                  <a:pt x="2649403" y="1985068"/>
                </a:cubicBezTo>
                <a:cubicBezTo>
                  <a:pt x="2294030" y="2260140"/>
                  <a:pt x="2034660" y="2440484"/>
                  <a:pt x="1681157" y="2440484"/>
                </a:cubicBezTo>
                <a:cubicBezTo>
                  <a:pt x="1142528" y="2440484"/>
                  <a:pt x="761064" y="2219109"/>
                  <a:pt x="405691" y="1700219"/>
                </a:cubicBezTo>
                <a:cubicBezTo>
                  <a:pt x="359186" y="1632303"/>
                  <a:pt x="313726" y="1570535"/>
                  <a:pt x="269763" y="1510839"/>
                </a:cubicBezTo>
                <a:cubicBezTo>
                  <a:pt x="87553" y="1263318"/>
                  <a:pt x="0" y="1134597"/>
                  <a:pt x="0" y="914184"/>
                </a:cubicBezTo>
                <a:cubicBezTo>
                  <a:pt x="0" y="695327"/>
                  <a:pt x="54880" y="479135"/>
                  <a:pt x="162994" y="271610"/>
                </a:cubicBezTo>
                <a:cubicBezTo>
                  <a:pt x="189444" y="220858"/>
                  <a:pt x="218734" y="171179"/>
                  <a:pt x="250799" y="122658"/>
                </a:cubicBezTo>
                <a:close/>
              </a:path>
            </a:pathLst>
          </a:custGeom>
        </p:spPr>
      </p:pic>
      <p:pic>
        <p:nvPicPr>
          <p:cNvPr id="9" name="Obrázek 8" descr="Obsah obrázku osoba, interiér, chlapec&#10;&#10;Popis byl vytvořen automaticky">
            <a:extLst>
              <a:ext uri="{FF2B5EF4-FFF2-40B4-BE49-F238E27FC236}">
                <a16:creationId xmlns:a16="http://schemas.microsoft.com/office/drawing/2014/main" id="{7041B83C-DEC0-4665-859E-48F345B2555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17476"/>
          <a:stretch/>
        </p:blipFill>
        <p:spPr>
          <a:xfrm>
            <a:off x="-1" y="1860331"/>
            <a:ext cx="4042279" cy="4997667"/>
          </a:xfrm>
          <a:custGeom>
            <a:avLst/>
            <a:gdLst/>
            <a:ahLst/>
            <a:cxnLst/>
            <a:rect l="l" t="t" r="r" b="b"/>
            <a:pathLst>
              <a:path w="3958391" h="4808550">
                <a:moveTo>
                  <a:pt x="1130737" y="1268"/>
                </a:moveTo>
                <a:cubicBezTo>
                  <a:pt x="1511837" y="13752"/>
                  <a:pt x="1903175" y="118732"/>
                  <a:pt x="2288137" y="330915"/>
                </a:cubicBezTo>
                <a:cubicBezTo>
                  <a:pt x="3664944" y="1089786"/>
                  <a:pt x="4426594" y="2909285"/>
                  <a:pt x="3643399" y="4204334"/>
                </a:cubicBezTo>
                <a:cubicBezTo>
                  <a:pt x="3459833" y="4507867"/>
                  <a:pt x="3219629" y="4660926"/>
                  <a:pt x="2944782" y="4788439"/>
                </a:cubicBezTo>
                <a:lnTo>
                  <a:pt x="2899152" y="4808550"/>
                </a:lnTo>
                <a:lnTo>
                  <a:pt x="0" y="4808550"/>
                </a:lnTo>
                <a:lnTo>
                  <a:pt x="0" y="244579"/>
                </a:lnTo>
                <a:lnTo>
                  <a:pt x="77902" y="207282"/>
                </a:lnTo>
                <a:cubicBezTo>
                  <a:pt x="409697" y="62291"/>
                  <a:pt x="765516" y="-10694"/>
                  <a:pt x="1130737" y="1268"/>
                </a:cubicBezTo>
                <a:close/>
              </a:path>
            </a:pathLst>
          </a:custGeom>
        </p:spPr>
      </p:pic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34E10184-A355-442D-9021-64F9350543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5577" y="-1"/>
            <a:ext cx="4366423" cy="3629533"/>
          </a:xfrm>
          <a:custGeom>
            <a:avLst/>
            <a:gdLst>
              <a:gd name="connsiteX0" fmla="*/ 305212 w 4069058"/>
              <a:gd name="connsiteY0" fmla="*/ 0 h 3547008"/>
              <a:gd name="connsiteX1" fmla="*/ 4069058 w 4069058"/>
              <a:gd name="connsiteY1" fmla="*/ 0 h 3547008"/>
              <a:gd name="connsiteX2" fmla="*/ 4069058 w 4069058"/>
              <a:gd name="connsiteY2" fmla="*/ 2865785 h 3547008"/>
              <a:gd name="connsiteX3" fmla="*/ 3996814 w 4069058"/>
              <a:gd name="connsiteY3" fmla="*/ 2947457 h 3547008"/>
              <a:gd name="connsiteX4" fmla="*/ 2732780 w 4069058"/>
              <a:gd name="connsiteY4" fmla="*/ 3541640 h 3547008"/>
              <a:gd name="connsiteX5" fmla="*/ 1317550 w 4069058"/>
              <a:gd name="connsiteY5" fmla="*/ 3015110 h 3547008"/>
              <a:gd name="connsiteX6" fmla="*/ 1140977 w 4069058"/>
              <a:gd name="connsiteY6" fmla="*/ 2901419 h 3547008"/>
              <a:gd name="connsiteX7" fmla="*/ 330269 w 4069058"/>
              <a:gd name="connsiteY7" fmla="*/ 2297252 h 3547008"/>
              <a:gd name="connsiteX8" fmla="*/ 13299 w 4069058"/>
              <a:gd name="connsiteY8" fmla="*/ 1599966 h 3547008"/>
              <a:gd name="connsiteX9" fmla="*/ 217457 w 4069058"/>
              <a:gd name="connsiteY9" fmla="*/ 178659 h 3547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69058" h="3547008">
                <a:moveTo>
                  <a:pt x="305212" y="0"/>
                </a:moveTo>
                <a:lnTo>
                  <a:pt x="4069058" y="0"/>
                </a:lnTo>
                <a:lnTo>
                  <a:pt x="4069058" y="2865785"/>
                </a:lnTo>
                <a:lnTo>
                  <a:pt x="3996814" y="2947457"/>
                </a:lnTo>
                <a:cubicBezTo>
                  <a:pt x="3654887" y="3311545"/>
                  <a:pt x="3252443" y="3496175"/>
                  <a:pt x="2732780" y="3541640"/>
                </a:cubicBezTo>
                <a:cubicBezTo>
                  <a:pt x="2236701" y="3585041"/>
                  <a:pt x="1850359" y="3361306"/>
                  <a:pt x="1317550" y="3015110"/>
                </a:cubicBezTo>
                <a:cubicBezTo>
                  <a:pt x="1258026" y="2976425"/>
                  <a:pt x="1198546" y="2938265"/>
                  <a:pt x="1140977" y="2901419"/>
                </a:cubicBezTo>
                <a:cubicBezTo>
                  <a:pt x="828927" y="2701433"/>
                  <a:pt x="534230" y="2512513"/>
                  <a:pt x="330269" y="2297252"/>
                </a:cubicBezTo>
                <a:cubicBezTo>
                  <a:pt x="135278" y="2091465"/>
                  <a:pt x="37487" y="1876435"/>
                  <a:pt x="13299" y="1599966"/>
                </a:cubicBezTo>
                <a:cubicBezTo>
                  <a:pt x="-32170" y="1080250"/>
                  <a:pt x="39709" y="589889"/>
                  <a:pt x="217457" y="178659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F2AEA3E5-3383-4A2D-86B0-A1DC81C11E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253663" y="0"/>
            <a:ext cx="3938337" cy="3321595"/>
          </a:xfrm>
          <a:custGeom>
            <a:avLst/>
            <a:gdLst>
              <a:gd name="connsiteX0" fmla="*/ 3466434 w 3872006"/>
              <a:gd name="connsiteY0" fmla="*/ 0 h 3321595"/>
              <a:gd name="connsiteX1" fmla="*/ 65800 w 3872006"/>
              <a:gd name="connsiteY1" fmla="*/ 0 h 3321595"/>
              <a:gd name="connsiteX2" fmla="*/ 0 w 3872006"/>
              <a:gd name="connsiteY2" fmla="*/ 59511 h 3321595"/>
              <a:gd name="connsiteX3" fmla="*/ 0 w 3872006"/>
              <a:gd name="connsiteY3" fmla="*/ 2518435 h 3321595"/>
              <a:gd name="connsiteX4" fmla="*/ 80122 w 3872006"/>
              <a:gd name="connsiteY4" fmla="*/ 2618704 h 3321595"/>
              <a:gd name="connsiteX5" fmla="*/ 1549501 w 3872006"/>
              <a:gd name="connsiteY5" fmla="*/ 3321595 h 3321595"/>
              <a:gd name="connsiteX6" fmla="*/ 2796711 w 3872006"/>
              <a:gd name="connsiteY6" fmla="*/ 2749441 h 3321595"/>
              <a:gd name="connsiteX7" fmla="*/ 2948494 w 3872006"/>
              <a:gd name="connsiteY7" fmla="*/ 2635829 h 3321595"/>
              <a:gd name="connsiteX8" fmla="*/ 3638840 w 3872006"/>
              <a:gd name="connsiteY8" fmla="*/ 2041901 h 3321595"/>
              <a:gd name="connsiteX9" fmla="*/ 3872006 w 3872006"/>
              <a:gd name="connsiteY9" fmla="*/ 1404055 h 3321595"/>
              <a:gd name="connsiteX10" fmla="*/ 3467973 w 3872006"/>
              <a:gd name="connsiteY10" fmla="*/ 1974 h 3321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872006" h="3321595">
                <a:moveTo>
                  <a:pt x="3466434" y="0"/>
                </a:moveTo>
                <a:lnTo>
                  <a:pt x="65800" y="0"/>
                </a:lnTo>
                <a:lnTo>
                  <a:pt x="0" y="59511"/>
                </a:lnTo>
                <a:lnTo>
                  <a:pt x="0" y="2518435"/>
                </a:lnTo>
                <a:lnTo>
                  <a:pt x="80122" y="2618704"/>
                </a:lnTo>
                <a:cubicBezTo>
                  <a:pt x="490323" y="3108658"/>
                  <a:pt x="942414" y="3321595"/>
                  <a:pt x="1549501" y="3321595"/>
                </a:cubicBezTo>
                <a:cubicBezTo>
                  <a:pt x="2004852" y="3321595"/>
                  <a:pt x="2338950" y="3095023"/>
                  <a:pt x="2796711" y="2749441"/>
                </a:cubicBezTo>
                <a:cubicBezTo>
                  <a:pt x="2847850" y="2710827"/>
                  <a:pt x="2898991" y="2672676"/>
                  <a:pt x="2948494" y="2635829"/>
                </a:cubicBezTo>
                <a:cubicBezTo>
                  <a:pt x="3216812" y="2435869"/>
                  <a:pt x="3470203" y="2246981"/>
                  <a:pt x="3638840" y="2041901"/>
                </a:cubicBezTo>
                <a:cubicBezTo>
                  <a:pt x="3800062" y="1845849"/>
                  <a:pt x="3872006" y="1649145"/>
                  <a:pt x="3872006" y="1404055"/>
                </a:cubicBezTo>
                <a:cubicBezTo>
                  <a:pt x="3872006" y="866538"/>
                  <a:pt x="3729694" y="376466"/>
                  <a:pt x="3467973" y="1974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F5BC3D56-7191-4F9F-BE89-BF3E66D0BC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71504" y="0"/>
            <a:ext cx="4120496" cy="3411460"/>
          </a:xfrm>
          <a:custGeom>
            <a:avLst/>
            <a:gdLst>
              <a:gd name="connsiteX0" fmla="*/ 3564894 w 3904481"/>
              <a:gd name="connsiteY0" fmla="*/ 0 h 3411460"/>
              <a:gd name="connsiteX1" fmla="*/ 0 w 3904481"/>
              <a:gd name="connsiteY1" fmla="*/ 0 h 3411460"/>
              <a:gd name="connsiteX2" fmla="*/ 0 w 3904481"/>
              <a:gd name="connsiteY2" fmla="*/ 2659993 h 3411460"/>
              <a:gd name="connsiteX3" fmla="*/ 1876 w 3904481"/>
              <a:gd name="connsiteY3" fmla="*/ 2662425 h 3411460"/>
              <a:gd name="connsiteX4" fmla="*/ 1514161 w 3904481"/>
              <a:gd name="connsiteY4" fmla="*/ 3411460 h 3411460"/>
              <a:gd name="connsiteX5" fmla="*/ 2797788 w 3904481"/>
              <a:gd name="connsiteY5" fmla="*/ 2801744 h 3411460"/>
              <a:gd name="connsiteX6" fmla="*/ 2954004 w 3904481"/>
              <a:gd name="connsiteY6" fmla="*/ 2680673 h 3411460"/>
              <a:gd name="connsiteX7" fmla="*/ 3664508 w 3904481"/>
              <a:gd name="connsiteY7" fmla="*/ 2047754 h 3411460"/>
              <a:gd name="connsiteX8" fmla="*/ 3904481 w 3904481"/>
              <a:gd name="connsiteY8" fmla="*/ 1368033 h 3411460"/>
              <a:gd name="connsiteX9" fmla="*/ 3596499 w 3904481"/>
              <a:gd name="connsiteY9" fmla="*/ 52268 h 3411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904481" h="3411460">
                <a:moveTo>
                  <a:pt x="3564894" y="0"/>
                </a:moveTo>
                <a:lnTo>
                  <a:pt x="0" y="0"/>
                </a:lnTo>
                <a:lnTo>
                  <a:pt x="0" y="2659993"/>
                </a:lnTo>
                <a:lnTo>
                  <a:pt x="1876" y="2662425"/>
                </a:lnTo>
                <a:cubicBezTo>
                  <a:pt x="424055" y="3184544"/>
                  <a:pt x="889346" y="3411460"/>
                  <a:pt x="1514161" y="3411460"/>
                </a:cubicBezTo>
                <a:cubicBezTo>
                  <a:pt x="1982808" y="3411460"/>
                  <a:pt x="2326661" y="3170014"/>
                  <a:pt x="2797788" y="2801744"/>
                </a:cubicBezTo>
                <a:cubicBezTo>
                  <a:pt x="2850420" y="2760595"/>
                  <a:pt x="2903054" y="2719940"/>
                  <a:pt x="2954004" y="2680673"/>
                </a:cubicBezTo>
                <a:cubicBezTo>
                  <a:pt x="3230156" y="2467586"/>
                  <a:pt x="3490946" y="2266297"/>
                  <a:pt x="3664508" y="2047754"/>
                </a:cubicBezTo>
                <a:cubicBezTo>
                  <a:pt x="3830437" y="1838832"/>
                  <a:pt x="3904481" y="1629214"/>
                  <a:pt x="3904481" y="1368033"/>
                </a:cubicBezTo>
                <a:cubicBezTo>
                  <a:pt x="3904481" y="877057"/>
                  <a:pt x="3796872" y="423228"/>
                  <a:pt x="3596499" y="52268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7" name="Obrázek 6" descr="Obsah obrázku osoba, stůl, interiér, lidé&#10;&#10;Popis byl vytvořen automaticky">
            <a:extLst>
              <a:ext uri="{FF2B5EF4-FFF2-40B4-BE49-F238E27FC236}">
                <a16:creationId xmlns:a16="http://schemas.microsoft.com/office/drawing/2014/main" id="{7EDE28E9-A3B3-4DC9-BA6D-766CA78077C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73" r="1526" b="3"/>
          <a:stretch/>
        </p:blipFill>
        <p:spPr>
          <a:xfrm>
            <a:off x="8456623" y="1"/>
            <a:ext cx="3735378" cy="3051729"/>
          </a:xfrm>
          <a:custGeom>
            <a:avLst/>
            <a:gdLst/>
            <a:ahLst/>
            <a:cxnLst/>
            <a:rect l="l" t="t" r="r" b="b"/>
            <a:pathLst>
              <a:path w="3577083" h="3010961">
                <a:moveTo>
                  <a:pt x="525796" y="0"/>
                </a:moveTo>
                <a:lnTo>
                  <a:pt x="3083618" y="0"/>
                </a:lnTo>
                <a:lnTo>
                  <a:pt x="3238848" y="113681"/>
                </a:lnTo>
                <a:cubicBezTo>
                  <a:pt x="3347378" y="200626"/>
                  <a:pt x="3444292" y="293564"/>
                  <a:pt x="3528988" y="391785"/>
                </a:cubicBezTo>
                <a:lnTo>
                  <a:pt x="3577083" y="453516"/>
                </a:lnTo>
                <a:lnTo>
                  <a:pt x="3577083" y="2083461"/>
                </a:lnTo>
                <a:lnTo>
                  <a:pt x="3549828" y="2118637"/>
                </a:lnTo>
                <a:cubicBezTo>
                  <a:pt x="3524255" y="2152065"/>
                  <a:pt x="3498324" y="2186586"/>
                  <a:pt x="3472099" y="2222744"/>
                </a:cubicBezTo>
                <a:cubicBezTo>
                  <a:pt x="3071290" y="2775245"/>
                  <a:pt x="2641053" y="3010961"/>
                  <a:pt x="2033556" y="3010961"/>
                </a:cubicBezTo>
                <a:cubicBezTo>
                  <a:pt x="1634857" y="3010961"/>
                  <a:pt x="1342325" y="2818935"/>
                  <a:pt x="941515" y="2526044"/>
                </a:cubicBezTo>
                <a:cubicBezTo>
                  <a:pt x="896738" y="2493317"/>
                  <a:pt x="851961" y="2460984"/>
                  <a:pt x="808615" y="2429754"/>
                </a:cubicBezTo>
                <a:cubicBezTo>
                  <a:pt x="573680" y="2260282"/>
                  <a:pt x="351814" y="2100194"/>
                  <a:pt x="204156" y="1926383"/>
                </a:cubicBezTo>
                <a:cubicBezTo>
                  <a:pt x="62993" y="1760224"/>
                  <a:pt x="0" y="1593511"/>
                  <a:pt x="0" y="1385790"/>
                </a:cubicBezTo>
                <a:cubicBezTo>
                  <a:pt x="0" y="865148"/>
                  <a:pt x="162751" y="397028"/>
                  <a:pt x="458321" y="67626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87610349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DBF1ABE-8590-450D-BB49-BDDCCF3EE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391F8D69-709A-4575-A393-B4C26481AF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966083" y="0"/>
            <a:ext cx="9841377" cy="6858000"/>
          </a:xfrm>
          <a:custGeom>
            <a:avLst/>
            <a:gdLst>
              <a:gd name="connsiteX0" fmla="*/ 8218354 w 9841377"/>
              <a:gd name="connsiteY0" fmla="*/ 0 h 6858000"/>
              <a:gd name="connsiteX1" fmla="*/ 5551962 w 9841377"/>
              <a:gd name="connsiteY1" fmla="*/ 0 h 6858000"/>
              <a:gd name="connsiteX2" fmla="*/ 5482342 w 9841377"/>
              <a:gd name="connsiteY2" fmla="*/ 0 h 6858000"/>
              <a:gd name="connsiteX3" fmla="*/ 4359035 w 9841377"/>
              <a:gd name="connsiteY3" fmla="*/ 0 h 6858000"/>
              <a:gd name="connsiteX4" fmla="*/ 4289415 w 9841377"/>
              <a:gd name="connsiteY4" fmla="*/ 0 h 6858000"/>
              <a:gd name="connsiteX5" fmla="*/ 1623023 w 9841377"/>
              <a:gd name="connsiteY5" fmla="*/ 0 h 6858000"/>
              <a:gd name="connsiteX6" fmla="*/ 1600899 w 9841377"/>
              <a:gd name="connsiteY6" fmla="*/ 14997 h 6858000"/>
              <a:gd name="connsiteX7" fmla="*/ 0 w 9841377"/>
              <a:gd name="connsiteY7" fmla="*/ 3621656 h 6858000"/>
              <a:gd name="connsiteX8" fmla="*/ 1874350 w 9841377"/>
              <a:gd name="connsiteY8" fmla="*/ 6374814 h 6858000"/>
              <a:gd name="connsiteX9" fmla="*/ 2390998 w 9841377"/>
              <a:gd name="connsiteY9" fmla="*/ 6780599 h 6858000"/>
              <a:gd name="connsiteX10" fmla="*/ 2502754 w 9841377"/>
              <a:gd name="connsiteY10" fmla="*/ 6858000 h 6858000"/>
              <a:gd name="connsiteX11" fmla="*/ 4289415 w 9841377"/>
              <a:gd name="connsiteY11" fmla="*/ 6858000 h 6858000"/>
              <a:gd name="connsiteX12" fmla="*/ 4359035 w 9841377"/>
              <a:gd name="connsiteY12" fmla="*/ 6858000 h 6858000"/>
              <a:gd name="connsiteX13" fmla="*/ 5482342 w 9841377"/>
              <a:gd name="connsiteY13" fmla="*/ 6858000 h 6858000"/>
              <a:gd name="connsiteX14" fmla="*/ 5551962 w 9841377"/>
              <a:gd name="connsiteY14" fmla="*/ 6858000 h 6858000"/>
              <a:gd name="connsiteX15" fmla="*/ 7338623 w 9841377"/>
              <a:gd name="connsiteY15" fmla="*/ 6858000 h 6858000"/>
              <a:gd name="connsiteX16" fmla="*/ 7450379 w 9841377"/>
              <a:gd name="connsiteY16" fmla="*/ 6780599 h 6858000"/>
              <a:gd name="connsiteX17" fmla="*/ 7967027 w 9841377"/>
              <a:gd name="connsiteY17" fmla="*/ 6374814 h 6858000"/>
              <a:gd name="connsiteX18" fmla="*/ 9841377 w 9841377"/>
              <a:gd name="connsiteY18" fmla="*/ 3621656 h 6858000"/>
              <a:gd name="connsiteX19" fmla="*/ 8240478 w 9841377"/>
              <a:gd name="connsiteY19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9841377" h="6858000">
                <a:moveTo>
                  <a:pt x="8218354" y="0"/>
                </a:moveTo>
                <a:lnTo>
                  <a:pt x="5551962" y="0"/>
                </a:lnTo>
                <a:lnTo>
                  <a:pt x="5482342" y="0"/>
                </a:lnTo>
                <a:lnTo>
                  <a:pt x="4359035" y="0"/>
                </a:lnTo>
                <a:lnTo>
                  <a:pt x="4289415" y="0"/>
                </a:lnTo>
                <a:lnTo>
                  <a:pt x="1623023" y="0"/>
                </a:lnTo>
                <a:lnTo>
                  <a:pt x="1600899" y="14997"/>
                </a:lnTo>
                <a:cubicBezTo>
                  <a:pt x="573736" y="754641"/>
                  <a:pt x="0" y="2093192"/>
                  <a:pt x="0" y="3621656"/>
                </a:cubicBezTo>
                <a:cubicBezTo>
                  <a:pt x="0" y="4969131"/>
                  <a:pt x="928725" y="5602839"/>
                  <a:pt x="1874350" y="6374814"/>
                </a:cubicBezTo>
                <a:cubicBezTo>
                  <a:pt x="2046553" y="6515397"/>
                  <a:pt x="2217180" y="6653108"/>
                  <a:pt x="2390998" y="6780599"/>
                </a:cubicBezTo>
                <a:lnTo>
                  <a:pt x="2502754" y="6858000"/>
                </a:lnTo>
                <a:lnTo>
                  <a:pt x="4289415" y="6858000"/>
                </a:lnTo>
                <a:lnTo>
                  <a:pt x="4359035" y="6858000"/>
                </a:lnTo>
                <a:lnTo>
                  <a:pt x="5482342" y="6858000"/>
                </a:lnTo>
                <a:lnTo>
                  <a:pt x="5551962" y="6858000"/>
                </a:lnTo>
                <a:lnTo>
                  <a:pt x="7338623" y="6858000"/>
                </a:lnTo>
                <a:lnTo>
                  <a:pt x="7450379" y="6780599"/>
                </a:lnTo>
                <a:cubicBezTo>
                  <a:pt x="7624197" y="6653108"/>
                  <a:pt x="7794824" y="6515397"/>
                  <a:pt x="7967027" y="6374814"/>
                </a:cubicBezTo>
                <a:cubicBezTo>
                  <a:pt x="8912652" y="5602839"/>
                  <a:pt x="9841377" y="4969131"/>
                  <a:pt x="9841377" y="3621656"/>
                </a:cubicBezTo>
                <a:cubicBezTo>
                  <a:pt x="9841377" y="2093192"/>
                  <a:pt x="9267641" y="754641"/>
                  <a:pt x="8240478" y="14997"/>
                </a:cubicBezTo>
                <a:close/>
              </a:path>
            </a:pathLst>
          </a:cu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C87A50C4-1191-461A-9E09-C8057F2AF0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43035" y="0"/>
            <a:ext cx="2265453" cy="6858000"/>
          </a:xfrm>
          <a:custGeom>
            <a:avLst/>
            <a:gdLst>
              <a:gd name="connsiteX0" fmla="*/ 1117108 w 2265453"/>
              <a:gd name="connsiteY0" fmla="*/ 0 h 6858000"/>
              <a:gd name="connsiteX1" fmla="*/ 1099628 w 2265453"/>
              <a:gd name="connsiteY1" fmla="*/ 0 h 6858000"/>
              <a:gd name="connsiteX2" fmla="*/ 1175238 w 2265453"/>
              <a:gd name="connsiteY2" fmla="*/ 82371 h 6858000"/>
              <a:gd name="connsiteX3" fmla="*/ 2240276 w 2265453"/>
              <a:gd name="connsiteY3" fmla="*/ 3734791 h 6858000"/>
              <a:gd name="connsiteX4" fmla="*/ 274951 w 2265453"/>
              <a:gd name="connsiteY4" fmla="*/ 6634678 h 6858000"/>
              <a:gd name="connsiteX5" fmla="*/ 12802 w 2265453"/>
              <a:gd name="connsiteY5" fmla="*/ 6848127 h 6858000"/>
              <a:gd name="connsiteX6" fmla="*/ 0 w 2265453"/>
              <a:gd name="connsiteY6" fmla="*/ 6858000 h 6858000"/>
              <a:gd name="connsiteX7" fmla="*/ 19410 w 2265453"/>
              <a:gd name="connsiteY7" fmla="*/ 6858000 h 6858000"/>
              <a:gd name="connsiteX8" fmla="*/ 31082 w 2265453"/>
              <a:gd name="connsiteY8" fmla="*/ 6848998 h 6858000"/>
              <a:gd name="connsiteX9" fmla="*/ 293230 w 2265453"/>
              <a:gd name="connsiteY9" fmla="*/ 6635549 h 6858000"/>
              <a:gd name="connsiteX10" fmla="*/ 2258555 w 2265453"/>
              <a:gd name="connsiteY10" fmla="*/ 3735662 h 6858000"/>
              <a:gd name="connsiteX11" fmla="*/ 1193518 w 2265453"/>
              <a:gd name="connsiteY11" fmla="*/ 8324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65453" h="6858000">
                <a:moveTo>
                  <a:pt x="1117108" y="0"/>
                </a:moveTo>
                <a:lnTo>
                  <a:pt x="1099628" y="0"/>
                </a:lnTo>
                <a:lnTo>
                  <a:pt x="1175238" y="82371"/>
                </a:lnTo>
                <a:cubicBezTo>
                  <a:pt x="1926546" y="957940"/>
                  <a:pt x="2303836" y="2277119"/>
                  <a:pt x="2240276" y="3734791"/>
                </a:cubicBezTo>
                <a:cubicBezTo>
                  <a:pt x="2176522" y="5196911"/>
                  <a:pt x="1237280" y="5841173"/>
                  <a:pt x="274951" y="6634678"/>
                </a:cubicBezTo>
                <a:cubicBezTo>
                  <a:pt x="187328" y="6706930"/>
                  <a:pt x="100126" y="6778421"/>
                  <a:pt x="12802" y="6848127"/>
                </a:cubicBezTo>
                <a:lnTo>
                  <a:pt x="0" y="6858000"/>
                </a:lnTo>
                <a:lnTo>
                  <a:pt x="19410" y="6858000"/>
                </a:lnTo>
                <a:lnTo>
                  <a:pt x="31082" y="6848998"/>
                </a:lnTo>
                <a:cubicBezTo>
                  <a:pt x="118405" y="6779292"/>
                  <a:pt x="205608" y="6707801"/>
                  <a:pt x="293230" y="6635549"/>
                </a:cubicBezTo>
                <a:cubicBezTo>
                  <a:pt x="1255560" y="5842045"/>
                  <a:pt x="2194802" y="5197782"/>
                  <a:pt x="2258555" y="3735662"/>
                </a:cubicBezTo>
                <a:cubicBezTo>
                  <a:pt x="2322115" y="2277991"/>
                  <a:pt x="1944825" y="958811"/>
                  <a:pt x="1193518" y="8324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BC87DA9F-8DB2-4D48-8716-A928FBB8A5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033" y="0"/>
            <a:ext cx="2486322" cy="6858000"/>
          </a:xfrm>
          <a:custGeom>
            <a:avLst/>
            <a:gdLst>
              <a:gd name="connsiteX0" fmla="*/ 879731 w 2521425"/>
              <a:gd name="connsiteY0" fmla="*/ 0 h 6858000"/>
              <a:gd name="connsiteX1" fmla="*/ 898402 w 2521425"/>
              <a:gd name="connsiteY1" fmla="*/ 0 h 6858000"/>
              <a:gd name="connsiteX2" fmla="*/ 920526 w 2521425"/>
              <a:gd name="connsiteY2" fmla="*/ 14997 h 6858000"/>
              <a:gd name="connsiteX3" fmla="*/ 2521425 w 2521425"/>
              <a:gd name="connsiteY3" fmla="*/ 3621656 h 6858000"/>
              <a:gd name="connsiteX4" fmla="*/ 647075 w 2521425"/>
              <a:gd name="connsiteY4" fmla="*/ 6374814 h 6858000"/>
              <a:gd name="connsiteX5" fmla="*/ 130427 w 2521425"/>
              <a:gd name="connsiteY5" fmla="*/ 6780599 h 6858000"/>
              <a:gd name="connsiteX6" fmla="*/ 18671 w 2521425"/>
              <a:gd name="connsiteY6" fmla="*/ 6858000 h 6858000"/>
              <a:gd name="connsiteX7" fmla="*/ 0 w 2521425"/>
              <a:gd name="connsiteY7" fmla="*/ 6858000 h 6858000"/>
              <a:gd name="connsiteX8" fmla="*/ 111756 w 2521425"/>
              <a:gd name="connsiteY8" fmla="*/ 6780599 h 6858000"/>
              <a:gd name="connsiteX9" fmla="*/ 628404 w 2521425"/>
              <a:gd name="connsiteY9" fmla="*/ 6374814 h 6858000"/>
              <a:gd name="connsiteX10" fmla="*/ 2502754 w 2521425"/>
              <a:gd name="connsiteY10" fmla="*/ 3621656 h 6858000"/>
              <a:gd name="connsiteX11" fmla="*/ 901855 w 2521425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195EA065-AC5D-431D-927E-87FF058848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96194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46934B3C-D73F-4CD0-95B1-0244D662D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23292" y="0"/>
            <a:ext cx="2486322" cy="6858000"/>
          </a:xfrm>
          <a:custGeom>
            <a:avLst/>
            <a:gdLst>
              <a:gd name="connsiteX0" fmla="*/ 879731 w 2521425"/>
              <a:gd name="connsiteY0" fmla="*/ 0 h 6858000"/>
              <a:gd name="connsiteX1" fmla="*/ 898402 w 2521425"/>
              <a:gd name="connsiteY1" fmla="*/ 0 h 6858000"/>
              <a:gd name="connsiteX2" fmla="*/ 920526 w 2521425"/>
              <a:gd name="connsiteY2" fmla="*/ 14997 h 6858000"/>
              <a:gd name="connsiteX3" fmla="*/ 2521425 w 2521425"/>
              <a:gd name="connsiteY3" fmla="*/ 3621656 h 6858000"/>
              <a:gd name="connsiteX4" fmla="*/ 647075 w 2521425"/>
              <a:gd name="connsiteY4" fmla="*/ 6374814 h 6858000"/>
              <a:gd name="connsiteX5" fmla="*/ 130427 w 2521425"/>
              <a:gd name="connsiteY5" fmla="*/ 6780599 h 6858000"/>
              <a:gd name="connsiteX6" fmla="*/ 18671 w 2521425"/>
              <a:gd name="connsiteY6" fmla="*/ 6858000 h 6858000"/>
              <a:gd name="connsiteX7" fmla="*/ 0 w 2521425"/>
              <a:gd name="connsiteY7" fmla="*/ 6858000 h 6858000"/>
              <a:gd name="connsiteX8" fmla="*/ 111756 w 2521425"/>
              <a:gd name="connsiteY8" fmla="*/ 6780599 h 6858000"/>
              <a:gd name="connsiteX9" fmla="*/ 628404 w 2521425"/>
              <a:gd name="connsiteY9" fmla="*/ 6374814 h 6858000"/>
              <a:gd name="connsiteX10" fmla="*/ 2502754 w 2521425"/>
              <a:gd name="connsiteY10" fmla="*/ 3621656 h 6858000"/>
              <a:gd name="connsiteX11" fmla="*/ 901855 w 2521425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CF363D3-DAF3-4F68-AA21-5776F9794B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43607" y="2114564"/>
            <a:ext cx="8394306" cy="618698"/>
          </a:xfrm>
        </p:spPr>
        <p:txBody>
          <a:bodyPr anchor="b">
            <a:normAutofit fontScale="90000"/>
          </a:bodyPr>
          <a:lstStyle/>
          <a:p>
            <a:pPr algn="ctr"/>
            <a:r>
              <a:rPr lang="cs-CZ" sz="3600" u="sng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3600" u="sng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IDAKTICKÉ ZÁSADY </a:t>
            </a:r>
            <a:endParaRPr lang="cs-CZ" sz="3600" u="sng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473C21D7-C545-4297-83CE-E0EBE58374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84540" y="2733261"/>
            <a:ext cx="8188085" cy="3966195"/>
          </a:xfrm>
        </p:spPr>
        <p:txBody>
          <a:bodyPr anchor="t">
            <a:normAutofit/>
          </a:bodyPr>
          <a:lstStyle/>
          <a:p>
            <a:pPr algn="ctr" eaLnBrk="1" hangingPunct="1">
              <a:lnSpc>
                <a:spcPct val="120000"/>
              </a:lnSpc>
            </a:pPr>
            <a:r>
              <a:rPr lang="cs-CZ" altLang="cs-C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názornost, přiměřenost, individuální přístup, systematičnost, komplexnost, trvalost, praktická využitelnost , uvědomělost a aktivita žáka, pozitivní motivace, klidný a citlivý přístup, využití hry, terapeutický přístup (nezaměřovat se na výsledek, ale proces), pozitivní hodnocení</a:t>
            </a:r>
          </a:p>
          <a:p>
            <a:pPr algn="ctr">
              <a:lnSpc>
                <a:spcPct val="120000"/>
              </a:lnSpc>
            </a:pPr>
            <a:endParaRPr lang="cs-CZ" sz="600" dirty="0"/>
          </a:p>
        </p:txBody>
      </p:sp>
      <p:pic>
        <p:nvPicPr>
          <p:cNvPr id="5" name="Obrázek 4" descr="Obsah obrázku text, interiér, osoba&#10;&#10;Popis byl vytvořen automaticky">
            <a:extLst>
              <a:ext uri="{FF2B5EF4-FFF2-40B4-BE49-F238E27FC236}">
                <a16:creationId xmlns:a16="http://schemas.microsoft.com/office/drawing/2014/main" id="{6EE0E1CB-F1AE-498B-801C-6F02D47D10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160" y="158543"/>
            <a:ext cx="6145222" cy="1797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01281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9">
            <a:extLst>
              <a:ext uri="{FF2B5EF4-FFF2-40B4-BE49-F238E27FC236}">
                <a16:creationId xmlns:a16="http://schemas.microsoft.com/office/drawing/2014/main" id="{430127AE-B29E-4FDF-99D2-A2F1E7003F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920240" y="2176009"/>
            <a:ext cx="8770571" cy="0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1" name="Rectangle 11">
            <a:extLst>
              <a:ext uri="{FF2B5EF4-FFF2-40B4-BE49-F238E27FC236}">
                <a16:creationId xmlns:a16="http://schemas.microsoft.com/office/drawing/2014/main" id="{49BB7E9A-6937-4BF0-9F51-A20F197B55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3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2" name="Freeform: Shape 13">
            <a:extLst>
              <a:ext uri="{FF2B5EF4-FFF2-40B4-BE49-F238E27FC236}">
                <a16:creationId xmlns:a16="http://schemas.microsoft.com/office/drawing/2014/main" id="{E0939753-89D7-48A8-8441-B9FF25CE8A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04167" y="0"/>
            <a:ext cx="5687681" cy="5708856"/>
          </a:xfrm>
          <a:custGeom>
            <a:avLst/>
            <a:gdLst>
              <a:gd name="connsiteX0" fmla="*/ 2787282 w 5687681"/>
              <a:gd name="connsiteY0" fmla="*/ 0 h 5708856"/>
              <a:gd name="connsiteX1" fmla="*/ 3988996 w 5687681"/>
              <a:gd name="connsiteY1" fmla="*/ 0 h 5708856"/>
              <a:gd name="connsiteX2" fmla="*/ 4236253 w 5687681"/>
              <a:gd name="connsiteY2" fmla="*/ 68070 h 5708856"/>
              <a:gd name="connsiteX3" fmla="*/ 4483543 w 5687681"/>
              <a:gd name="connsiteY3" fmla="*/ 168573 h 5708856"/>
              <a:gd name="connsiteX4" fmla="*/ 5265611 w 5687681"/>
              <a:gd name="connsiteY4" fmla="*/ 790441 h 5708856"/>
              <a:gd name="connsiteX5" fmla="*/ 5682608 w 5687681"/>
              <a:gd name="connsiteY5" fmla="*/ 1499885 h 5708856"/>
              <a:gd name="connsiteX6" fmla="*/ 5687681 w 5687681"/>
              <a:gd name="connsiteY6" fmla="*/ 1513862 h 5708856"/>
              <a:gd name="connsiteX7" fmla="*/ 5687681 w 5687681"/>
              <a:gd name="connsiteY7" fmla="*/ 3841322 h 5708856"/>
              <a:gd name="connsiteX8" fmla="*/ 5651147 w 5687681"/>
              <a:gd name="connsiteY8" fmla="*/ 3896489 h 5708856"/>
              <a:gd name="connsiteX9" fmla="*/ 4734255 w 5687681"/>
              <a:gd name="connsiteY9" fmla="*/ 4737639 h 5708856"/>
              <a:gd name="connsiteX10" fmla="*/ 4532663 w 5687681"/>
              <a:gd name="connsiteY10" fmla="*/ 4898543 h 5708856"/>
              <a:gd name="connsiteX11" fmla="*/ 2876165 w 5687681"/>
              <a:gd name="connsiteY11" fmla="*/ 5708856 h 5708856"/>
              <a:gd name="connsiteX12" fmla="*/ 694066 w 5687681"/>
              <a:gd name="connsiteY12" fmla="*/ 4391717 h 5708856"/>
              <a:gd name="connsiteX13" fmla="*/ 461517 w 5687681"/>
              <a:gd name="connsiteY13" fmla="*/ 4054756 h 5708856"/>
              <a:gd name="connsiteX14" fmla="*/ 0 w 5687681"/>
              <a:gd name="connsiteY14" fmla="*/ 2993139 h 5708856"/>
              <a:gd name="connsiteX15" fmla="*/ 278855 w 5687681"/>
              <a:gd name="connsiteY15" fmla="*/ 1849819 h 5708856"/>
              <a:gd name="connsiteX16" fmla="*/ 1047879 w 5687681"/>
              <a:gd name="connsiteY16" fmla="*/ 867400 h 5708856"/>
              <a:gd name="connsiteX17" fmla="*/ 2159714 w 5687681"/>
              <a:gd name="connsiteY17" fmla="*/ 186098 h 5708856"/>
              <a:gd name="connsiteX18" fmla="*/ 2785137 w 5687681"/>
              <a:gd name="connsiteY18" fmla="*/ 372 h 5708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687681" h="5708856">
                <a:moveTo>
                  <a:pt x="2787282" y="0"/>
                </a:moveTo>
                <a:lnTo>
                  <a:pt x="3988996" y="0"/>
                </a:lnTo>
                <a:lnTo>
                  <a:pt x="4236253" y="68070"/>
                </a:lnTo>
                <a:cubicBezTo>
                  <a:pt x="4321147" y="96843"/>
                  <a:pt x="4403628" y="130356"/>
                  <a:pt x="4483543" y="168573"/>
                </a:cubicBezTo>
                <a:cubicBezTo>
                  <a:pt x="4783119" y="311949"/>
                  <a:pt x="5046239" y="521215"/>
                  <a:pt x="5265611" y="790441"/>
                </a:cubicBezTo>
                <a:cubicBezTo>
                  <a:pt x="5433740" y="996857"/>
                  <a:pt x="5573537" y="1235870"/>
                  <a:pt x="5682608" y="1499885"/>
                </a:cubicBezTo>
                <a:lnTo>
                  <a:pt x="5687681" y="1513862"/>
                </a:lnTo>
                <a:lnTo>
                  <a:pt x="5687681" y="3841322"/>
                </a:lnTo>
                <a:lnTo>
                  <a:pt x="5651147" y="3896489"/>
                </a:lnTo>
                <a:cubicBezTo>
                  <a:pt x="5427171" y="4186934"/>
                  <a:pt x="5090625" y="4454446"/>
                  <a:pt x="4734255" y="4737639"/>
                </a:cubicBezTo>
                <a:cubicBezTo>
                  <a:pt x="4668506" y="4789825"/>
                  <a:pt x="4600584" y="4843856"/>
                  <a:pt x="4532663" y="4898543"/>
                </a:cubicBezTo>
                <a:cubicBezTo>
                  <a:pt x="3924681" y="5387974"/>
                  <a:pt x="3480945" y="5708856"/>
                  <a:pt x="2876165" y="5708856"/>
                </a:cubicBezTo>
                <a:cubicBezTo>
                  <a:pt x="1954665" y="5708856"/>
                  <a:pt x="1302047" y="5314966"/>
                  <a:pt x="694066" y="4391717"/>
                </a:cubicBezTo>
                <a:cubicBezTo>
                  <a:pt x="614503" y="4270875"/>
                  <a:pt x="536731" y="4160972"/>
                  <a:pt x="461517" y="4054756"/>
                </a:cubicBezTo>
                <a:cubicBezTo>
                  <a:pt x="149788" y="3614348"/>
                  <a:pt x="0" y="3385316"/>
                  <a:pt x="0" y="2993139"/>
                </a:cubicBezTo>
                <a:cubicBezTo>
                  <a:pt x="0" y="2603731"/>
                  <a:pt x="93889" y="2219065"/>
                  <a:pt x="278855" y="1849819"/>
                </a:cubicBezTo>
                <a:cubicBezTo>
                  <a:pt x="459854" y="1488610"/>
                  <a:pt x="718625" y="1157977"/>
                  <a:pt x="1047879" y="867400"/>
                </a:cubicBezTo>
                <a:cubicBezTo>
                  <a:pt x="1371504" y="581701"/>
                  <a:pt x="1755887" y="346080"/>
                  <a:pt x="2159714" y="186098"/>
                </a:cubicBezTo>
                <a:cubicBezTo>
                  <a:pt x="2367064" y="103803"/>
                  <a:pt x="2576044" y="41801"/>
                  <a:pt x="2785137" y="372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3" name="Freeform: Shape 15">
            <a:extLst>
              <a:ext uri="{FF2B5EF4-FFF2-40B4-BE49-F238E27FC236}">
                <a16:creationId xmlns:a16="http://schemas.microsoft.com/office/drawing/2014/main" id="{9F5CCFC5-858F-4B45-9B10-D49DD0280D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25450" y="0"/>
            <a:ext cx="5866550" cy="5788550"/>
          </a:xfrm>
          <a:custGeom>
            <a:avLst/>
            <a:gdLst>
              <a:gd name="connsiteX0" fmla="*/ 2331396 w 5798121"/>
              <a:gd name="connsiteY0" fmla="*/ 0 h 5788550"/>
              <a:gd name="connsiteX1" fmla="*/ 4658651 w 5798121"/>
              <a:gd name="connsiteY1" fmla="*/ 0 h 5788550"/>
              <a:gd name="connsiteX2" fmla="*/ 4682835 w 5798121"/>
              <a:gd name="connsiteY2" fmla="*/ 9816 h 5788550"/>
              <a:gd name="connsiteX3" fmla="*/ 5499667 w 5798121"/>
              <a:gd name="connsiteY3" fmla="*/ 658449 h 5788550"/>
              <a:gd name="connsiteX4" fmla="*/ 5665313 w 5798121"/>
              <a:gd name="connsiteY4" fmla="*/ 884789 h 5788550"/>
              <a:gd name="connsiteX5" fmla="*/ 5798121 w 5798121"/>
              <a:gd name="connsiteY5" fmla="*/ 1110681 h 5788550"/>
              <a:gd name="connsiteX6" fmla="*/ 5798121 w 5798121"/>
              <a:gd name="connsiteY6" fmla="*/ 4016954 h 5788550"/>
              <a:gd name="connsiteX7" fmla="*/ 5706359 w 5798121"/>
              <a:gd name="connsiteY7" fmla="*/ 4121532 h 5788550"/>
              <a:gd name="connsiteX8" fmla="*/ 4944692 w 5798121"/>
              <a:gd name="connsiteY8" fmla="*/ 4775532 h 5788550"/>
              <a:gd name="connsiteX9" fmla="*/ 4734137 w 5798121"/>
              <a:gd name="connsiteY9" fmla="*/ 4943362 h 5788550"/>
              <a:gd name="connsiteX10" fmla="*/ 3004009 w 5798121"/>
              <a:gd name="connsiteY10" fmla="*/ 5788550 h 5788550"/>
              <a:gd name="connsiteX11" fmla="*/ 724917 w 5798121"/>
              <a:gd name="connsiteY11" fmla="*/ 4414722 h 5788550"/>
              <a:gd name="connsiteX12" fmla="*/ 482031 w 5798121"/>
              <a:gd name="connsiteY12" fmla="*/ 4063258 h 5788550"/>
              <a:gd name="connsiteX13" fmla="*/ 0 w 5798121"/>
              <a:gd name="connsiteY13" fmla="*/ 2955950 h 5788550"/>
              <a:gd name="connsiteX14" fmla="*/ 291250 w 5798121"/>
              <a:gd name="connsiteY14" fmla="*/ 1763422 h 5788550"/>
              <a:gd name="connsiteX15" fmla="*/ 1094457 w 5798121"/>
              <a:gd name="connsiteY15" fmla="*/ 738720 h 5788550"/>
              <a:gd name="connsiteX16" fmla="*/ 2255713 w 5798121"/>
              <a:gd name="connsiteY16" fmla="*/ 28095 h 5788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798121" h="5788550">
                <a:moveTo>
                  <a:pt x="2331396" y="0"/>
                </a:moveTo>
                <a:lnTo>
                  <a:pt x="4658651" y="0"/>
                </a:lnTo>
                <a:lnTo>
                  <a:pt x="4682835" y="9816"/>
                </a:lnTo>
                <a:cubicBezTo>
                  <a:pt x="4995727" y="159362"/>
                  <a:pt x="5270543" y="377635"/>
                  <a:pt x="5499667" y="658449"/>
                </a:cubicBezTo>
                <a:cubicBezTo>
                  <a:pt x="5558201" y="730215"/>
                  <a:pt x="5613447" y="805760"/>
                  <a:pt x="5665313" y="884789"/>
                </a:cubicBezTo>
                <a:lnTo>
                  <a:pt x="5798121" y="1110681"/>
                </a:lnTo>
                <a:lnTo>
                  <a:pt x="5798121" y="4016954"/>
                </a:lnTo>
                <a:lnTo>
                  <a:pt x="5706359" y="4121532"/>
                </a:lnTo>
                <a:cubicBezTo>
                  <a:pt x="5491360" y="4341659"/>
                  <a:pt x="5223849" y="4553996"/>
                  <a:pt x="4944692" y="4775532"/>
                </a:cubicBezTo>
                <a:cubicBezTo>
                  <a:pt x="4876021" y="4829964"/>
                  <a:pt x="4805079" y="4886320"/>
                  <a:pt x="4734137" y="4943362"/>
                </a:cubicBezTo>
                <a:cubicBezTo>
                  <a:pt x="4099133" y="5453857"/>
                  <a:pt x="3635672" y="5788550"/>
                  <a:pt x="3004009" y="5788550"/>
                </a:cubicBezTo>
                <a:cubicBezTo>
                  <a:pt x="2041550" y="5788550"/>
                  <a:pt x="1359922" y="5377707"/>
                  <a:pt x="724917" y="4414722"/>
                </a:cubicBezTo>
                <a:cubicBezTo>
                  <a:pt x="641818" y="4288679"/>
                  <a:pt x="560588" y="4174046"/>
                  <a:pt x="482031" y="4063258"/>
                </a:cubicBezTo>
                <a:cubicBezTo>
                  <a:pt x="156446" y="3603895"/>
                  <a:pt x="0" y="3365006"/>
                  <a:pt x="0" y="2955950"/>
                </a:cubicBezTo>
                <a:cubicBezTo>
                  <a:pt x="0" y="2549782"/>
                  <a:pt x="98062" y="2148559"/>
                  <a:pt x="291250" y="1763422"/>
                </a:cubicBezTo>
                <a:cubicBezTo>
                  <a:pt x="480295" y="1386666"/>
                  <a:pt x="750568" y="1041802"/>
                  <a:pt x="1094457" y="738720"/>
                </a:cubicBezTo>
                <a:cubicBezTo>
                  <a:pt x="1432467" y="440725"/>
                  <a:pt x="1833935" y="194963"/>
                  <a:pt x="2255713" y="28095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6FAF459-8185-4512-A0DF-B626F4AFC9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3327" y="1"/>
            <a:ext cx="7599133" cy="685797"/>
          </a:xfrm>
        </p:spPr>
        <p:txBody>
          <a:bodyPr vert="horz" lIns="109728" tIns="109728" rIns="109728" bIns="91440" rtlCol="0" anchor="b">
            <a:normAutofit/>
          </a:bodyPr>
          <a:lstStyle/>
          <a:p>
            <a:r>
              <a:rPr lang="en-US" sz="2000" u="sng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CÍLE</a:t>
            </a:r>
            <a:r>
              <a:rPr lang="cs-CZ" sz="2000" u="sng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u="sng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SPECIFIKA VZDĚLÁVACÍHO PROCESU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8618A7B-D15E-4CF5-A377-EBFEB9EEF0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3175" y="685798"/>
            <a:ext cx="6340839" cy="6172201"/>
          </a:xfrm>
        </p:spPr>
        <p:txBody>
          <a:bodyPr vert="horz" lIns="109728" tIns="109728" rIns="109728" bIns="91440" rtlCol="0" anchor="t"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cs-CZ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Maximální</a:t>
            </a:r>
            <a:r>
              <a:rPr lang="en-US" altLang="cs-CZ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rozvoj</a:t>
            </a:r>
            <a:r>
              <a:rPr lang="en-US" altLang="cs-CZ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osobnosti</a:t>
            </a:r>
            <a:r>
              <a:rPr lang="en-US" altLang="cs-CZ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altLang="cs-CZ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všech</a:t>
            </a:r>
            <a:r>
              <a:rPr lang="en-US" altLang="cs-CZ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složkách</a:t>
            </a:r>
            <a:endParaRPr lang="en-US" altLang="cs-CZ" sz="20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cs-CZ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Příprava</a:t>
            </a:r>
            <a:r>
              <a:rPr lang="en-US" altLang="cs-CZ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altLang="cs-CZ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budoucí</a:t>
            </a:r>
            <a:r>
              <a:rPr lang="en-US" altLang="cs-CZ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samostatný</a:t>
            </a:r>
            <a:r>
              <a:rPr lang="en-US" altLang="cs-CZ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dospělý</a:t>
            </a:r>
            <a:r>
              <a:rPr lang="en-US" altLang="cs-CZ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život</a:t>
            </a:r>
            <a:r>
              <a:rPr lang="en-US" altLang="cs-CZ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cs-CZ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prakticky</a:t>
            </a:r>
            <a:r>
              <a:rPr lang="en-US" altLang="cs-CZ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využitelné</a:t>
            </a:r>
            <a:r>
              <a:rPr lang="en-US" altLang="cs-CZ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dovednosti</a:t>
            </a:r>
            <a:r>
              <a:rPr lang="en-US" altLang="cs-CZ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cs-CZ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zkušenosti</a:t>
            </a:r>
            <a:r>
              <a:rPr lang="en-US" altLang="cs-CZ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cs-CZ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znalosti</a:t>
            </a:r>
            <a:r>
              <a:rPr lang="en-US" altLang="cs-CZ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altLang="cs-CZ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návyky</a:t>
            </a:r>
            <a:r>
              <a:rPr lang="en-US" altLang="cs-CZ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cs-CZ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Vzdělání</a:t>
            </a:r>
            <a:r>
              <a:rPr lang="en-US" altLang="cs-CZ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 </a:t>
            </a:r>
            <a:r>
              <a:rPr lang="en-US" altLang="cs-CZ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návazností</a:t>
            </a:r>
            <a:r>
              <a:rPr lang="en-US" altLang="cs-CZ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altLang="cs-CZ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další</a:t>
            </a:r>
            <a:r>
              <a:rPr lang="en-US" altLang="cs-CZ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předprofesní</a:t>
            </a:r>
            <a:r>
              <a:rPr lang="en-US" altLang="cs-CZ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přípravu</a:t>
            </a:r>
            <a:r>
              <a:rPr lang="en-US" altLang="cs-CZ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altLang="cs-CZ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budoucí</a:t>
            </a:r>
            <a:r>
              <a:rPr lang="en-US" altLang="cs-CZ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zaměstnání</a:t>
            </a:r>
            <a:endParaRPr lang="en-US" altLang="cs-CZ" sz="20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cs-CZ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Budování</a:t>
            </a:r>
            <a:r>
              <a:rPr lang="en-US" altLang="cs-CZ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sebevědomí</a:t>
            </a:r>
            <a:r>
              <a:rPr lang="en-US" altLang="cs-CZ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cs-CZ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sebepojetí</a:t>
            </a:r>
            <a:r>
              <a:rPr lang="en-US" altLang="cs-CZ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cs-CZ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potřeby</a:t>
            </a:r>
            <a:r>
              <a:rPr lang="en-US" altLang="cs-CZ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sebeprosazení</a:t>
            </a:r>
            <a:r>
              <a:rPr lang="en-US" altLang="cs-CZ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altLang="cs-CZ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seberealizace</a:t>
            </a:r>
            <a:r>
              <a:rPr lang="en-US" altLang="cs-CZ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cs-CZ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pochopení</a:t>
            </a:r>
            <a:r>
              <a:rPr lang="en-US" altLang="cs-CZ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mé</a:t>
            </a:r>
            <a:r>
              <a:rPr lang="en-US" altLang="cs-CZ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role </a:t>
            </a:r>
            <a:r>
              <a:rPr lang="en-US" altLang="cs-CZ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altLang="cs-CZ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společnosti</a:t>
            </a:r>
            <a:r>
              <a:rPr lang="en-US" altLang="cs-CZ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altLang="cs-CZ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důležitosti</a:t>
            </a:r>
            <a:r>
              <a:rPr lang="en-US" altLang="cs-CZ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mé</a:t>
            </a:r>
            <a:r>
              <a:rPr lang="en-US" altLang="cs-CZ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osoby</a:t>
            </a:r>
            <a:r>
              <a:rPr lang="en-US" altLang="cs-CZ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pro </a:t>
            </a:r>
            <a:r>
              <a:rPr lang="en-US" altLang="cs-CZ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společnost</a:t>
            </a:r>
            <a:r>
              <a:rPr lang="en-US" altLang="cs-CZ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cs-CZ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jsem</a:t>
            </a:r>
            <a:r>
              <a:rPr lang="en-US" altLang="cs-CZ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důležitý</a:t>
            </a:r>
            <a:r>
              <a:rPr lang="en-US" altLang="cs-CZ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cs-CZ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prospěšný</a:t>
            </a:r>
            <a:r>
              <a:rPr lang="en-US" altLang="cs-CZ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cs-CZ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chci</a:t>
            </a:r>
            <a:r>
              <a:rPr lang="en-US" altLang="cs-CZ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altLang="cs-CZ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sobě</a:t>
            </a:r>
            <a:r>
              <a:rPr lang="en-US" altLang="cs-CZ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pracovat</a:t>
            </a:r>
            <a:r>
              <a:rPr lang="en-US" altLang="cs-CZ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altLang="cs-CZ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budovat</a:t>
            </a:r>
            <a:r>
              <a:rPr lang="en-US" altLang="cs-CZ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svůj</a:t>
            </a:r>
            <a:r>
              <a:rPr lang="en-US" altLang="cs-CZ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život</a:t>
            </a:r>
            <a:r>
              <a:rPr lang="en-US" altLang="cs-CZ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cs-CZ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Socializace</a:t>
            </a:r>
            <a:r>
              <a:rPr lang="en-US" altLang="cs-CZ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cs-CZ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začlenění</a:t>
            </a:r>
            <a:r>
              <a:rPr lang="en-US" altLang="cs-CZ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altLang="cs-CZ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intaktní</a:t>
            </a:r>
            <a:r>
              <a:rPr lang="en-US" altLang="cs-CZ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populace </a:t>
            </a:r>
            <a:r>
              <a:rPr lang="en-US" altLang="cs-CZ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cs-CZ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mezi</a:t>
            </a:r>
            <a:r>
              <a:rPr lang="en-US" altLang="cs-CZ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jedince</a:t>
            </a:r>
            <a:r>
              <a:rPr lang="en-US" altLang="cs-CZ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 MP (</a:t>
            </a:r>
            <a:r>
              <a:rPr lang="en-US" altLang="cs-CZ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různorodá</a:t>
            </a:r>
            <a:r>
              <a:rPr lang="en-US" altLang="cs-CZ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zkušenost</a:t>
            </a:r>
            <a:r>
              <a:rPr lang="en-US" altLang="cs-CZ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cs-CZ" altLang="cs-CZ" sz="20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cs-CZ" sz="1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sz="1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4" name="Freeform: Shape 17">
            <a:extLst>
              <a:ext uri="{FF2B5EF4-FFF2-40B4-BE49-F238E27FC236}">
                <a16:creationId xmlns:a16="http://schemas.microsoft.com/office/drawing/2014/main" id="{2348ECDC-D455-4B71-90F6-2ECC12B798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23734" y="0"/>
            <a:ext cx="5568114" cy="5577748"/>
          </a:xfrm>
          <a:custGeom>
            <a:avLst/>
            <a:gdLst>
              <a:gd name="connsiteX0" fmla="*/ 2959946 w 5568114"/>
              <a:gd name="connsiteY0" fmla="*/ 0 h 5577748"/>
              <a:gd name="connsiteX1" fmla="*/ 3614224 w 5568114"/>
              <a:gd name="connsiteY1" fmla="*/ 0 h 5577748"/>
              <a:gd name="connsiteX2" fmla="*/ 3844432 w 5568114"/>
              <a:gd name="connsiteY2" fmla="*/ 36392 h 5577748"/>
              <a:gd name="connsiteX3" fmla="*/ 4336826 w 5568114"/>
              <a:gd name="connsiteY3" fmla="*/ 203778 h 5577748"/>
              <a:gd name="connsiteX4" fmla="*/ 5093304 w 5568114"/>
              <a:gd name="connsiteY4" fmla="*/ 806978 h 5577748"/>
              <a:gd name="connsiteX5" fmla="*/ 5496656 w 5568114"/>
              <a:gd name="connsiteY5" fmla="*/ 1495125 h 5577748"/>
              <a:gd name="connsiteX6" fmla="*/ 5568114 w 5568114"/>
              <a:gd name="connsiteY6" fmla="*/ 1692569 h 5577748"/>
              <a:gd name="connsiteX7" fmla="*/ 5568114 w 5568114"/>
              <a:gd name="connsiteY7" fmla="*/ 3665503 h 5577748"/>
              <a:gd name="connsiteX8" fmla="*/ 5466225 w 5568114"/>
              <a:gd name="connsiteY8" fmla="*/ 3819786 h 5577748"/>
              <a:gd name="connsiteX9" fmla="*/ 4579336 w 5568114"/>
              <a:gd name="connsiteY9" fmla="*/ 4635686 h 5577748"/>
              <a:gd name="connsiteX10" fmla="*/ 4384340 w 5568114"/>
              <a:gd name="connsiteY10" fmla="*/ 4791760 h 5577748"/>
              <a:gd name="connsiteX11" fmla="*/ 2782048 w 5568114"/>
              <a:gd name="connsiteY11" fmla="*/ 5577748 h 5577748"/>
              <a:gd name="connsiteX12" fmla="*/ 671354 w 5568114"/>
              <a:gd name="connsiteY12" fmla="*/ 4300148 h 5577748"/>
              <a:gd name="connsiteX13" fmla="*/ 446415 w 5568114"/>
              <a:gd name="connsiteY13" fmla="*/ 3973302 h 5577748"/>
              <a:gd name="connsiteX14" fmla="*/ 0 w 5568114"/>
              <a:gd name="connsiteY14" fmla="*/ 2943554 h 5577748"/>
              <a:gd name="connsiteX15" fmla="*/ 269730 w 5568114"/>
              <a:gd name="connsiteY15" fmla="*/ 1834555 h 5577748"/>
              <a:gd name="connsiteX16" fmla="*/ 1013589 w 5568114"/>
              <a:gd name="connsiteY16" fmla="*/ 881627 h 5577748"/>
              <a:gd name="connsiteX17" fmla="*/ 2089042 w 5568114"/>
              <a:gd name="connsiteY17" fmla="*/ 220777 h 5577748"/>
              <a:gd name="connsiteX18" fmla="*/ 2845684 w 5568114"/>
              <a:gd name="connsiteY18" fmla="*/ 14234 h 5577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568114" h="5577748">
                <a:moveTo>
                  <a:pt x="2959946" y="0"/>
                </a:moveTo>
                <a:lnTo>
                  <a:pt x="3614224" y="0"/>
                </a:lnTo>
                <a:lnTo>
                  <a:pt x="3844432" y="36392"/>
                </a:lnTo>
                <a:cubicBezTo>
                  <a:pt x="4017699" y="73748"/>
                  <a:pt x="4182227" y="129639"/>
                  <a:pt x="4336826" y="203778"/>
                </a:cubicBezTo>
                <a:cubicBezTo>
                  <a:pt x="4626600" y="342850"/>
                  <a:pt x="4881111" y="545834"/>
                  <a:pt x="5093304" y="806978"/>
                </a:cubicBezTo>
                <a:cubicBezTo>
                  <a:pt x="5255931" y="1007198"/>
                  <a:pt x="5391154" y="1239036"/>
                  <a:pt x="5496656" y="1495125"/>
                </a:cubicBezTo>
                <a:lnTo>
                  <a:pt x="5568114" y="1692569"/>
                </a:lnTo>
                <a:lnTo>
                  <a:pt x="5568114" y="3665503"/>
                </a:lnTo>
                <a:lnTo>
                  <a:pt x="5466225" y="3819786"/>
                </a:lnTo>
                <a:cubicBezTo>
                  <a:pt x="5249576" y="4101511"/>
                  <a:pt x="4924044" y="4360994"/>
                  <a:pt x="4579336" y="4635686"/>
                </a:cubicBezTo>
                <a:cubicBezTo>
                  <a:pt x="4515738" y="4686305"/>
                  <a:pt x="4450038" y="4738713"/>
                  <a:pt x="4384340" y="4791760"/>
                </a:cubicBezTo>
                <a:cubicBezTo>
                  <a:pt x="3796254" y="5266498"/>
                  <a:pt x="3367038" y="5577748"/>
                  <a:pt x="2782048" y="5577748"/>
                </a:cubicBezTo>
                <a:cubicBezTo>
                  <a:pt x="1890703" y="5577748"/>
                  <a:pt x="1259439" y="5195682"/>
                  <a:pt x="671354" y="4300148"/>
                </a:cubicBezTo>
                <a:cubicBezTo>
                  <a:pt x="594395" y="4182934"/>
                  <a:pt x="519167" y="4076330"/>
                  <a:pt x="446415" y="3973302"/>
                </a:cubicBezTo>
                <a:cubicBezTo>
                  <a:pt x="144886" y="3546115"/>
                  <a:pt x="0" y="3323958"/>
                  <a:pt x="0" y="2943554"/>
                </a:cubicBezTo>
                <a:cubicBezTo>
                  <a:pt x="0" y="2565835"/>
                  <a:pt x="90816" y="2192716"/>
                  <a:pt x="269730" y="1834555"/>
                </a:cubicBezTo>
                <a:cubicBezTo>
                  <a:pt x="444806" y="1484188"/>
                  <a:pt x="695109" y="1163480"/>
                  <a:pt x="1013589" y="881627"/>
                </a:cubicBezTo>
                <a:cubicBezTo>
                  <a:pt x="1326624" y="604505"/>
                  <a:pt x="1698428" y="375956"/>
                  <a:pt x="2089042" y="220777"/>
                </a:cubicBezTo>
                <a:cubicBezTo>
                  <a:pt x="2339747" y="120996"/>
                  <a:pt x="2592918" y="51971"/>
                  <a:pt x="2845684" y="14234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5" name="Obrázek 4" descr="Obsah obrázku osoba, interiér&#10;&#10;Popis byl vytvořen automaticky">
            <a:extLst>
              <a:ext uri="{FF2B5EF4-FFF2-40B4-BE49-F238E27FC236}">
                <a16:creationId xmlns:a16="http://schemas.microsoft.com/office/drawing/2014/main" id="{41D1D641-6C3C-430E-8DCA-3D78B3F6671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07" r="10650" b="1"/>
          <a:stretch/>
        </p:blipFill>
        <p:spPr>
          <a:xfrm>
            <a:off x="6877878" y="294199"/>
            <a:ext cx="5150794" cy="5001370"/>
          </a:xfrm>
          <a:custGeom>
            <a:avLst/>
            <a:gdLst/>
            <a:ahLst/>
            <a:cxnLst/>
            <a:rect l="l" t="t" r="r" b="b"/>
            <a:pathLst>
              <a:path w="5044104" h="4896924">
                <a:moveTo>
                  <a:pt x="2886613" y="0"/>
                </a:moveTo>
                <a:cubicBezTo>
                  <a:pt x="3218269" y="0"/>
                  <a:pt x="3523512" y="65865"/>
                  <a:pt x="3794011" y="195584"/>
                </a:cubicBezTo>
                <a:cubicBezTo>
                  <a:pt x="4047516" y="317247"/>
                  <a:pt x="4270172" y="494825"/>
                  <a:pt x="4455804" y="723284"/>
                </a:cubicBezTo>
                <a:cubicBezTo>
                  <a:pt x="4835198" y="1190375"/>
                  <a:pt x="5044104" y="1854168"/>
                  <a:pt x="5044104" y="2592438"/>
                </a:cubicBezTo>
                <a:cubicBezTo>
                  <a:pt x="5044104" y="2886985"/>
                  <a:pt x="4963247" y="3123382"/>
                  <a:pt x="4782050" y="3358996"/>
                </a:cubicBezTo>
                <a:cubicBezTo>
                  <a:pt x="4592516" y="3605460"/>
                  <a:pt x="4307730" y="3832465"/>
                  <a:pt x="4006167" y="4072775"/>
                </a:cubicBezTo>
                <a:cubicBezTo>
                  <a:pt x="3950530" y="4117058"/>
                  <a:pt x="3893052" y="4162907"/>
                  <a:pt x="3835576" y="4209314"/>
                </a:cubicBezTo>
                <a:cubicBezTo>
                  <a:pt x="3321099" y="4624632"/>
                  <a:pt x="2945605" y="4896924"/>
                  <a:pt x="2433835" y="4896924"/>
                </a:cubicBezTo>
                <a:cubicBezTo>
                  <a:pt x="1654054" y="4896924"/>
                  <a:pt x="1101803" y="4562680"/>
                  <a:pt x="587325" y="3779234"/>
                </a:cubicBezTo>
                <a:cubicBezTo>
                  <a:pt x="519999" y="3676690"/>
                  <a:pt x="454187" y="3583430"/>
                  <a:pt x="390540" y="3493298"/>
                </a:cubicBezTo>
                <a:cubicBezTo>
                  <a:pt x="126752" y="3119579"/>
                  <a:pt x="0" y="2925228"/>
                  <a:pt x="0" y="2592438"/>
                </a:cubicBezTo>
                <a:cubicBezTo>
                  <a:pt x="0" y="2261996"/>
                  <a:pt x="79450" y="1935577"/>
                  <a:pt x="235969" y="1622244"/>
                </a:cubicBezTo>
                <a:cubicBezTo>
                  <a:pt x="389133" y="1315731"/>
                  <a:pt x="608107" y="1035165"/>
                  <a:pt x="886724" y="788590"/>
                </a:cubicBezTo>
                <a:cubicBezTo>
                  <a:pt x="1160578" y="546153"/>
                  <a:pt x="1485846" y="346211"/>
                  <a:pt x="1827568" y="210454"/>
                </a:cubicBezTo>
                <a:cubicBezTo>
                  <a:pt x="2178491" y="70787"/>
                  <a:pt x="2534934" y="0"/>
                  <a:pt x="2886613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28377626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9">
            <a:extLst>
              <a:ext uri="{FF2B5EF4-FFF2-40B4-BE49-F238E27FC236}">
                <a16:creationId xmlns:a16="http://schemas.microsoft.com/office/drawing/2014/main" id="{430127AE-B29E-4FDF-99D2-A2F1E7003F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920240" y="2176009"/>
            <a:ext cx="8770571" cy="0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1" name="Rectangle 11">
            <a:extLst>
              <a:ext uri="{FF2B5EF4-FFF2-40B4-BE49-F238E27FC236}">
                <a16:creationId xmlns:a16="http://schemas.microsoft.com/office/drawing/2014/main" id="{49BB7E9A-6937-4BF0-9F51-A20F197B55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3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2" name="Freeform: Shape 13">
            <a:extLst>
              <a:ext uri="{FF2B5EF4-FFF2-40B4-BE49-F238E27FC236}">
                <a16:creationId xmlns:a16="http://schemas.microsoft.com/office/drawing/2014/main" id="{E0939753-89D7-48A8-8441-B9FF25CE8A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04167" y="0"/>
            <a:ext cx="5687681" cy="5708856"/>
          </a:xfrm>
          <a:custGeom>
            <a:avLst/>
            <a:gdLst>
              <a:gd name="connsiteX0" fmla="*/ 2787282 w 5687681"/>
              <a:gd name="connsiteY0" fmla="*/ 0 h 5708856"/>
              <a:gd name="connsiteX1" fmla="*/ 3988996 w 5687681"/>
              <a:gd name="connsiteY1" fmla="*/ 0 h 5708856"/>
              <a:gd name="connsiteX2" fmla="*/ 4236253 w 5687681"/>
              <a:gd name="connsiteY2" fmla="*/ 68070 h 5708856"/>
              <a:gd name="connsiteX3" fmla="*/ 4483543 w 5687681"/>
              <a:gd name="connsiteY3" fmla="*/ 168573 h 5708856"/>
              <a:gd name="connsiteX4" fmla="*/ 5265611 w 5687681"/>
              <a:gd name="connsiteY4" fmla="*/ 790441 h 5708856"/>
              <a:gd name="connsiteX5" fmla="*/ 5682608 w 5687681"/>
              <a:gd name="connsiteY5" fmla="*/ 1499885 h 5708856"/>
              <a:gd name="connsiteX6" fmla="*/ 5687681 w 5687681"/>
              <a:gd name="connsiteY6" fmla="*/ 1513862 h 5708856"/>
              <a:gd name="connsiteX7" fmla="*/ 5687681 w 5687681"/>
              <a:gd name="connsiteY7" fmla="*/ 3841322 h 5708856"/>
              <a:gd name="connsiteX8" fmla="*/ 5651147 w 5687681"/>
              <a:gd name="connsiteY8" fmla="*/ 3896489 h 5708856"/>
              <a:gd name="connsiteX9" fmla="*/ 4734255 w 5687681"/>
              <a:gd name="connsiteY9" fmla="*/ 4737639 h 5708856"/>
              <a:gd name="connsiteX10" fmla="*/ 4532663 w 5687681"/>
              <a:gd name="connsiteY10" fmla="*/ 4898543 h 5708856"/>
              <a:gd name="connsiteX11" fmla="*/ 2876165 w 5687681"/>
              <a:gd name="connsiteY11" fmla="*/ 5708856 h 5708856"/>
              <a:gd name="connsiteX12" fmla="*/ 694066 w 5687681"/>
              <a:gd name="connsiteY12" fmla="*/ 4391717 h 5708856"/>
              <a:gd name="connsiteX13" fmla="*/ 461517 w 5687681"/>
              <a:gd name="connsiteY13" fmla="*/ 4054756 h 5708856"/>
              <a:gd name="connsiteX14" fmla="*/ 0 w 5687681"/>
              <a:gd name="connsiteY14" fmla="*/ 2993139 h 5708856"/>
              <a:gd name="connsiteX15" fmla="*/ 278855 w 5687681"/>
              <a:gd name="connsiteY15" fmla="*/ 1849819 h 5708856"/>
              <a:gd name="connsiteX16" fmla="*/ 1047879 w 5687681"/>
              <a:gd name="connsiteY16" fmla="*/ 867400 h 5708856"/>
              <a:gd name="connsiteX17" fmla="*/ 2159714 w 5687681"/>
              <a:gd name="connsiteY17" fmla="*/ 186098 h 5708856"/>
              <a:gd name="connsiteX18" fmla="*/ 2785137 w 5687681"/>
              <a:gd name="connsiteY18" fmla="*/ 372 h 5708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687681" h="5708856">
                <a:moveTo>
                  <a:pt x="2787282" y="0"/>
                </a:moveTo>
                <a:lnTo>
                  <a:pt x="3988996" y="0"/>
                </a:lnTo>
                <a:lnTo>
                  <a:pt x="4236253" y="68070"/>
                </a:lnTo>
                <a:cubicBezTo>
                  <a:pt x="4321147" y="96843"/>
                  <a:pt x="4403628" y="130356"/>
                  <a:pt x="4483543" y="168573"/>
                </a:cubicBezTo>
                <a:cubicBezTo>
                  <a:pt x="4783119" y="311949"/>
                  <a:pt x="5046239" y="521215"/>
                  <a:pt x="5265611" y="790441"/>
                </a:cubicBezTo>
                <a:cubicBezTo>
                  <a:pt x="5433740" y="996857"/>
                  <a:pt x="5573537" y="1235870"/>
                  <a:pt x="5682608" y="1499885"/>
                </a:cubicBezTo>
                <a:lnTo>
                  <a:pt x="5687681" y="1513862"/>
                </a:lnTo>
                <a:lnTo>
                  <a:pt x="5687681" y="3841322"/>
                </a:lnTo>
                <a:lnTo>
                  <a:pt x="5651147" y="3896489"/>
                </a:lnTo>
                <a:cubicBezTo>
                  <a:pt x="5427171" y="4186934"/>
                  <a:pt x="5090625" y="4454446"/>
                  <a:pt x="4734255" y="4737639"/>
                </a:cubicBezTo>
                <a:cubicBezTo>
                  <a:pt x="4668506" y="4789825"/>
                  <a:pt x="4600584" y="4843856"/>
                  <a:pt x="4532663" y="4898543"/>
                </a:cubicBezTo>
                <a:cubicBezTo>
                  <a:pt x="3924681" y="5387974"/>
                  <a:pt x="3480945" y="5708856"/>
                  <a:pt x="2876165" y="5708856"/>
                </a:cubicBezTo>
                <a:cubicBezTo>
                  <a:pt x="1954665" y="5708856"/>
                  <a:pt x="1302047" y="5314966"/>
                  <a:pt x="694066" y="4391717"/>
                </a:cubicBezTo>
                <a:cubicBezTo>
                  <a:pt x="614503" y="4270875"/>
                  <a:pt x="536731" y="4160972"/>
                  <a:pt x="461517" y="4054756"/>
                </a:cubicBezTo>
                <a:cubicBezTo>
                  <a:pt x="149788" y="3614348"/>
                  <a:pt x="0" y="3385316"/>
                  <a:pt x="0" y="2993139"/>
                </a:cubicBezTo>
                <a:cubicBezTo>
                  <a:pt x="0" y="2603731"/>
                  <a:pt x="93889" y="2219065"/>
                  <a:pt x="278855" y="1849819"/>
                </a:cubicBezTo>
                <a:cubicBezTo>
                  <a:pt x="459854" y="1488610"/>
                  <a:pt x="718625" y="1157977"/>
                  <a:pt x="1047879" y="867400"/>
                </a:cubicBezTo>
                <a:cubicBezTo>
                  <a:pt x="1371504" y="581701"/>
                  <a:pt x="1755887" y="346080"/>
                  <a:pt x="2159714" y="186098"/>
                </a:cubicBezTo>
                <a:cubicBezTo>
                  <a:pt x="2367064" y="103803"/>
                  <a:pt x="2576044" y="41801"/>
                  <a:pt x="2785137" y="372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3" name="Freeform: Shape 15">
            <a:extLst>
              <a:ext uri="{FF2B5EF4-FFF2-40B4-BE49-F238E27FC236}">
                <a16:creationId xmlns:a16="http://schemas.microsoft.com/office/drawing/2014/main" id="{9F5CCFC5-858F-4B45-9B10-D49DD0280D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25450" y="0"/>
            <a:ext cx="5866550" cy="5788550"/>
          </a:xfrm>
          <a:custGeom>
            <a:avLst/>
            <a:gdLst>
              <a:gd name="connsiteX0" fmla="*/ 2331396 w 5798121"/>
              <a:gd name="connsiteY0" fmla="*/ 0 h 5788550"/>
              <a:gd name="connsiteX1" fmla="*/ 4658651 w 5798121"/>
              <a:gd name="connsiteY1" fmla="*/ 0 h 5788550"/>
              <a:gd name="connsiteX2" fmla="*/ 4682835 w 5798121"/>
              <a:gd name="connsiteY2" fmla="*/ 9816 h 5788550"/>
              <a:gd name="connsiteX3" fmla="*/ 5499667 w 5798121"/>
              <a:gd name="connsiteY3" fmla="*/ 658449 h 5788550"/>
              <a:gd name="connsiteX4" fmla="*/ 5665313 w 5798121"/>
              <a:gd name="connsiteY4" fmla="*/ 884789 h 5788550"/>
              <a:gd name="connsiteX5" fmla="*/ 5798121 w 5798121"/>
              <a:gd name="connsiteY5" fmla="*/ 1110681 h 5788550"/>
              <a:gd name="connsiteX6" fmla="*/ 5798121 w 5798121"/>
              <a:gd name="connsiteY6" fmla="*/ 4016954 h 5788550"/>
              <a:gd name="connsiteX7" fmla="*/ 5706359 w 5798121"/>
              <a:gd name="connsiteY7" fmla="*/ 4121532 h 5788550"/>
              <a:gd name="connsiteX8" fmla="*/ 4944692 w 5798121"/>
              <a:gd name="connsiteY8" fmla="*/ 4775532 h 5788550"/>
              <a:gd name="connsiteX9" fmla="*/ 4734137 w 5798121"/>
              <a:gd name="connsiteY9" fmla="*/ 4943362 h 5788550"/>
              <a:gd name="connsiteX10" fmla="*/ 3004009 w 5798121"/>
              <a:gd name="connsiteY10" fmla="*/ 5788550 h 5788550"/>
              <a:gd name="connsiteX11" fmla="*/ 724917 w 5798121"/>
              <a:gd name="connsiteY11" fmla="*/ 4414722 h 5788550"/>
              <a:gd name="connsiteX12" fmla="*/ 482031 w 5798121"/>
              <a:gd name="connsiteY12" fmla="*/ 4063258 h 5788550"/>
              <a:gd name="connsiteX13" fmla="*/ 0 w 5798121"/>
              <a:gd name="connsiteY13" fmla="*/ 2955950 h 5788550"/>
              <a:gd name="connsiteX14" fmla="*/ 291250 w 5798121"/>
              <a:gd name="connsiteY14" fmla="*/ 1763422 h 5788550"/>
              <a:gd name="connsiteX15" fmla="*/ 1094457 w 5798121"/>
              <a:gd name="connsiteY15" fmla="*/ 738720 h 5788550"/>
              <a:gd name="connsiteX16" fmla="*/ 2255713 w 5798121"/>
              <a:gd name="connsiteY16" fmla="*/ 28095 h 5788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798121" h="5788550">
                <a:moveTo>
                  <a:pt x="2331396" y="0"/>
                </a:moveTo>
                <a:lnTo>
                  <a:pt x="4658651" y="0"/>
                </a:lnTo>
                <a:lnTo>
                  <a:pt x="4682835" y="9816"/>
                </a:lnTo>
                <a:cubicBezTo>
                  <a:pt x="4995727" y="159362"/>
                  <a:pt x="5270543" y="377635"/>
                  <a:pt x="5499667" y="658449"/>
                </a:cubicBezTo>
                <a:cubicBezTo>
                  <a:pt x="5558201" y="730215"/>
                  <a:pt x="5613447" y="805760"/>
                  <a:pt x="5665313" y="884789"/>
                </a:cubicBezTo>
                <a:lnTo>
                  <a:pt x="5798121" y="1110681"/>
                </a:lnTo>
                <a:lnTo>
                  <a:pt x="5798121" y="4016954"/>
                </a:lnTo>
                <a:lnTo>
                  <a:pt x="5706359" y="4121532"/>
                </a:lnTo>
                <a:cubicBezTo>
                  <a:pt x="5491360" y="4341659"/>
                  <a:pt x="5223849" y="4553996"/>
                  <a:pt x="4944692" y="4775532"/>
                </a:cubicBezTo>
                <a:cubicBezTo>
                  <a:pt x="4876021" y="4829964"/>
                  <a:pt x="4805079" y="4886320"/>
                  <a:pt x="4734137" y="4943362"/>
                </a:cubicBezTo>
                <a:cubicBezTo>
                  <a:pt x="4099133" y="5453857"/>
                  <a:pt x="3635672" y="5788550"/>
                  <a:pt x="3004009" y="5788550"/>
                </a:cubicBezTo>
                <a:cubicBezTo>
                  <a:pt x="2041550" y="5788550"/>
                  <a:pt x="1359922" y="5377707"/>
                  <a:pt x="724917" y="4414722"/>
                </a:cubicBezTo>
                <a:cubicBezTo>
                  <a:pt x="641818" y="4288679"/>
                  <a:pt x="560588" y="4174046"/>
                  <a:pt x="482031" y="4063258"/>
                </a:cubicBezTo>
                <a:cubicBezTo>
                  <a:pt x="156446" y="3603895"/>
                  <a:pt x="0" y="3365006"/>
                  <a:pt x="0" y="2955950"/>
                </a:cubicBezTo>
                <a:cubicBezTo>
                  <a:pt x="0" y="2549782"/>
                  <a:pt x="98062" y="2148559"/>
                  <a:pt x="291250" y="1763422"/>
                </a:cubicBezTo>
                <a:cubicBezTo>
                  <a:pt x="480295" y="1386666"/>
                  <a:pt x="750568" y="1041802"/>
                  <a:pt x="1094457" y="738720"/>
                </a:cubicBezTo>
                <a:cubicBezTo>
                  <a:pt x="1432467" y="440725"/>
                  <a:pt x="1833935" y="194963"/>
                  <a:pt x="2255713" y="28095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6FAF459-8185-4512-A0DF-B626F4AFC9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3327" y="1"/>
            <a:ext cx="7599133" cy="685797"/>
          </a:xfrm>
        </p:spPr>
        <p:txBody>
          <a:bodyPr vert="horz" lIns="109728" tIns="109728" rIns="109728" bIns="91440" rtlCol="0" anchor="b">
            <a:normAutofit/>
          </a:bodyPr>
          <a:lstStyle/>
          <a:p>
            <a:r>
              <a:rPr lang="en-US" sz="2000" u="sng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CÍLE</a:t>
            </a:r>
            <a:r>
              <a:rPr lang="cs-CZ" sz="2000" u="sng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u="sng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SPECIFIKA VZDĚLÁVACÍHO PROCESU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8618A7B-D15E-4CF5-A377-EBFEB9EEF0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3175" y="1149143"/>
            <a:ext cx="6340839" cy="5708856"/>
          </a:xfrm>
        </p:spPr>
        <p:txBody>
          <a:bodyPr vert="horz" lIns="109728" tIns="109728" rIns="109728" bIns="91440" rtlCol="0" anchor="t"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altLang="cs-CZ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Zvýšená potřeba individuálního, vlídného a klidného přístupu především v počátcích povinné školní docházky (vlivem stoupající náročnosti se prohlubují obtíže a ukazuje se odlišnost dítěte od spolužáků – psychicky náročné adaptační období)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altLang="cs-CZ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Nutnost práce s kolektivem spolužáků a nastavení vhodné podpory žáka ze strany školy i rodiny (SPC, ŠPP)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altLang="cs-CZ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Názornější a praktičtěji orientovaná výuka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altLang="cs-CZ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Zaměření na komunikaci (logopedická intervence, rozvíjené slovní zásoby a jazykové citu v rodině i škole)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altLang="cs-CZ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Četnost a rozmanitost podnětů</a:t>
            </a:r>
          </a:p>
          <a:p>
            <a:endParaRPr lang="en-US" altLang="cs-CZ" sz="1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sz="1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4" name="Freeform: Shape 17">
            <a:extLst>
              <a:ext uri="{FF2B5EF4-FFF2-40B4-BE49-F238E27FC236}">
                <a16:creationId xmlns:a16="http://schemas.microsoft.com/office/drawing/2014/main" id="{2348ECDC-D455-4B71-90F6-2ECC12B798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23734" y="0"/>
            <a:ext cx="5568114" cy="5577748"/>
          </a:xfrm>
          <a:custGeom>
            <a:avLst/>
            <a:gdLst>
              <a:gd name="connsiteX0" fmla="*/ 2959946 w 5568114"/>
              <a:gd name="connsiteY0" fmla="*/ 0 h 5577748"/>
              <a:gd name="connsiteX1" fmla="*/ 3614224 w 5568114"/>
              <a:gd name="connsiteY1" fmla="*/ 0 h 5577748"/>
              <a:gd name="connsiteX2" fmla="*/ 3844432 w 5568114"/>
              <a:gd name="connsiteY2" fmla="*/ 36392 h 5577748"/>
              <a:gd name="connsiteX3" fmla="*/ 4336826 w 5568114"/>
              <a:gd name="connsiteY3" fmla="*/ 203778 h 5577748"/>
              <a:gd name="connsiteX4" fmla="*/ 5093304 w 5568114"/>
              <a:gd name="connsiteY4" fmla="*/ 806978 h 5577748"/>
              <a:gd name="connsiteX5" fmla="*/ 5496656 w 5568114"/>
              <a:gd name="connsiteY5" fmla="*/ 1495125 h 5577748"/>
              <a:gd name="connsiteX6" fmla="*/ 5568114 w 5568114"/>
              <a:gd name="connsiteY6" fmla="*/ 1692569 h 5577748"/>
              <a:gd name="connsiteX7" fmla="*/ 5568114 w 5568114"/>
              <a:gd name="connsiteY7" fmla="*/ 3665503 h 5577748"/>
              <a:gd name="connsiteX8" fmla="*/ 5466225 w 5568114"/>
              <a:gd name="connsiteY8" fmla="*/ 3819786 h 5577748"/>
              <a:gd name="connsiteX9" fmla="*/ 4579336 w 5568114"/>
              <a:gd name="connsiteY9" fmla="*/ 4635686 h 5577748"/>
              <a:gd name="connsiteX10" fmla="*/ 4384340 w 5568114"/>
              <a:gd name="connsiteY10" fmla="*/ 4791760 h 5577748"/>
              <a:gd name="connsiteX11" fmla="*/ 2782048 w 5568114"/>
              <a:gd name="connsiteY11" fmla="*/ 5577748 h 5577748"/>
              <a:gd name="connsiteX12" fmla="*/ 671354 w 5568114"/>
              <a:gd name="connsiteY12" fmla="*/ 4300148 h 5577748"/>
              <a:gd name="connsiteX13" fmla="*/ 446415 w 5568114"/>
              <a:gd name="connsiteY13" fmla="*/ 3973302 h 5577748"/>
              <a:gd name="connsiteX14" fmla="*/ 0 w 5568114"/>
              <a:gd name="connsiteY14" fmla="*/ 2943554 h 5577748"/>
              <a:gd name="connsiteX15" fmla="*/ 269730 w 5568114"/>
              <a:gd name="connsiteY15" fmla="*/ 1834555 h 5577748"/>
              <a:gd name="connsiteX16" fmla="*/ 1013589 w 5568114"/>
              <a:gd name="connsiteY16" fmla="*/ 881627 h 5577748"/>
              <a:gd name="connsiteX17" fmla="*/ 2089042 w 5568114"/>
              <a:gd name="connsiteY17" fmla="*/ 220777 h 5577748"/>
              <a:gd name="connsiteX18" fmla="*/ 2845684 w 5568114"/>
              <a:gd name="connsiteY18" fmla="*/ 14234 h 5577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568114" h="5577748">
                <a:moveTo>
                  <a:pt x="2959946" y="0"/>
                </a:moveTo>
                <a:lnTo>
                  <a:pt x="3614224" y="0"/>
                </a:lnTo>
                <a:lnTo>
                  <a:pt x="3844432" y="36392"/>
                </a:lnTo>
                <a:cubicBezTo>
                  <a:pt x="4017699" y="73748"/>
                  <a:pt x="4182227" y="129639"/>
                  <a:pt x="4336826" y="203778"/>
                </a:cubicBezTo>
                <a:cubicBezTo>
                  <a:pt x="4626600" y="342850"/>
                  <a:pt x="4881111" y="545834"/>
                  <a:pt x="5093304" y="806978"/>
                </a:cubicBezTo>
                <a:cubicBezTo>
                  <a:pt x="5255931" y="1007198"/>
                  <a:pt x="5391154" y="1239036"/>
                  <a:pt x="5496656" y="1495125"/>
                </a:cubicBezTo>
                <a:lnTo>
                  <a:pt x="5568114" y="1692569"/>
                </a:lnTo>
                <a:lnTo>
                  <a:pt x="5568114" y="3665503"/>
                </a:lnTo>
                <a:lnTo>
                  <a:pt x="5466225" y="3819786"/>
                </a:lnTo>
                <a:cubicBezTo>
                  <a:pt x="5249576" y="4101511"/>
                  <a:pt x="4924044" y="4360994"/>
                  <a:pt x="4579336" y="4635686"/>
                </a:cubicBezTo>
                <a:cubicBezTo>
                  <a:pt x="4515738" y="4686305"/>
                  <a:pt x="4450038" y="4738713"/>
                  <a:pt x="4384340" y="4791760"/>
                </a:cubicBezTo>
                <a:cubicBezTo>
                  <a:pt x="3796254" y="5266498"/>
                  <a:pt x="3367038" y="5577748"/>
                  <a:pt x="2782048" y="5577748"/>
                </a:cubicBezTo>
                <a:cubicBezTo>
                  <a:pt x="1890703" y="5577748"/>
                  <a:pt x="1259439" y="5195682"/>
                  <a:pt x="671354" y="4300148"/>
                </a:cubicBezTo>
                <a:cubicBezTo>
                  <a:pt x="594395" y="4182934"/>
                  <a:pt x="519167" y="4076330"/>
                  <a:pt x="446415" y="3973302"/>
                </a:cubicBezTo>
                <a:cubicBezTo>
                  <a:pt x="144886" y="3546115"/>
                  <a:pt x="0" y="3323958"/>
                  <a:pt x="0" y="2943554"/>
                </a:cubicBezTo>
                <a:cubicBezTo>
                  <a:pt x="0" y="2565835"/>
                  <a:pt x="90816" y="2192716"/>
                  <a:pt x="269730" y="1834555"/>
                </a:cubicBezTo>
                <a:cubicBezTo>
                  <a:pt x="444806" y="1484188"/>
                  <a:pt x="695109" y="1163480"/>
                  <a:pt x="1013589" y="881627"/>
                </a:cubicBezTo>
                <a:cubicBezTo>
                  <a:pt x="1326624" y="604505"/>
                  <a:pt x="1698428" y="375956"/>
                  <a:pt x="2089042" y="220777"/>
                </a:cubicBezTo>
                <a:cubicBezTo>
                  <a:pt x="2339747" y="120996"/>
                  <a:pt x="2592918" y="51971"/>
                  <a:pt x="2845684" y="14234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5" name="Obrázek 4" descr="Obsah obrázku osoba, interiér&#10;&#10;Popis byl vytvořen automaticky">
            <a:extLst>
              <a:ext uri="{FF2B5EF4-FFF2-40B4-BE49-F238E27FC236}">
                <a16:creationId xmlns:a16="http://schemas.microsoft.com/office/drawing/2014/main" id="{41D1D641-6C3C-430E-8DCA-3D78B3F6671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07" r="10650" b="1"/>
          <a:stretch/>
        </p:blipFill>
        <p:spPr>
          <a:xfrm>
            <a:off x="6877878" y="294199"/>
            <a:ext cx="5150794" cy="5001370"/>
          </a:xfrm>
          <a:custGeom>
            <a:avLst/>
            <a:gdLst/>
            <a:ahLst/>
            <a:cxnLst/>
            <a:rect l="l" t="t" r="r" b="b"/>
            <a:pathLst>
              <a:path w="5044104" h="4896924">
                <a:moveTo>
                  <a:pt x="2886613" y="0"/>
                </a:moveTo>
                <a:cubicBezTo>
                  <a:pt x="3218269" y="0"/>
                  <a:pt x="3523512" y="65865"/>
                  <a:pt x="3794011" y="195584"/>
                </a:cubicBezTo>
                <a:cubicBezTo>
                  <a:pt x="4047516" y="317247"/>
                  <a:pt x="4270172" y="494825"/>
                  <a:pt x="4455804" y="723284"/>
                </a:cubicBezTo>
                <a:cubicBezTo>
                  <a:pt x="4835198" y="1190375"/>
                  <a:pt x="5044104" y="1854168"/>
                  <a:pt x="5044104" y="2592438"/>
                </a:cubicBezTo>
                <a:cubicBezTo>
                  <a:pt x="5044104" y="2886985"/>
                  <a:pt x="4963247" y="3123382"/>
                  <a:pt x="4782050" y="3358996"/>
                </a:cubicBezTo>
                <a:cubicBezTo>
                  <a:pt x="4592516" y="3605460"/>
                  <a:pt x="4307730" y="3832465"/>
                  <a:pt x="4006167" y="4072775"/>
                </a:cubicBezTo>
                <a:cubicBezTo>
                  <a:pt x="3950530" y="4117058"/>
                  <a:pt x="3893052" y="4162907"/>
                  <a:pt x="3835576" y="4209314"/>
                </a:cubicBezTo>
                <a:cubicBezTo>
                  <a:pt x="3321099" y="4624632"/>
                  <a:pt x="2945605" y="4896924"/>
                  <a:pt x="2433835" y="4896924"/>
                </a:cubicBezTo>
                <a:cubicBezTo>
                  <a:pt x="1654054" y="4896924"/>
                  <a:pt x="1101803" y="4562680"/>
                  <a:pt x="587325" y="3779234"/>
                </a:cubicBezTo>
                <a:cubicBezTo>
                  <a:pt x="519999" y="3676690"/>
                  <a:pt x="454187" y="3583430"/>
                  <a:pt x="390540" y="3493298"/>
                </a:cubicBezTo>
                <a:cubicBezTo>
                  <a:pt x="126752" y="3119579"/>
                  <a:pt x="0" y="2925228"/>
                  <a:pt x="0" y="2592438"/>
                </a:cubicBezTo>
                <a:cubicBezTo>
                  <a:pt x="0" y="2261996"/>
                  <a:pt x="79450" y="1935577"/>
                  <a:pt x="235969" y="1622244"/>
                </a:cubicBezTo>
                <a:cubicBezTo>
                  <a:pt x="389133" y="1315731"/>
                  <a:pt x="608107" y="1035165"/>
                  <a:pt x="886724" y="788590"/>
                </a:cubicBezTo>
                <a:cubicBezTo>
                  <a:pt x="1160578" y="546153"/>
                  <a:pt x="1485846" y="346211"/>
                  <a:pt x="1827568" y="210454"/>
                </a:cubicBezTo>
                <a:cubicBezTo>
                  <a:pt x="2178491" y="70787"/>
                  <a:pt x="2534934" y="0"/>
                  <a:pt x="2886613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75013783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30127AE-B29E-4FDF-99D2-A2F1E7003F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920240" y="2176009"/>
            <a:ext cx="8770571" cy="0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181FC64-B306-4821-98E2-780662EFC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5" name="Obrázek 4" descr="Obsah obrázku osoba, interiér&#10;&#10;Popis byl vytvořen automaticky">
            <a:extLst>
              <a:ext uri="{FF2B5EF4-FFF2-40B4-BE49-F238E27FC236}">
                <a16:creationId xmlns:a16="http://schemas.microsoft.com/office/drawing/2014/main" id="{526BA546-700C-4CEB-8458-E044E599E47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4" r="-1" b="-1"/>
          <a:stretch/>
        </p:blipFill>
        <p:spPr>
          <a:xfrm>
            <a:off x="20" y="10"/>
            <a:ext cx="9947062" cy="6857990"/>
          </a:xfrm>
          <a:prstGeom prst="rect">
            <a:avLst/>
          </a:prstGeom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5871FC61-DD4E-47D4-81FD-8A7E7D12B3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986049" y="0"/>
            <a:ext cx="5205951" cy="6858000"/>
          </a:xfrm>
          <a:custGeom>
            <a:avLst/>
            <a:gdLst>
              <a:gd name="connsiteX0" fmla="*/ 0 w 5205951"/>
              <a:gd name="connsiteY0" fmla="*/ 0 h 6858000"/>
              <a:gd name="connsiteX1" fmla="*/ 1709529 w 5205951"/>
              <a:gd name="connsiteY1" fmla="*/ 0 h 6858000"/>
              <a:gd name="connsiteX2" fmla="*/ 2489695 w 5205951"/>
              <a:gd name="connsiteY2" fmla="*/ 0 h 6858000"/>
              <a:gd name="connsiteX3" fmla="*/ 3582928 w 5205951"/>
              <a:gd name="connsiteY3" fmla="*/ 0 h 6858000"/>
              <a:gd name="connsiteX4" fmla="*/ 3605052 w 5205951"/>
              <a:gd name="connsiteY4" fmla="*/ 14997 h 6858000"/>
              <a:gd name="connsiteX5" fmla="*/ 5205951 w 5205951"/>
              <a:gd name="connsiteY5" fmla="*/ 3621656 h 6858000"/>
              <a:gd name="connsiteX6" fmla="*/ 3331601 w 5205951"/>
              <a:gd name="connsiteY6" fmla="*/ 6374814 h 6858000"/>
              <a:gd name="connsiteX7" fmla="*/ 2814953 w 5205951"/>
              <a:gd name="connsiteY7" fmla="*/ 6780599 h 6858000"/>
              <a:gd name="connsiteX8" fmla="*/ 2703197 w 5205951"/>
              <a:gd name="connsiteY8" fmla="*/ 6858000 h 6858000"/>
              <a:gd name="connsiteX9" fmla="*/ 2489695 w 5205951"/>
              <a:gd name="connsiteY9" fmla="*/ 6858000 h 6858000"/>
              <a:gd name="connsiteX10" fmla="*/ 1709529 w 5205951"/>
              <a:gd name="connsiteY10" fmla="*/ 6858000 h 6858000"/>
              <a:gd name="connsiteX11" fmla="*/ 0 w 5205951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205951" h="6858000">
                <a:moveTo>
                  <a:pt x="0" y="0"/>
                </a:moveTo>
                <a:lnTo>
                  <a:pt x="1709529" y="0"/>
                </a:lnTo>
                <a:lnTo>
                  <a:pt x="2489695" y="0"/>
                </a:lnTo>
                <a:lnTo>
                  <a:pt x="3582928" y="0"/>
                </a:lnTo>
                <a:lnTo>
                  <a:pt x="3605052" y="14997"/>
                </a:lnTo>
                <a:cubicBezTo>
                  <a:pt x="4632215" y="754641"/>
                  <a:pt x="5205951" y="2093192"/>
                  <a:pt x="5205951" y="3621656"/>
                </a:cubicBezTo>
                <a:cubicBezTo>
                  <a:pt x="5205951" y="4969131"/>
                  <a:pt x="4277226" y="5602839"/>
                  <a:pt x="3331601" y="6374814"/>
                </a:cubicBezTo>
                <a:cubicBezTo>
                  <a:pt x="3159398" y="6515397"/>
                  <a:pt x="2988771" y="6653108"/>
                  <a:pt x="2814953" y="6780599"/>
                </a:cubicBezTo>
                <a:lnTo>
                  <a:pt x="2703197" y="6858000"/>
                </a:lnTo>
                <a:lnTo>
                  <a:pt x="2489695" y="6858000"/>
                </a:lnTo>
                <a:lnTo>
                  <a:pt x="1709529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 useBgFill="1">
        <p:nvSpPr>
          <p:cNvPr id="16" name="Freeform: Shape 15">
            <a:extLst>
              <a:ext uri="{FF2B5EF4-FFF2-40B4-BE49-F238E27FC236}">
                <a16:creationId xmlns:a16="http://schemas.microsoft.com/office/drawing/2014/main" id="{8B598134-D292-43E6-9C55-1171980469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11834" y="0"/>
            <a:ext cx="4980168" cy="6858000"/>
          </a:xfrm>
          <a:custGeom>
            <a:avLst/>
            <a:gdLst>
              <a:gd name="connsiteX0" fmla="*/ 1623023 w 4901771"/>
              <a:gd name="connsiteY0" fmla="*/ 0 h 6858000"/>
              <a:gd name="connsiteX1" fmla="*/ 2716256 w 4901771"/>
              <a:gd name="connsiteY1" fmla="*/ 0 h 6858000"/>
              <a:gd name="connsiteX2" fmla="*/ 3496422 w 4901771"/>
              <a:gd name="connsiteY2" fmla="*/ 0 h 6858000"/>
              <a:gd name="connsiteX3" fmla="*/ 4544484 w 4901771"/>
              <a:gd name="connsiteY3" fmla="*/ 0 h 6858000"/>
              <a:gd name="connsiteX4" fmla="*/ 4710787 w 4901771"/>
              <a:gd name="connsiteY4" fmla="*/ 0 h 6858000"/>
              <a:gd name="connsiteX5" fmla="*/ 4901771 w 4901771"/>
              <a:gd name="connsiteY5" fmla="*/ 0 h 6858000"/>
              <a:gd name="connsiteX6" fmla="*/ 4901771 w 4901771"/>
              <a:gd name="connsiteY6" fmla="*/ 6858000 h 6858000"/>
              <a:gd name="connsiteX7" fmla="*/ 4710787 w 4901771"/>
              <a:gd name="connsiteY7" fmla="*/ 6858000 h 6858000"/>
              <a:gd name="connsiteX8" fmla="*/ 4544484 w 4901771"/>
              <a:gd name="connsiteY8" fmla="*/ 6858000 h 6858000"/>
              <a:gd name="connsiteX9" fmla="*/ 3496422 w 4901771"/>
              <a:gd name="connsiteY9" fmla="*/ 6858000 h 6858000"/>
              <a:gd name="connsiteX10" fmla="*/ 2716256 w 4901771"/>
              <a:gd name="connsiteY10" fmla="*/ 6858000 h 6858000"/>
              <a:gd name="connsiteX11" fmla="*/ 2502754 w 4901771"/>
              <a:gd name="connsiteY11" fmla="*/ 6858000 h 6858000"/>
              <a:gd name="connsiteX12" fmla="*/ 2390998 w 4901771"/>
              <a:gd name="connsiteY12" fmla="*/ 6780599 h 6858000"/>
              <a:gd name="connsiteX13" fmla="*/ 1874350 w 4901771"/>
              <a:gd name="connsiteY13" fmla="*/ 6374814 h 6858000"/>
              <a:gd name="connsiteX14" fmla="*/ 0 w 4901771"/>
              <a:gd name="connsiteY14" fmla="*/ 3621656 h 6858000"/>
              <a:gd name="connsiteX15" fmla="*/ 1600899 w 4901771"/>
              <a:gd name="connsiteY15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901771" h="6858000">
                <a:moveTo>
                  <a:pt x="1623023" y="0"/>
                </a:moveTo>
                <a:lnTo>
                  <a:pt x="2716256" y="0"/>
                </a:lnTo>
                <a:lnTo>
                  <a:pt x="3496422" y="0"/>
                </a:lnTo>
                <a:lnTo>
                  <a:pt x="4544484" y="0"/>
                </a:lnTo>
                <a:lnTo>
                  <a:pt x="4710787" y="0"/>
                </a:lnTo>
                <a:lnTo>
                  <a:pt x="4901771" y="0"/>
                </a:lnTo>
                <a:lnTo>
                  <a:pt x="4901771" y="6858000"/>
                </a:lnTo>
                <a:lnTo>
                  <a:pt x="4710787" y="6858000"/>
                </a:lnTo>
                <a:lnTo>
                  <a:pt x="4544484" y="6858000"/>
                </a:lnTo>
                <a:lnTo>
                  <a:pt x="3496422" y="6858000"/>
                </a:lnTo>
                <a:lnTo>
                  <a:pt x="2716256" y="6858000"/>
                </a:lnTo>
                <a:lnTo>
                  <a:pt x="2502754" y="6858000"/>
                </a:lnTo>
                <a:lnTo>
                  <a:pt x="2390998" y="6780599"/>
                </a:lnTo>
                <a:cubicBezTo>
                  <a:pt x="2217180" y="6653108"/>
                  <a:pt x="2046553" y="6515397"/>
                  <a:pt x="1874350" y="6374814"/>
                </a:cubicBezTo>
                <a:cubicBezTo>
                  <a:pt x="928725" y="5602839"/>
                  <a:pt x="0" y="4969131"/>
                  <a:pt x="0" y="3621656"/>
                </a:cubicBezTo>
                <a:cubicBezTo>
                  <a:pt x="0" y="2093192"/>
                  <a:pt x="573736" y="754641"/>
                  <a:pt x="1600899" y="149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829A1E2C-5AC8-40FC-99E9-832069D397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97013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F88F4A7-FE0A-46DF-BDDE-21E937A948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46720" y="1"/>
            <a:ext cx="4013200" cy="1130412"/>
          </a:xfrm>
        </p:spPr>
        <p:txBody>
          <a:bodyPr vert="horz" lIns="109728" tIns="109728" rIns="109728" bIns="91440" rtlCol="0" anchor="b">
            <a:normAutofit/>
          </a:bodyPr>
          <a:lstStyle/>
          <a:p>
            <a:pPr>
              <a:lnSpc>
                <a:spcPct val="130000"/>
              </a:lnSpc>
            </a:pPr>
            <a:r>
              <a:rPr lang="en-US" sz="3200" u="sng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3200" u="sng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OLE UČITELE</a:t>
            </a:r>
            <a:endParaRPr lang="en-US" sz="3200" u="sng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BE31889F-5155-4134-AE65-CBB081D964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22096" y="1431236"/>
            <a:ext cx="4237824" cy="4601816"/>
          </a:xfrm>
        </p:spPr>
        <p:txBody>
          <a:bodyPr vert="horz" lIns="109728" tIns="109728" rIns="109728" bIns="91440" rtlCol="0"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Vlídný</a:t>
            </a: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klidný,tolerantní</a:t>
            </a: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laskavý</a:t>
            </a: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důsledný</a:t>
            </a: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motivující</a:t>
            </a: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přístup</a:t>
            </a:r>
            <a:endParaRPr lang="en-US" sz="14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Motivace</a:t>
            </a: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pochvalou</a:t>
            </a:r>
            <a:r>
              <a:rPr lang="cs-CZ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hrou, pohlazením, dotekem, úsměvem, odměnou</a:t>
            </a:r>
            <a:endParaRPr lang="en-US" sz="14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Učitel</a:t>
            </a: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–partner, </a:t>
            </a:r>
            <a:r>
              <a:rPr lang="en-US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kamarád</a:t>
            </a: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průvodce</a:t>
            </a:r>
            <a:endParaRPr lang="en-US" sz="14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Hodnocení</a:t>
            </a: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motivující</a:t>
            </a: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pro </a:t>
            </a:r>
            <a:r>
              <a:rPr lang="en-US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další</a:t>
            </a: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snažení</a:t>
            </a:r>
            <a:endParaRPr lang="en-US" sz="14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Zaměření</a:t>
            </a: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komunikaci</a:t>
            </a:r>
            <a:endParaRPr lang="en-US" sz="14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Nepřetěžovat</a:t>
            </a: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ani </a:t>
            </a:r>
            <a:r>
              <a:rPr lang="en-US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nepodceňovat</a:t>
            </a:r>
            <a:endParaRPr lang="en-US" sz="14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Maximálně</a:t>
            </a: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stimulovat</a:t>
            </a: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vývoj</a:t>
            </a: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všech</a:t>
            </a: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složek</a:t>
            </a: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osobnosti</a:t>
            </a:r>
            <a:endParaRPr lang="en-US" sz="14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Zaměření</a:t>
            </a: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člověka</a:t>
            </a: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dítě</a:t>
            </a: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a </a:t>
            </a:r>
            <a:r>
              <a:rPr lang="en-US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až</a:t>
            </a: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poté</a:t>
            </a: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postižení</a:t>
            </a:r>
            <a:endParaRPr lang="en-US" sz="14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16852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430127AE-B29E-4FDF-99D2-A2F1E7003F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920240" y="2176009"/>
            <a:ext cx="8770571" cy="0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8181FC64-B306-4821-98E2-780662EFC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A7A10CA-E43F-435D-88D4-C61C8DF483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"/>
            <a:ext cx="6361043" cy="893762"/>
          </a:xfrm>
        </p:spPr>
        <p:txBody>
          <a:bodyPr vert="horz" lIns="109728" tIns="109728" rIns="109728" bIns="91440" rtlCol="0" anchor="b">
            <a:normAutofit/>
          </a:bodyPr>
          <a:lstStyle/>
          <a:p>
            <a:pPr>
              <a:lnSpc>
                <a:spcPct val="130000"/>
              </a:lnSpc>
            </a:pPr>
            <a:r>
              <a:rPr lang="en-US" sz="3200" u="sng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RANÁ PÉČE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E7534DA9-2515-46C8-BC9D-C6420703A9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9271" y="1520687"/>
            <a:ext cx="5893904" cy="4999383"/>
          </a:xfrm>
        </p:spPr>
        <p:txBody>
          <a:bodyPr vert="horz" lIns="109728" tIns="109728" rIns="109728" bIns="91440" rtlCol="0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ociální</a:t>
            </a:r>
            <a:r>
              <a:rPr lang="en-US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terénní</a:t>
            </a:r>
            <a:r>
              <a:rPr lang="en-US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služba</a:t>
            </a:r>
            <a:r>
              <a:rPr lang="en-US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doplněná</a:t>
            </a:r>
            <a:r>
              <a:rPr lang="en-US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ambulantní</a:t>
            </a:r>
            <a:r>
              <a:rPr lang="en-US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formou</a:t>
            </a:r>
            <a:r>
              <a:rPr lang="en-US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služby</a:t>
            </a:r>
            <a:r>
              <a:rPr lang="cs-CZ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či </a:t>
            </a:r>
            <a:r>
              <a:rPr lang="cs-CZ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rehabilitačním pobytem</a:t>
            </a:r>
            <a:r>
              <a:rPr lang="en-US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poskytovaná</a:t>
            </a:r>
            <a:r>
              <a:rPr lang="en-US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dítěti</a:t>
            </a:r>
            <a:r>
              <a:rPr lang="en-US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do 7 let </a:t>
            </a:r>
            <a:r>
              <a:rPr lang="en-US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věku</a:t>
            </a:r>
            <a:r>
              <a:rPr lang="en-US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jeho</a:t>
            </a:r>
            <a:r>
              <a:rPr lang="en-US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rodičům</a:t>
            </a:r>
            <a:endParaRPr lang="en-US" b="0" i="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 </a:t>
            </a:r>
            <a:r>
              <a:rPr lang="en-US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děti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zdravotním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postižením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nebo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děti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ohrožené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vývoji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 </a:t>
            </a:r>
            <a:r>
              <a:rPr lang="en-US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důsledku</a:t>
            </a:r>
            <a:r>
              <a:rPr lang="en-US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nepříznivého</a:t>
            </a:r>
            <a:r>
              <a:rPr lang="en-US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zdravotního</a:t>
            </a:r>
            <a:r>
              <a:rPr lang="en-US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stavu</a:t>
            </a:r>
            <a:endParaRPr lang="en-US" b="1" i="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5871FC61-DD4E-47D4-81FD-8A7E7D12B3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073906" y="0"/>
            <a:ext cx="5118093" cy="6858000"/>
          </a:xfrm>
          <a:custGeom>
            <a:avLst/>
            <a:gdLst>
              <a:gd name="connsiteX0" fmla="*/ 0 w 5205951"/>
              <a:gd name="connsiteY0" fmla="*/ 0 h 6858000"/>
              <a:gd name="connsiteX1" fmla="*/ 1709529 w 5205951"/>
              <a:gd name="connsiteY1" fmla="*/ 0 h 6858000"/>
              <a:gd name="connsiteX2" fmla="*/ 2489695 w 5205951"/>
              <a:gd name="connsiteY2" fmla="*/ 0 h 6858000"/>
              <a:gd name="connsiteX3" fmla="*/ 3582928 w 5205951"/>
              <a:gd name="connsiteY3" fmla="*/ 0 h 6858000"/>
              <a:gd name="connsiteX4" fmla="*/ 3605052 w 5205951"/>
              <a:gd name="connsiteY4" fmla="*/ 14997 h 6858000"/>
              <a:gd name="connsiteX5" fmla="*/ 5205951 w 5205951"/>
              <a:gd name="connsiteY5" fmla="*/ 3621656 h 6858000"/>
              <a:gd name="connsiteX6" fmla="*/ 3331601 w 5205951"/>
              <a:gd name="connsiteY6" fmla="*/ 6374814 h 6858000"/>
              <a:gd name="connsiteX7" fmla="*/ 2814953 w 5205951"/>
              <a:gd name="connsiteY7" fmla="*/ 6780599 h 6858000"/>
              <a:gd name="connsiteX8" fmla="*/ 2703197 w 5205951"/>
              <a:gd name="connsiteY8" fmla="*/ 6858000 h 6858000"/>
              <a:gd name="connsiteX9" fmla="*/ 2489695 w 5205951"/>
              <a:gd name="connsiteY9" fmla="*/ 6858000 h 6858000"/>
              <a:gd name="connsiteX10" fmla="*/ 1709529 w 5205951"/>
              <a:gd name="connsiteY10" fmla="*/ 6858000 h 6858000"/>
              <a:gd name="connsiteX11" fmla="*/ 0 w 5205951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205951" h="6858000">
                <a:moveTo>
                  <a:pt x="0" y="0"/>
                </a:moveTo>
                <a:lnTo>
                  <a:pt x="1709529" y="0"/>
                </a:lnTo>
                <a:lnTo>
                  <a:pt x="2489695" y="0"/>
                </a:lnTo>
                <a:lnTo>
                  <a:pt x="3582928" y="0"/>
                </a:lnTo>
                <a:lnTo>
                  <a:pt x="3605052" y="14997"/>
                </a:lnTo>
                <a:cubicBezTo>
                  <a:pt x="4632215" y="754641"/>
                  <a:pt x="5205951" y="2093192"/>
                  <a:pt x="5205951" y="3621656"/>
                </a:cubicBezTo>
                <a:cubicBezTo>
                  <a:pt x="5205951" y="4969131"/>
                  <a:pt x="4277226" y="5602839"/>
                  <a:pt x="3331601" y="6374814"/>
                </a:cubicBezTo>
                <a:cubicBezTo>
                  <a:pt x="3159398" y="6515397"/>
                  <a:pt x="2988771" y="6653108"/>
                  <a:pt x="2814953" y="6780599"/>
                </a:cubicBezTo>
                <a:lnTo>
                  <a:pt x="2703197" y="6858000"/>
                </a:lnTo>
                <a:lnTo>
                  <a:pt x="2489695" y="6858000"/>
                </a:lnTo>
                <a:lnTo>
                  <a:pt x="1709529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829A1E2C-5AC8-40FC-99E9-832069D397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28605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55C54A75-E44A-4147-B9D0-FF46CFD316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821429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7" name="Obrázek 6" descr="Obsah obrázku osoba, interiér, dítě&#10;&#10;Popis byl vytvořen automaticky">
            <a:extLst>
              <a:ext uri="{FF2B5EF4-FFF2-40B4-BE49-F238E27FC236}">
                <a16:creationId xmlns:a16="http://schemas.microsoft.com/office/drawing/2014/main" id="{A40D7566-46CD-4826-A5F7-F104436CF3C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" b="5046"/>
          <a:stretch/>
        </p:blipFill>
        <p:spPr>
          <a:xfrm>
            <a:off x="7293798" y="10"/>
            <a:ext cx="4898203" cy="3488426"/>
          </a:xfrm>
          <a:custGeom>
            <a:avLst/>
            <a:gdLst/>
            <a:ahLst/>
            <a:cxnLst/>
            <a:rect l="l" t="t" r="r" b="b"/>
            <a:pathLst>
              <a:path w="4898203" h="3470148">
                <a:moveTo>
                  <a:pt x="1619455" y="0"/>
                </a:moveTo>
                <a:lnTo>
                  <a:pt x="2712688" y="0"/>
                </a:lnTo>
                <a:lnTo>
                  <a:pt x="3492854" y="0"/>
                </a:lnTo>
                <a:lnTo>
                  <a:pt x="4540916" y="0"/>
                </a:lnTo>
                <a:lnTo>
                  <a:pt x="4707219" y="0"/>
                </a:lnTo>
                <a:lnTo>
                  <a:pt x="4898203" y="0"/>
                </a:lnTo>
                <a:lnTo>
                  <a:pt x="4898203" y="3470148"/>
                </a:lnTo>
                <a:lnTo>
                  <a:pt x="0" y="3470148"/>
                </a:lnTo>
                <a:lnTo>
                  <a:pt x="3126" y="3337395"/>
                </a:lnTo>
                <a:cubicBezTo>
                  <a:pt x="69921" y="1928213"/>
                  <a:pt x="634366" y="708413"/>
                  <a:pt x="1597331" y="14997"/>
                </a:cubicBezTo>
                <a:close/>
              </a:path>
            </a:pathLst>
          </a:custGeom>
        </p:spPr>
      </p:pic>
      <p:pic>
        <p:nvPicPr>
          <p:cNvPr id="5" name="Obrázek 4" descr="Obsah obrázku osoba, dítě, interiér, malé&#10;&#10;Popis byl vytvořen automaticky">
            <a:extLst>
              <a:ext uri="{FF2B5EF4-FFF2-40B4-BE49-F238E27FC236}">
                <a16:creationId xmlns:a16="http://schemas.microsoft.com/office/drawing/2014/main" id="{6DC0D590-9403-449E-A6D7-333D1537D78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63" b="1"/>
          <a:stretch/>
        </p:blipFill>
        <p:spPr>
          <a:xfrm>
            <a:off x="7290230" y="3534156"/>
            <a:ext cx="4901771" cy="3323844"/>
          </a:xfrm>
          <a:custGeom>
            <a:avLst/>
            <a:gdLst/>
            <a:ahLst/>
            <a:cxnLst/>
            <a:rect l="l" t="t" r="r" b="b"/>
            <a:pathLst>
              <a:path w="4901771" h="3305556">
                <a:moveTo>
                  <a:pt x="1630" y="0"/>
                </a:moveTo>
                <a:lnTo>
                  <a:pt x="4901771" y="0"/>
                </a:lnTo>
                <a:lnTo>
                  <a:pt x="4901771" y="3305556"/>
                </a:lnTo>
                <a:lnTo>
                  <a:pt x="4710787" y="3305556"/>
                </a:lnTo>
                <a:lnTo>
                  <a:pt x="4544484" y="3305556"/>
                </a:lnTo>
                <a:lnTo>
                  <a:pt x="3496422" y="3305556"/>
                </a:lnTo>
                <a:lnTo>
                  <a:pt x="2716256" y="3305556"/>
                </a:lnTo>
                <a:lnTo>
                  <a:pt x="2502754" y="3305556"/>
                </a:lnTo>
                <a:lnTo>
                  <a:pt x="2390998" y="3228155"/>
                </a:lnTo>
                <a:cubicBezTo>
                  <a:pt x="2217180" y="3100664"/>
                  <a:pt x="2046553" y="2962953"/>
                  <a:pt x="1874350" y="2822370"/>
                </a:cubicBezTo>
                <a:cubicBezTo>
                  <a:pt x="928725" y="2050395"/>
                  <a:pt x="0" y="1416687"/>
                  <a:pt x="0" y="69212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0235346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430127AE-B29E-4FDF-99D2-A2F1E7003F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920240" y="2176009"/>
            <a:ext cx="8770571" cy="0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8181FC64-B306-4821-98E2-780662EFC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A7A10CA-E43F-435D-88D4-C61C8DF483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9270" y="109331"/>
            <a:ext cx="6241773" cy="784432"/>
          </a:xfrm>
        </p:spPr>
        <p:txBody>
          <a:bodyPr vert="horz" lIns="109728" tIns="109728" rIns="109728" bIns="91440" rtlCol="0" anchor="b">
            <a:normAutofit/>
          </a:bodyPr>
          <a:lstStyle/>
          <a:p>
            <a:pPr>
              <a:lnSpc>
                <a:spcPct val="130000"/>
              </a:lnSpc>
            </a:pPr>
            <a:r>
              <a:rPr lang="en-US" sz="3200" u="sng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RANÁ PÉČE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E7534DA9-2515-46C8-BC9D-C6420703A9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9270" y="1550504"/>
            <a:ext cx="6241773" cy="5049078"/>
          </a:xfrm>
        </p:spPr>
        <p:txBody>
          <a:bodyPr vert="horz" lIns="109728" tIns="109728" rIns="109728" bIns="91440" rtlCol="0"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Služba</a:t>
            </a:r>
            <a:r>
              <a:rPr lang="en-US" sz="28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je </a:t>
            </a:r>
            <a:r>
              <a:rPr lang="en-US" sz="28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zaměřena</a:t>
            </a:r>
            <a:r>
              <a:rPr lang="en-US" sz="28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sz="28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podporu</a:t>
            </a:r>
            <a:r>
              <a:rPr lang="en-US" sz="28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rodiny</a:t>
            </a:r>
            <a:r>
              <a:rPr lang="en-US" sz="28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8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podporu</a:t>
            </a:r>
            <a:r>
              <a:rPr lang="en-US" sz="28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vývoje</a:t>
            </a:r>
            <a:r>
              <a:rPr lang="en-US" sz="28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dítěte</a:t>
            </a:r>
            <a:r>
              <a:rPr lang="en-US" sz="28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s </a:t>
            </a:r>
            <a:r>
              <a:rPr lang="en-US" sz="28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ohledem</a:t>
            </a:r>
            <a:r>
              <a:rPr lang="en-US" sz="28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sz="28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jeho</a:t>
            </a:r>
            <a:r>
              <a:rPr lang="en-US" sz="28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specifické</a:t>
            </a:r>
            <a:r>
              <a:rPr lang="en-US" sz="28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potřeby</a:t>
            </a:r>
            <a:endParaRPr lang="cs-CZ" sz="2800" b="0" i="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800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Službu poskytují zdarma </a:t>
            </a:r>
            <a:r>
              <a:rPr lang="cs-CZ" sz="2800" b="1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pracoviště rané péče (STŘEDISKA RANÉ PÉČE – SRP)</a:t>
            </a: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5871FC61-DD4E-47D4-81FD-8A7E7D12B3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073906" y="0"/>
            <a:ext cx="5118093" cy="6858000"/>
          </a:xfrm>
          <a:custGeom>
            <a:avLst/>
            <a:gdLst>
              <a:gd name="connsiteX0" fmla="*/ 0 w 5205951"/>
              <a:gd name="connsiteY0" fmla="*/ 0 h 6858000"/>
              <a:gd name="connsiteX1" fmla="*/ 1709529 w 5205951"/>
              <a:gd name="connsiteY1" fmla="*/ 0 h 6858000"/>
              <a:gd name="connsiteX2" fmla="*/ 2489695 w 5205951"/>
              <a:gd name="connsiteY2" fmla="*/ 0 h 6858000"/>
              <a:gd name="connsiteX3" fmla="*/ 3582928 w 5205951"/>
              <a:gd name="connsiteY3" fmla="*/ 0 h 6858000"/>
              <a:gd name="connsiteX4" fmla="*/ 3605052 w 5205951"/>
              <a:gd name="connsiteY4" fmla="*/ 14997 h 6858000"/>
              <a:gd name="connsiteX5" fmla="*/ 5205951 w 5205951"/>
              <a:gd name="connsiteY5" fmla="*/ 3621656 h 6858000"/>
              <a:gd name="connsiteX6" fmla="*/ 3331601 w 5205951"/>
              <a:gd name="connsiteY6" fmla="*/ 6374814 h 6858000"/>
              <a:gd name="connsiteX7" fmla="*/ 2814953 w 5205951"/>
              <a:gd name="connsiteY7" fmla="*/ 6780599 h 6858000"/>
              <a:gd name="connsiteX8" fmla="*/ 2703197 w 5205951"/>
              <a:gd name="connsiteY8" fmla="*/ 6858000 h 6858000"/>
              <a:gd name="connsiteX9" fmla="*/ 2489695 w 5205951"/>
              <a:gd name="connsiteY9" fmla="*/ 6858000 h 6858000"/>
              <a:gd name="connsiteX10" fmla="*/ 1709529 w 5205951"/>
              <a:gd name="connsiteY10" fmla="*/ 6858000 h 6858000"/>
              <a:gd name="connsiteX11" fmla="*/ 0 w 5205951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205951" h="6858000">
                <a:moveTo>
                  <a:pt x="0" y="0"/>
                </a:moveTo>
                <a:lnTo>
                  <a:pt x="1709529" y="0"/>
                </a:lnTo>
                <a:lnTo>
                  <a:pt x="2489695" y="0"/>
                </a:lnTo>
                <a:lnTo>
                  <a:pt x="3582928" y="0"/>
                </a:lnTo>
                <a:lnTo>
                  <a:pt x="3605052" y="14997"/>
                </a:lnTo>
                <a:cubicBezTo>
                  <a:pt x="4632215" y="754641"/>
                  <a:pt x="5205951" y="2093192"/>
                  <a:pt x="5205951" y="3621656"/>
                </a:cubicBezTo>
                <a:cubicBezTo>
                  <a:pt x="5205951" y="4969131"/>
                  <a:pt x="4277226" y="5602839"/>
                  <a:pt x="3331601" y="6374814"/>
                </a:cubicBezTo>
                <a:cubicBezTo>
                  <a:pt x="3159398" y="6515397"/>
                  <a:pt x="2988771" y="6653108"/>
                  <a:pt x="2814953" y="6780599"/>
                </a:cubicBezTo>
                <a:lnTo>
                  <a:pt x="2703197" y="6858000"/>
                </a:lnTo>
                <a:lnTo>
                  <a:pt x="2489695" y="6858000"/>
                </a:lnTo>
                <a:lnTo>
                  <a:pt x="1709529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829A1E2C-5AC8-40FC-99E9-832069D397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28605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55C54A75-E44A-4147-B9D0-FF46CFD316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821429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7" name="Obrázek 6" descr="Obsah obrázku osoba, interiér&#10;&#10;Popis byl vytvořen automaticky">
            <a:extLst>
              <a:ext uri="{FF2B5EF4-FFF2-40B4-BE49-F238E27FC236}">
                <a16:creationId xmlns:a16="http://schemas.microsoft.com/office/drawing/2014/main" id="{F44F7720-3BC7-4455-92EC-21357184508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r="-2" b="-2"/>
          <a:stretch/>
        </p:blipFill>
        <p:spPr>
          <a:xfrm>
            <a:off x="7293798" y="10"/>
            <a:ext cx="4898203" cy="3488426"/>
          </a:xfrm>
          <a:custGeom>
            <a:avLst/>
            <a:gdLst/>
            <a:ahLst/>
            <a:cxnLst/>
            <a:rect l="l" t="t" r="r" b="b"/>
            <a:pathLst>
              <a:path w="4898203" h="3470148">
                <a:moveTo>
                  <a:pt x="1619455" y="0"/>
                </a:moveTo>
                <a:lnTo>
                  <a:pt x="2712688" y="0"/>
                </a:lnTo>
                <a:lnTo>
                  <a:pt x="3492854" y="0"/>
                </a:lnTo>
                <a:lnTo>
                  <a:pt x="4540916" y="0"/>
                </a:lnTo>
                <a:lnTo>
                  <a:pt x="4707219" y="0"/>
                </a:lnTo>
                <a:lnTo>
                  <a:pt x="4898203" y="0"/>
                </a:lnTo>
                <a:lnTo>
                  <a:pt x="4898203" y="3470148"/>
                </a:lnTo>
                <a:lnTo>
                  <a:pt x="0" y="3470148"/>
                </a:lnTo>
                <a:lnTo>
                  <a:pt x="3126" y="3337395"/>
                </a:lnTo>
                <a:cubicBezTo>
                  <a:pt x="69921" y="1928213"/>
                  <a:pt x="634366" y="708413"/>
                  <a:pt x="1597331" y="14997"/>
                </a:cubicBezTo>
                <a:close/>
              </a:path>
            </a:pathLst>
          </a:custGeom>
        </p:spPr>
      </p:pic>
      <p:pic>
        <p:nvPicPr>
          <p:cNvPr id="9" name="Obrázek 8" descr="Obsah obrázku osoba, dítě, okno&#10;&#10;Popis byl vytvořen automaticky">
            <a:extLst>
              <a:ext uri="{FF2B5EF4-FFF2-40B4-BE49-F238E27FC236}">
                <a16:creationId xmlns:a16="http://schemas.microsoft.com/office/drawing/2014/main" id="{5CB7472E-4CE2-4A40-B36A-E783031457A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2" r="1" b="1"/>
          <a:stretch/>
        </p:blipFill>
        <p:spPr>
          <a:xfrm>
            <a:off x="7290230" y="3534156"/>
            <a:ext cx="4901771" cy="3323844"/>
          </a:xfrm>
          <a:custGeom>
            <a:avLst/>
            <a:gdLst/>
            <a:ahLst/>
            <a:cxnLst/>
            <a:rect l="l" t="t" r="r" b="b"/>
            <a:pathLst>
              <a:path w="4901771" h="3305556">
                <a:moveTo>
                  <a:pt x="1630" y="0"/>
                </a:moveTo>
                <a:lnTo>
                  <a:pt x="4901771" y="0"/>
                </a:lnTo>
                <a:lnTo>
                  <a:pt x="4901771" y="3305556"/>
                </a:lnTo>
                <a:lnTo>
                  <a:pt x="4710787" y="3305556"/>
                </a:lnTo>
                <a:lnTo>
                  <a:pt x="4544484" y="3305556"/>
                </a:lnTo>
                <a:lnTo>
                  <a:pt x="3496422" y="3305556"/>
                </a:lnTo>
                <a:lnTo>
                  <a:pt x="2716256" y="3305556"/>
                </a:lnTo>
                <a:lnTo>
                  <a:pt x="2502754" y="3305556"/>
                </a:lnTo>
                <a:lnTo>
                  <a:pt x="2390998" y="3228155"/>
                </a:lnTo>
                <a:cubicBezTo>
                  <a:pt x="2217180" y="3100664"/>
                  <a:pt x="2046553" y="2962953"/>
                  <a:pt x="1874350" y="2822370"/>
                </a:cubicBezTo>
                <a:cubicBezTo>
                  <a:pt x="928725" y="2050395"/>
                  <a:pt x="0" y="1416687"/>
                  <a:pt x="0" y="69212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8160132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430127AE-B29E-4FDF-99D2-A2F1E7003F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920240" y="2176009"/>
            <a:ext cx="8770571" cy="0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51" name="Rectangle 50">
            <a:extLst>
              <a:ext uri="{FF2B5EF4-FFF2-40B4-BE49-F238E27FC236}">
                <a16:creationId xmlns:a16="http://schemas.microsoft.com/office/drawing/2014/main" id="{8181FC64-B306-4821-98E2-780662EFC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A7A10CA-E43F-435D-88D4-C61C8DF483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9270" y="0"/>
            <a:ext cx="6241773" cy="646043"/>
          </a:xfrm>
        </p:spPr>
        <p:txBody>
          <a:bodyPr vert="horz" lIns="109728" tIns="109728" rIns="109728" bIns="91440" rtlCol="0" anchor="b">
            <a:normAutofit fontScale="90000"/>
          </a:bodyPr>
          <a:lstStyle/>
          <a:p>
            <a:pPr>
              <a:lnSpc>
                <a:spcPct val="130000"/>
              </a:lnSpc>
            </a:pPr>
            <a:r>
              <a:rPr lang="en-US" sz="3200" u="sng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RANÁ PÉČE - </a:t>
            </a:r>
            <a:r>
              <a:rPr lang="en-US" sz="3200" u="sng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úkoly</a:t>
            </a:r>
            <a:endParaRPr lang="en-US" sz="3200" u="sng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E7534DA9-2515-46C8-BC9D-C6420703A9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9270" y="834887"/>
            <a:ext cx="6509334" cy="6023113"/>
          </a:xfrm>
        </p:spPr>
        <p:txBody>
          <a:bodyPr vert="horz" lIns="109728" tIns="109728" rIns="109728" bIns="91440" rtlCol="0">
            <a:no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Depistáž</a:t>
            </a:r>
            <a:endParaRPr lang="en-US" sz="1400" b="1" i="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Prevence</a:t>
            </a:r>
            <a:endParaRPr lang="en-US" sz="1400" b="1" i="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14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peciálněpedagogická</a:t>
            </a:r>
            <a:r>
              <a:rPr lang="en-US" sz="14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diagnostika</a:t>
            </a:r>
            <a:endParaRPr lang="en-US" sz="1400" b="1" i="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14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oradenství</a:t>
            </a:r>
            <a:r>
              <a:rPr lang="en-US" sz="14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rodině</a:t>
            </a:r>
            <a:r>
              <a:rPr lang="en-US" sz="14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dítěte</a:t>
            </a:r>
            <a:r>
              <a:rPr lang="en-US" sz="14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s </a:t>
            </a:r>
            <a:r>
              <a:rPr lang="en-US" sz="14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postižením</a:t>
            </a:r>
            <a:r>
              <a:rPr lang="en-US" sz="14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14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podpora</a:t>
            </a:r>
            <a:r>
              <a:rPr lang="en-US" sz="14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vývoje</a:t>
            </a:r>
            <a:r>
              <a:rPr lang="en-US" sz="14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terapie</a:t>
            </a:r>
            <a:r>
              <a:rPr lang="en-US" sz="14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pomůcky</a:t>
            </a:r>
            <a:r>
              <a:rPr lang="en-US" sz="14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kontakty</a:t>
            </a:r>
            <a:r>
              <a:rPr lang="en-US" sz="14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sociálně-právní</a:t>
            </a:r>
            <a:r>
              <a:rPr lang="en-US" sz="14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poradenství,výchova</a:t>
            </a:r>
            <a:r>
              <a:rPr lang="en-US" sz="14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vzdělávní</a:t>
            </a:r>
            <a:r>
              <a:rPr lang="en-US" sz="14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výběr</a:t>
            </a:r>
            <a:r>
              <a:rPr lang="en-US" sz="14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vjodného</a:t>
            </a:r>
            <a:r>
              <a:rPr lang="en-US" sz="14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výchovně-vzdělávacího</a:t>
            </a:r>
            <a:r>
              <a:rPr lang="en-US" sz="14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zařízení</a:t>
            </a:r>
            <a:r>
              <a:rPr lang="en-US" sz="14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Zapůjčování</a:t>
            </a: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pomůcek</a:t>
            </a: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literatury</a:t>
            </a:r>
            <a:endParaRPr lang="en-US" sz="14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Speciálně-pedagogická</a:t>
            </a: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intervence</a:t>
            </a: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stimulace</a:t>
            </a: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raného</a:t>
            </a: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vývoje</a:t>
            </a: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Setkávání</a:t>
            </a: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rodičů</a:t>
            </a:r>
            <a:endParaRPr lang="en-US" sz="14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Rehabilitační</a:t>
            </a: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pobyty</a:t>
            </a:r>
            <a:endParaRPr lang="en-US" sz="14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Semináře</a:t>
            </a: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přednášky</a:t>
            </a: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pro </a:t>
            </a:r>
            <a:r>
              <a:rPr lang="en-US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rodiče</a:t>
            </a:r>
            <a:endParaRPr lang="en-US" sz="14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Konzultace</a:t>
            </a: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 </a:t>
            </a:r>
            <a:r>
              <a:rPr lang="en-US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psychologem</a:t>
            </a: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či</a:t>
            </a: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speciálními</a:t>
            </a: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pedagogy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Hlavní</a:t>
            </a: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cíl</a:t>
            </a: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podpora</a:t>
            </a: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rodiny</a:t>
            </a: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stimulace</a:t>
            </a: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vývoje</a:t>
            </a: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dítěte</a:t>
            </a: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14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předcházení</a:t>
            </a:r>
            <a:r>
              <a:rPr lang="en-US" sz="14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případné</a:t>
            </a:r>
            <a:r>
              <a:rPr lang="en-US" sz="14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budoucí</a:t>
            </a:r>
            <a:r>
              <a:rPr lang="en-US" sz="14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závislosti</a:t>
            </a:r>
            <a:r>
              <a:rPr lang="en-US" sz="14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člověka</a:t>
            </a:r>
            <a:r>
              <a:rPr lang="en-US" sz="14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sz="14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institucionální</a:t>
            </a:r>
            <a:r>
              <a:rPr lang="en-US" sz="14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pomoci</a:t>
            </a:r>
            <a:endParaRPr lang="en-US" sz="1400" b="1" i="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5871FC61-DD4E-47D4-81FD-8A7E7D12B3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073906" y="0"/>
            <a:ext cx="5118093" cy="6858000"/>
          </a:xfrm>
          <a:custGeom>
            <a:avLst/>
            <a:gdLst>
              <a:gd name="connsiteX0" fmla="*/ 0 w 5205951"/>
              <a:gd name="connsiteY0" fmla="*/ 0 h 6858000"/>
              <a:gd name="connsiteX1" fmla="*/ 1709529 w 5205951"/>
              <a:gd name="connsiteY1" fmla="*/ 0 h 6858000"/>
              <a:gd name="connsiteX2" fmla="*/ 2489695 w 5205951"/>
              <a:gd name="connsiteY2" fmla="*/ 0 h 6858000"/>
              <a:gd name="connsiteX3" fmla="*/ 3582928 w 5205951"/>
              <a:gd name="connsiteY3" fmla="*/ 0 h 6858000"/>
              <a:gd name="connsiteX4" fmla="*/ 3605052 w 5205951"/>
              <a:gd name="connsiteY4" fmla="*/ 14997 h 6858000"/>
              <a:gd name="connsiteX5" fmla="*/ 5205951 w 5205951"/>
              <a:gd name="connsiteY5" fmla="*/ 3621656 h 6858000"/>
              <a:gd name="connsiteX6" fmla="*/ 3331601 w 5205951"/>
              <a:gd name="connsiteY6" fmla="*/ 6374814 h 6858000"/>
              <a:gd name="connsiteX7" fmla="*/ 2814953 w 5205951"/>
              <a:gd name="connsiteY7" fmla="*/ 6780599 h 6858000"/>
              <a:gd name="connsiteX8" fmla="*/ 2703197 w 5205951"/>
              <a:gd name="connsiteY8" fmla="*/ 6858000 h 6858000"/>
              <a:gd name="connsiteX9" fmla="*/ 2489695 w 5205951"/>
              <a:gd name="connsiteY9" fmla="*/ 6858000 h 6858000"/>
              <a:gd name="connsiteX10" fmla="*/ 1709529 w 5205951"/>
              <a:gd name="connsiteY10" fmla="*/ 6858000 h 6858000"/>
              <a:gd name="connsiteX11" fmla="*/ 0 w 5205951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205951" h="6858000">
                <a:moveTo>
                  <a:pt x="0" y="0"/>
                </a:moveTo>
                <a:lnTo>
                  <a:pt x="1709529" y="0"/>
                </a:lnTo>
                <a:lnTo>
                  <a:pt x="2489695" y="0"/>
                </a:lnTo>
                <a:lnTo>
                  <a:pt x="3582928" y="0"/>
                </a:lnTo>
                <a:lnTo>
                  <a:pt x="3605052" y="14997"/>
                </a:lnTo>
                <a:cubicBezTo>
                  <a:pt x="4632215" y="754641"/>
                  <a:pt x="5205951" y="2093192"/>
                  <a:pt x="5205951" y="3621656"/>
                </a:cubicBezTo>
                <a:cubicBezTo>
                  <a:pt x="5205951" y="4969131"/>
                  <a:pt x="4277226" y="5602839"/>
                  <a:pt x="3331601" y="6374814"/>
                </a:cubicBezTo>
                <a:cubicBezTo>
                  <a:pt x="3159398" y="6515397"/>
                  <a:pt x="2988771" y="6653108"/>
                  <a:pt x="2814953" y="6780599"/>
                </a:cubicBezTo>
                <a:lnTo>
                  <a:pt x="2703197" y="6858000"/>
                </a:lnTo>
                <a:lnTo>
                  <a:pt x="2489695" y="6858000"/>
                </a:lnTo>
                <a:lnTo>
                  <a:pt x="1709529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5" name="Freeform: Shape 54">
            <a:extLst>
              <a:ext uri="{FF2B5EF4-FFF2-40B4-BE49-F238E27FC236}">
                <a16:creationId xmlns:a16="http://schemas.microsoft.com/office/drawing/2014/main" id="{829A1E2C-5AC8-40FC-99E9-832069D397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28605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57" name="Freeform: Shape 56">
            <a:extLst>
              <a:ext uri="{FF2B5EF4-FFF2-40B4-BE49-F238E27FC236}">
                <a16:creationId xmlns:a16="http://schemas.microsoft.com/office/drawing/2014/main" id="{55C54A75-E44A-4147-B9D0-FF46CFD316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821429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8" name="Obrázek 7" descr="Obsah obrázku osoba, interiér, dítě&#10;&#10;Popis byl vytvořen automaticky">
            <a:extLst>
              <a:ext uri="{FF2B5EF4-FFF2-40B4-BE49-F238E27FC236}">
                <a16:creationId xmlns:a16="http://schemas.microsoft.com/office/drawing/2014/main" id="{5BD80939-99C3-41DA-8BA1-8BBAC35D116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15" r="-2" b="24246"/>
          <a:stretch/>
        </p:blipFill>
        <p:spPr>
          <a:xfrm>
            <a:off x="7293798" y="10"/>
            <a:ext cx="4898203" cy="3488426"/>
          </a:xfrm>
          <a:custGeom>
            <a:avLst/>
            <a:gdLst/>
            <a:ahLst/>
            <a:cxnLst/>
            <a:rect l="l" t="t" r="r" b="b"/>
            <a:pathLst>
              <a:path w="4898203" h="3470148">
                <a:moveTo>
                  <a:pt x="1619455" y="0"/>
                </a:moveTo>
                <a:lnTo>
                  <a:pt x="2712688" y="0"/>
                </a:lnTo>
                <a:lnTo>
                  <a:pt x="3492854" y="0"/>
                </a:lnTo>
                <a:lnTo>
                  <a:pt x="4540916" y="0"/>
                </a:lnTo>
                <a:lnTo>
                  <a:pt x="4707219" y="0"/>
                </a:lnTo>
                <a:lnTo>
                  <a:pt x="4898203" y="0"/>
                </a:lnTo>
                <a:lnTo>
                  <a:pt x="4898203" y="3470148"/>
                </a:lnTo>
                <a:lnTo>
                  <a:pt x="0" y="3470148"/>
                </a:lnTo>
                <a:lnTo>
                  <a:pt x="3126" y="3337395"/>
                </a:lnTo>
                <a:cubicBezTo>
                  <a:pt x="69921" y="1928213"/>
                  <a:pt x="634366" y="708413"/>
                  <a:pt x="1597331" y="14997"/>
                </a:cubicBezTo>
                <a:close/>
              </a:path>
            </a:pathLst>
          </a:custGeom>
        </p:spPr>
      </p:pic>
      <p:pic>
        <p:nvPicPr>
          <p:cNvPr id="5" name="Obrázek 4" descr="Obsah obrázku osoba, interiér&#10;&#10;Popis byl vytvořen automaticky">
            <a:extLst>
              <a:ext uri="{FF2B5EF4-FFF2-40B4-BE49-F238E27FC236}">
                <a16:creationId xmlns:a16="http://schemas.microsoft.com/office/drawing/2014/main" id="{07559EC0-4CE3-4BAA-85E1-6EF3E422C55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46" r="2" b="2"/>
          <a:stretch/>
        </p:blipFill>
        <p:spPr>
          <a:xfrm>
            <a:off x="7290230" y="3534156"/>
            <a:ext cx="4901771" cy="3323844"/>
          </a:xfrm>
          <a:custGeom>
            <a:avLst/>
            <a:gdLst/>
            <a:ahLst/>
            <a:cxnLst/>
            <a:rect l="l" t="t" r="r" b="b"/>
            <a:pathLst>
              <a:path w="4901771" h="3305556">
                <a:moveTo>
                  <a:pt x="1630" y="0"/>
                </a:moveTo>
                <a:lnTo>
                  <a:pt x="4901771" y="0"/>
                </a:lnTo>
                <a:lnTo>
                  <a:pt x="4901771" y="3305556"/>
                </a:lnTo>
                <a:lnTo>
                  <a:pt x="4710787" y="3305556"/>
                </a:lnTo>
                <a:lnTo>
                  <a:pt x="4544484" y="3305556"/>
                </a:lnTo>
                <a:lnTo>
                  <a:pt x="3496422" y="3305556"/>
                </a:lnTo>
                <a:lnTo>
                  <a:pt x="2716256" y="3305556"/>
                </a:lnTo>
                <a:lnTo>
                  <a:pt x="2502754" y="3305556"/>
                </a:lnTo>
                <a:lnTo>
                  <a:pt x="2390998" y="3228155"/>
                </a:lnTo>
                <a:cubicBezTo>
                  <a:pt x="2217180" y="3100664"/>
                  <a:pt x="2046553" y="2962953"/>
                  <a:pt x="1874350" y="2822370"/>
                </a:cubicBezTo>
                <a:cubicBezTo>
                  <a:pt x="928725" y="2050395"/>
                  <a:pt x="0" y="1416687"/>
                  <a:pt x="0" y="69212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9075052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430127AE-B29E-4FDF-99D2-A2F1E7003F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920240" y="2176009"/>
            <a:ext cx="8770571" cy="0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51" name="Rectangle 50">
            <a:extLst>
              <a:ext uri="{FF2B5EF4-FFF2-40B4-BE49-F238E27FC236}">
                <a16:creationId xmlns:a16="http://schemas.microsoft.com/office/drawing/2014/main" id="{8181FC64-B306-4821-98E2-780662EFC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A7A10CA-E43F-435D-88D4-C61C8DF483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330" y="1"/>
            <a:ext cx="6251713" cy="705677"/>
          </a:xfrm>
        </p:spPr>
        <p:txBody>
          <a:bodyPr vert="horz" lIns="109728" tIns="109728" rIns="109728" bIns="91440" rtlCol="0" anchor="b">
            <a:normAutofit fontScale="90000"/>
          </a:bodyPr>
          <a:lstStyle/>
          <a:p>
            <a:pPr>
              <a:lnSpc>
                <a:spcPct val="130000"/>
              </a:lnSpc>
            </a:pPr>
            <a:r>
              <a:rPr lang="en-US" sz="3200" u="sng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PORTAGE program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E7534DA9-2515-46C8-BC9D-C6420703A9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9330" y="705678"/>
            <a:ext cx="6519274" cy="5963475"/>
          </a:xfrm>
        </p:spPr>
        <p:txBody>
          <a:bodyPr vert="horz" lIns="109728" tIns="109728" rIns="109728" bIns="91440" rtlCol="0">
            <a:noAutofit/>
          </a:bodyPr>
          <a:lstStyle/>
          <a:p>
            <a:r>
              <a:rPr lang="cs-CZ" sz="18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18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lužba</a:t>
            </a:r>
            <a:r>
              <a:rPr lang="en-US" sz="18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domácích</a:t>
            </a:r>
            <a:r>
              <a:rPr lang="en-US" sz="18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konzultací</a:t>
            </a:r>
            <a:r>
              <a:rPr lang="en-US" sz="18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18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systém</a:t>
            </a:r>
            <a:r>
              <a:rPr lang="en-US" sz="18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podněcování</a:t>
            </a:r>
            <a:r>
              <a:rPr lang="en-US" sz="18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vývoje</a:t>
            </a:r>
            <a:r>
              <a:rPr lang="en-US" sz="18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dítěte</a:t>
            </a:r>
            <a:r>
              <a:rPr lang="en-US" sz="18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s </a:t>
            </a:r>
            <a:r>
              <a:rPr lang="en-US" sz="18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postižením</a:t>
            </a:r>
            <a:r>
              <a:rPr lang="en-US" sz="18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nebo</a:t>
            </a:r>
            <a:r>
              <a:rPr lang="en-US" sz="18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vývojem</a:t>
            </a:r>
            <a:r>
              <a:rPr lang="en-US" sz="18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rozikovým</a:t>
            </a:r>
            <a:r>
              <a:rPr lang="en-US" sz="18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sz="18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věku</a:t>
            </a:r>
            <a:r>
              <a:rPr lang="en-US" sz="18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od </a:t>
            </a:r>
            <a:r>
              <a:rPr lang="en-US" sz="18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narození</a:t>
            </a:r>
            <a:r>
              <a:rPr lang="en-US" sz="18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do 7 let v </a:t>
            </a:r>
            <a:r>
              <a:rPr lang="en-US" sz="18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domácím</a:t>
            </a:r>
            <a:r>
              <a:rPr lang="en-US" sz="18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prostředí</a:t>
            </a:r>
            <a:endParaRPr lang="en-US" sz="1800" b="0" i="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800" b="1" i="0" u="sng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Úloha</a:t>
            </a:r>
            <a:r>
              <a:rPr lang="en-US" sz="1800" b="1" i="0" u="sng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0" u="sng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domácího</a:t>
            </a:r>
            <a:r>
              <a:rPr lang="en-US" sz="1800" b="1" i="0" u="sng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0" u="sng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konzultanta</a:t>
            </a:r>
            <a:r>
              <a:rPr lang="en-US" sz="1800" b="1" i="0" u="sng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Pravidelně</a:t>
            </a:r>
            <a:r>
              <a:rPr lang="en-US" sz="18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navštěvuje</a:t>
            </a:r>
            <a:r>
              <a:rPr lang="en-US" sz="18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rodiny</a:t>
            </a:r>
            <a:r>
              <a:rPr lang="en-US" sz="18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 </a:t>
            </a:r>
            <a:r>
              <a:rPr lang="en-US" sz="18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úvodu</a:t>
            </a:r>
            <a:r>
              <a:rPr lang="en-US" sz="18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návštěv</a:t>
            </a:r>
            <a:r>
              <a:rPr lang="en-US" sz="18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používá</a:t>
            </a:r>
            <a:r>
              <a:rPr lang="en-US" sz="18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portageovský</a:t>
            </a:r>
            <a:r>
              <a:rPr lang="en-US" sz="18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nebo</a:t>
            </a:r>
            <a:r>
              <a:rPr lang="en-US" sz="18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jiný</a:t>
            </a:r>
            <a:r>
              <a:rPr lang="en-US" sz="18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vhodný</a:t>
            </a:r>
            <a:r>
              <a:rPr lang="en-US" sz="18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vývojový</a:t>
            </a:r>
            <a:r>
              <a:rPr lang="en-US" sz="18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seznam</a:t>
            </a:r>
            <a:r>
              <a:rPr lang="en-US" sz="18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dovedností</a:t>
            </a:r>
            <a:r>
              <a:rPr lang="en-US" sz="18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k </a:t>
            </a:r>
            <a:r>
              <a:rPr lang="en-US" sz="18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pozorování</a:t>
            </a:r>
            <a:r>
              <a:rPr lang="en-US" sz="18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18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zaznamenání</a:t>
            </a:r>
            <a:r>
              <a:rPr lang="en-US" sz="18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současných</a:t>
            </a:r>
            <a:r>
              <a:rPr lang="en-US" sz="18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dovedností</a:t>
            </a:r>
            <a:r>
              <a:rPr lang="en-US" sz="18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dítěte</a:t>
            </a:r>
            <a:r>
              <a:rPr lang="en-US" sz="18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18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jeho</a:t>
            </a:r>
            <a:r>
              <a:rPr lang="en-US" sz="18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chování</a:t>
            </a:r>
            <a:r>
              <a:rPr lang="en-US" sz="18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Vývojové</a:t>
            </a:r>
            <a:r>
              <a:rPr lang="en-US" sz="18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položky</a:t>
            </a:r>
            <a:r>
              <a:rPr lang="en-US" sz="18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jsou</a:t>
            </a:r>
            <a:r>
              <a:rPr lang="en-US" sz="18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zpracovány</a:t>
            </a:r>
            <a:r>
              <a:rPr lang="en-US" sz="18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18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oblastí</a:t>
            </a:r>
            <a:r>
              <a:rPr lang="en-US" sz="18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8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Socializace</a:t>
            </a:r>
            <a:r>
              <a:rPr lang="en-US" sz="18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novorozence</a:t>
            </a:r>
            <a:r>
              <a:rPr lang="en-US" sz="18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Soběstačnost</a:t>
            </a:r>
            <a:r>
              <a:rPr lang="en-US" sz="18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18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sebeobsluha</a:t>
            </a:r>
            <a:r>
              <a:rPr lang="en-US" sz="18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Vědomosti</a:t>
            </a:r>
            <a:r>
              <a:rPr lang="en-US" sz="18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Řeč</a:t>
            </a:r>
            <a:r>
              <a:rPr lang="en-US" sz="18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Jemná</a:t>
            </a:r>
            <a:r>
              <a:rPr lang="en-US" sz="18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motorika</a:t>
            </a:r>
            <a:r>
              <a:rPr lang="en-US" sz="18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Hrubá</a:t>
            </a:r>
            <a:r>
              <a:rPr lang="en-US" sz="18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motorika</a:t>
            </a:r>
            <a:r>
              <a:rPr lang="en-US" sz="18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Pozoruje</a:t>
            </a:r>
            <a:r>
              <a:rPr lang="en-US" sz="18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18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zaznamenává</a:t>
            </a:r>
            <a:r>
              <a:rPr lang="en-US" sz="18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jak </a:t>
            </a:r>
            <a:r>
              <a:rPr lang="en-US" sz="18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dítě</a:t>
            </a:r>
            <a:r>
              <a:rPr lang="en-US" sz="18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činnosti</a:t>
            </a:r>
            <a:r>
              <a:rPr lang="en-US" sz="18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provádí</a:t>
            </a:r>
            <a:r>
              <a:rPr lang="en-US" sz="18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jak se </a:t>
            </a:r>
            <a:r>
              <a:rPr lang="en-US" sz="18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chová</a:t>
            </a:r>
            <a:r>
              <a:rPr lang="en-US" sz="18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Pozoruje</a:t>
            </a:r>
            <a:r>
              <a:rPr lang="en-US" sz="18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18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zaznamenává</a:t>
            </a:r>
            <a:r>
              <a:rPr lang="en-US" sz="18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přístup</a:t>
            </a:r>
            <a:r>
              <a:rPr lang="en-US" sz="18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rodičů</a:t>
            </a:r>
            <a:r>
              <a:rPr lang="en-US" sz="18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k </a:t>
            </a:r>
            <a:r>
              <a:rPr lang="en-US" sz="18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dítěti</a:t>
            </a:r>
            <a:r>
              <a:rPr lang="en-US" sz="18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18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způsob</a:t>
            </a:r>
            <a:r>
              <a:rPr lang="en-US" sz="18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jejich</a:t>
            </a:r>
            <a:r>
              <a:rPr lang="en-US" sz="18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interakcí</a:t>
            </a:r>
            <a:r>
              <a:rPr lang="en-US" sz="18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5871FC61-DD4E-47D4-81FD-8A7E7D12B3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073906" y="0"/>
            <a:ext cx="5118093" cy="6858000"/>
          </a:xfrm>
          <a:custGeom>
            <a:avLst/>
            <a:gdLst>
              <a:gd name="connsiteX0" fmla="*/ 0 w 5205951"/>
              <a:gd name="connsiteY0" fmla="*/ 0 h 6858000"/>
              <a:gd name="connsiteX1" fmla="*/ 1709529 w 5205951"/>
              <a:gd name="connsiteY1" fmla="*/ 0 h 6858000"/>
              <a:gd name="connsiteX2" fmla="*/ 2489695 w 5205951"/>
              <a:gd name="connsiteY2" fmla="*/ 0 h 6858000"/>
              <a:gd name="connsiteX3" fmla="*/ 3582928 w 5205951"/>
              <a:gd name="connsiteY3" fmla="*/ 0 h 6858000"/>
              <a:gd name="connsiteX4" fmla="*/ 3605052 w 5205951"/>
              <a:gd name="connsiteY4" fmla="*/ 14997 h 6858000"/>
              <a:gd name="connsiteX5" fmla="*/ 5205951 w 5205951"/>
              <a:gd name="connsiteY5" fmla="*/ 3621656 h 6858000"/>
              <a:gd name="connsiteX6" fmla="*/ 3331601 w 5205951"/>
              <a:gd name="connsiteY6" fmla="*/ 6374814 h 6858000"/>
              <a:gd name="connsiteX7" fmla="*/ 2814953 w 5205951"/>
              <a:gd name="connsiteY7" fmla="*/ 6780599 h 6858000"/>
              <a:gd name="connsiteX8" fmla="*/ 2703197 w 5205951"/>
              <a:gd name="connsiteY8" fmla="*/ 6858000 h 6858000"/>
              <a:gd name="connsiteX9" fmla="*/ 2489695 w 5205951"/>
              <a:gd name="connsiteY9" fmla="*/ 6858000 h 6858000"/>
              <a:gd name="connsiteX10" fmla="*/ 1709529 w 5205951"/>
              <a:gd name="connsiteY10" fmla="*/ 6858000 h 6858000"/>
              <a:gd name="connsiteX11" fmla="*/ 0 w 5205951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205951" h="6858000">
                <a:moveTo>
                  <a:pt x="0" y="0"/>
                </a:moveTo>
                <a:lnTo>
                  <a:pt x="1709529" y="0"/>
                </a:lnTo>
                <a:lnTo>
                  <a:pt x="2489695" y="0"/>
                </a:lnTo>
                <a:lnTo>
                  <a:pt x="3582928" y="0"/>
                </a:lnTo>
                <a:lnTo>
                  <a:pt x="3605052" y="14997"/>
                </a:lnTo>
                <a:cubicBezTo>
                  <a:pt x="4632215" y="754641"/>
                  <a:pt x="5205951" y="2093192"/>
                  <a:pt x="5205951" y="3621656"/>
                </a:cubicBezTo>
                <a:cubicBezTo>
                  <a:pt x="5205951" y="4969131"/>
                  <a:pt x="4277226" y="5602839"/>
                  <a:pt x="3331601" y="6374814"/>
                </a:cubicBezTo>
                <a:cubicBezTo>
                  <a:pt x="3159398" y="6515397"/>
                  <a:pt x="2988771" y="6653108"/>
                  <a:pt x="2814953" y="6780599"/>
                </a:cubicBezTo>
                <a:lnTo>
                  <a:pt x="2703197" y="6858000"/>
                </a:lnTo>
                <a:lnTo>
                  <a:pt x="2489695" y="6858000"/>
                </a:lnTo>
                <a:lnTo>
                  <a:pt x="1709529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5" name="Freeform: Shape 54">
            <a:extLst>
              <a:ext uri="{FF2B5EF4-FFF2-40B4-BE49-F238E27FC236}">
                <a16:creationId xmlns:a16="http://schemas.microsoft.com/office/drawing/2014/main" id="{829A1E2C-5AC8-40FC-99E9-832069D397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28605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57" name="Freeform: Shape 56">
            <a:extLst>
              <a:ext uri="{FF2B5EF4-FFF2-40B4-BE49-F238E27FC236}">
                <a16:creationId xmlns:a16="http://schemas.microsoft.com/office/drawing/2014/main" id="{55C54A75-E44A-4147-B9D0-FF46CFD316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821429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7" name="Obrázek 6" descr="Obsah obrázku osoba, interiér, dítě, ložnice&#10;&#10;Popis byl vytvořen automaticky">
            <a:extLst>
              <a:ext uri="{FF2B5EF4-FFF2-40B4-BE49-F238E27FC236}">
                <a16:creationId xmlns:a16="http://schemas.microsoft.com/office/drawing/2014/main" id="{DA6A96AE-AAA2-4978-8882-31225CA695D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98" b="-2"/>
          <a:stretch/>
        </p:blipFill>
        <p:spPr>
          <a:xfrm>
            <a:off x="7293798" y="10"/>
            <a:ext cx="4898203" cy="3488426"/>
          </a:xfrm>
          <a:custGeom>
            <a:avLst/>
            <a:gdLst/>
            <a:ahLst/>
            <a:cxnLst/>
            <a:rect l="l" t="t" r="r" b="b"/>
            <a:pathLst>
              <a:path w="4898203" h="3470148">
                <a:moveTo>
                  <a:pt x="1619455" y="0"/>
                </a:moveTo>
                <a:lnTo>
                  <a:pt x="2712688" y="0"/>
                </a:lnTo>
                <a:lnTo>
                  <a:pt x="3492854" y="0"/>
                </a:lnTo>
                <a:lnTo>
                  <a:pt x="4540916" y="0"/>
                </a:lnTo>
                <a:lnTo>
                  <a:pt x="4707219" y="0"/>
                </a:lnTo>
                <a:lnTo>
                  <a:pt x="4898203" y="0"/>
                </a:lnTo>
                <a:lnTo>
                  <a:pt x="4898203" y="3470148"/>
                </a:lnTo>
                <a:lnTo>
                  <a:pt x="0" y="3470148"/>
                </a:lnTo>
                <a:lnTo>
                  <a:pt x="3126" y="3337395"/>
                </a:lnTo>
                <a:cubicBezTo>
                  <a:pt x="69921" y="1928213"/>
                  <a:pt x="634366" y="708413"/>
                  <a:pt x="1597331" y="14997"/>
                </a:cubicBezTo>
                <a:close/>
              </a:path>
            </a:pathLst>
          </a:custGeom>
        </p:spPr>
      </p:pic>
      <p:pic>
        <p:nvPicPr>
          <p:cNvPr id="5" name="Obrázek 4" descr="Obsah obrázku interiér, osoba, zeď, dítě&#10;&#10;Popis byl vytvořen automaticky">
            <a:extLst>
              <a:ext uri="{FF2B5EF4-FFF2-40B4-BE49-F238E27FC236}">
                <a16:creationId xmlns:a16="http://schemas.microsoft.com/office/drawing/2014/main" id="{61949A2E-31E6-41A0-82A3-2882922641D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63" b="1"/>
          <a:stretch/>
        </p:blipFill>
        <p:spPr>
          <a:xfrm>
            <a:off x="7290230" y="3534156"/>
            <a:ext cx="4901771" cy="3323844"/>
          </a:xfrm>
          <a:custGeom>
            <a:avLst/>
            <a:gdLst/>
            <a:ahLst/>
            <a:cxnLst/>
            <a:rect l="l" t="t" r="r" b="b"/>
            <a:pathLst>
              <a:path w="4901771" h="3305556">
                <a:moveTo>
                  <a:pt x="1630" y="0"/>
                </a:moveTo>
                <a:lnTo>
                  <a:pt x="4901771" y="0"/>
                </a:lnTo>
                <a:lnTo>
                  <a:pt x="4901771" y="3305556"/>
                </a:lnTo>
                <a:lnTo>
                  <a:pt x="4710787" y="3305556"/>
                </a:lnTo>
                <a:lnTo>
                  <a:pt x="4544484" y="3305556"/>
                </a:lnTo>
                <a:lnTo>
                  <a:pt x="3496422" y="3305556"/>
                </a:lnTo>
                <a:lnTo>
                  <a:pt x="2716256" y="3305556"/>
                </a:lnTo>
                <a:lnTo>
                  <a:pt x="2502754" y="3305556"/>
                </a:lnTo>
                <a:lnTo>
                  <a:pt x="2390998" y="3228155"/>
                </a:lnTo>
                <a:cubicBezTo>
                  <a:pt x="2217180" y="3100664"/>
                  <a:pt x="2046553" y="2962953"/>
                  <a:pt x="1874350" y="2822370"/>
                </a:cubicBezTo>
                <a:cubicBezTo>
                  <a:pt x="928725" y="2050395"/>
                  <a:pt x="0" y="1416687"/>
                  <a:pt x="0" y="69212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7184615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430127AE-B29E-4FDF-99D2-A2F1E7003F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920240" y="2176009"/>
            <a:ext cx="8770571" cy="0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51" name="Rectangle 50">
            <a:extLst>
              <a:ext uri="{FF2B5EF4-FFF2-40B4-BE49-F238E27FC236}">
                <a16:creationId xmlns:a16="http://schemas.microsoft.com/office/drawing/2014/main" id="{8181FC64-B306-4821-98E2-780662EFC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A7A10CA-E43F-435D-88D4-C61C8DF483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330" y="1"/>
            <a:ext cx="6251713" cy="705677"/>
          </a:xfrm>
        </p:spPr>
        <p:txBody>
          <a:bodyPr vert="horz" lIns="109728" tIns="109728" rIns="109728" bIns="91440" rtlCol="0" anchor="b">
            <a:normAutofit fontScale="90000"/>
          </a:bodyPr>
          <a:lstStyle/>
          <a:p>
            <a:pPr>
              <a:lnSpc>
                <a:spcPct val="130000"/>
              </a:lnSpc>
            </a:pPr>
            <a:r>
              <a:rPr lang="en-US" sz="3200" u="sng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PORTAGE program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E7534DA9-2515-46C8-BC9D-C6420703A9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9330" y="705678"/>
            <a:ext cx="6519274" cy="5963475"/>
          </a:xfrm>
        </p:spPr>
        <p:txBody>
          <a:bodyPr vert="horz" lIns="109728" tIns="109728" rIns="109728" bIns="91440" rtlCol="0">
            <a:noAutofit/>
          </a:bodyPr>
          <a:lstStyle/>
          <a:p>
            <a:b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Domlouvá</a:t>
            </a:r>
            <a:r>
              <a:rPr lang="en-US" sz="18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s </a:t>
            </a:r>
            <a:r>
              <a:rPr lang="en-US" sz="18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rodiči</a:t>
            </a:r>
            <a:r>
              <a:rPr lang="en-US" sz="18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cíle</a:t>
            </a:r>
            <a:r>
              <a:rPr lang="en-US" sz="18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učení</a:t>
            </a:r>
            <a:r>
              <a:rPr lang="en-US" sz="18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které</a:t>
            </a:r>
            <a:r>
              <a:rPr lang="en-US" sz="18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jsou</a:t>
            </a:r>
            <a:r>
              <a:rPr lang="en-US" sz="18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odvozeny</a:t>
            </a:r>
            <a:r>
              <a:rPr lang="en-US" sz="18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od </a:t>
            </a:r>
            <a:r>
              <a:rPr lang="en-US" sz="18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aktuálních</a:t>
            </a:r>
            <a:r>
              <a:rPr lang="en-US" sz="18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dovedností</a:t>
            </a:r>
            <a:r>
              <a:rPr lang="en-US" sz="18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dítěte</a:t>
            </a:r>
            <a:r>
              <a:rPr lang="en-US" sz="18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18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zapisuje</a:t>
            </a:r>
            <a:r>
              <a:rPr lang="en-US" sz="18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je.</a:t>
            </a:r>
            <a:b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 </a:t>
            </a:r>
            <a:r>
              <a:rPr lang="en-US" sz="18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využitím</a:t>
            </a:r>
            <a:r>
              <a:rPr lang="en-US" sz="18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položek</a:t>
            </a:r>
            <a:r>
              <a:rPr lang="en-US" sz="18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tvoří</a:t>
            </a:r>
            <a:r>
              <a:rPr lang="en-US" sz="18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s </a:t>
            </a:r>
            <a:r>
              <a:rPr lang="en-US" sz="18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rodiči</a:t>
            </a:r>
            <a:r>
              <a:rPr lang="en-US" sz="18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postup</a:t>
            </a:r>
            <a:r>
              <a:rPr lang="en-US" sz="18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nácviků</a:t>
            </a:r>
            <a:r>
              <a:rPr lang="en-US" sz="18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8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metodická</a:t>
            </a:r>
            <a:r>
              <a:rPr lang="en-US" sz="18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doporučení</a:t>
            </a:r>
            <a:r>
              <a:rPr lang="en-US" sz="18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 a </a:t>
            </a:r>
            <a:r>
              <a:rPr lang="en-US" sz="18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tento</a:t>
            </a:r>
            <a:r>
              <a:rPr lang="en-US" sz="18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postup</a:t>
            </a:r>
            <a:r>
              <a:rPr lang="en-US" sz="18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sz="18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zapisuje</a:t>
            </a:r>
            <a:r>
              <a:rPr lang="en-US" sz="18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Vyplňuje</a:t>
            </a:r>
            <a:r>
              <a:rPr lang="en-US" sz="18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záznam</a:t>
            </a:r>
            <a:r>
              <a:rPr lang="en-US" sz="18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aktivity</a:t>
            </a:r>
            <a:r>
              <a:rPr lang="en-US" sz="18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18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rodičům</a:t>
            </a:r>
            <a:r>
              <a:rPr lang="en-US" sz="18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jej</a:t>
            </a:r>
            <a:r>
              <a:rPr lang="en-US" sz="18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ponechává</a:t>
            </a:r>
            <a:r>
              <a:rPr lang="en-US" sz="18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Předvádí</a:t>
            </a:r>
            <a:r>
              <a:rPr lang="en-US" sz="18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rodičům</a:t>
            </a:r>
            <a:r>
              <a:rPr lang="en-US" sz="18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způsob</a:t>
            </a:r>
            <a:r>
              <a:rPr lang="en-US" sz="18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nácviku</a:t>
            </a:r>
            <a:r>
              <a:rPr lang="en-US" sz="18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s </a:t>
            </a:r>
            <a:r>
              <a:rPr lang="en-US" sz="18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dítětem</a:t>
            </a:r>
            <a:r>
              <a:rPr lang="en-US" sz="18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8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Následovně</a:t>
            </a:r>
            <a:r>
              <a:rPr lang="en-US" sz="18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pozoruje</a:t>
            </a:r>
            <a:r>
              <a:rPr lang="en-US" sz="18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rodiče</a:t>
            </a:r>
            <a:r>
              <a:rPr lang="en-US" sz="18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který</a:t>
            </a:r>
            <a:r>
              <a:rPr lang="en-US" sz="18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s </a:t>
            </a:r>
            <a:r>
              <a:rPr lang="en-US" sz="18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dítětem</a:t>
            </a:r>
            <a:r>
              <a:rPr lang="en-US" sz="18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nácvik</a:t>
            </a:r>
            <a:r>
              <a:rPr lang="en-US" sz="18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provádí</a:t>
            </a:r>
            <a:r>
              <a:rPr lang="en-US" sz="18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8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Rodiče</a:t>
            </a:r>
            <a:r>
              <a:rPr lang="en-US" sz="18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jsou</a:t>
            </a:r>
            <a:r>
              <a:rPr lang="en-US" sz="18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seznámeni</a:t>
            </a:r>
            <a:r>
              <a:rPr lang="en-US" sz="18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s </a:t>
            </a:r>
            <a:r>
              <a:rPr lang="en-US" sz="18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vyhodnocením</a:t>
            </a:r>
            <a:r>
              <a:rPr lang="en-US" sz="18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nácviků</a:t>
            </a:r>
            <a:r>
              <a:rPr lang="en-US" sz="18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vedením</a:t>
            </a:r>
            <a:r>
              <a:rPr lang="en-US" sz="18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záznamu</a:t>
            </a:r>
            <a:r>
              <a:rPr lang="en-US" sz="18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18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nácvicích</a:t>
            </a:r>
            <a:r>
              <a:rPr lang="en-US" sz="18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Na </a:t>
            </a:r>
            <a:r>
              <a:rPr lang="en-US" sz="18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pravidelných</a:t>
            </a:r>
            <a:r>
              <a:rPr lang="en-US" sz="18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supervizních</a:t>
            </a:r>
            <a:r>
              <a:rPr lang="en-US" sz="18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schůzkách</a:t>
            </a:r>
            <a:r>
              <a:rPr lang="en-US" sz="18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podává</a:t>
            </a:r>
            <a:r>
              <a:rPr lang="en-US" sz="18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zprávu</a:t>
            </a:r>
            <a:r>
              <a:rPr lang="en-US" sz="18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18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domácích</a:t>
            </a:r>
            <a:r>
              <a:rPr lang="en-US" sz="18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návštěvách</a:t>
            </a:r>
            <a:r>
              <a:rPr lang="en-US" sz="18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18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předává</a:t>
            </a:r>
            <a:r>
              <a:rPr lang="en-US" sz="18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k </a:t>
            </a:r>
            <a:r>
              <a:rPr lang="en-US" sz="18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hlubšímu</a:t>
            </a:r>
            <a:r>
              <a:rPr lang="en-US" sz="18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rozboru</a:t>
            </a:r>
            <a:r>
              <a:rPr lang="en-US" sz="18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18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diskuzi</a:t>
            </a:r>
            <a:r>
              <a:rPr lang="en-US" sz="18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podrobné</a:t>
            </a:r>
            <a:r>
              <a:rPr lang="en-US" sz="18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údaje</a:t>
            </a:r>
            <a:r>
              <a:rPr lang="en-US" sz="18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18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dítěti</a:t>
            </a:r>
            <a:r>
              <a:rPr lang="en-US" sz="18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8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Podává</a:t>
            </a:r>
            <a:r>
              <a:rPr lang="en-US" sz="18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zprávu</a:t>
            </a:r>
            <a:r>
              <a:rPr lang="en-US" sz="18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18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pokroku</a:t>
            </a:r>
            <a:r>
              <a:rPr lang="en-US" sz="18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oslavuje</a:t>
            </a:r>
            <a:r>
              <a:rPr lang="en-US" sz="18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úspěch</a:t>
            </a:r>
            <a:r>
              <a:rPr lang="en-US" sz="18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konzultuje</a:t>
            </a:r>
            <a:r>
              <a:rPr lang="en-US" sz="18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problémy</a:t>
            </a:r>
            <a:r>
              <a:rPr lang="en-US" sz="18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 po </a:t>
            </a:r>
            <a:r>
              <a:rPr lang="en-US" sz="18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diskuzi</a:t>
            </a:r>
            <a:r>
              <a:rPr lang="en-US" sz="18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shrnuje</a:t>
            </a:r>
            <a:r>
              <a:rPr lang="en-US" sz="18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jejich</a:t>
            </a:r>
            <a:r>
              <a:rPr lang="en-US" sz="18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možné</a:t>
            </a:r>
            <a:r>
              <a:rPr lang="en-US" sz="18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řešení</a:t>
            </a:r>
            <a:r>
              <a:rPr lang="en-US" sz="18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8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5871FC61-DD4E-47D4-81FD-8A7E7D12B3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073906" y="0"/>
            <a:ext cx="5118093" cy="6858000"/>
          </a:xfrm>
          <a:custGeom>
            <a:avLst/>
            <a:gdLst>
              <a:gd name="connsiteX0" fmla="*/ 0 w 5205951"/>
              <a:gd name="connsiteY0" fmla="*/ 0 h 6858000"/>
              <a:gd name="connsiteX1" fmla="*/ 1709529 w 5205951"/>
              <a:gd name="connsiteY1" fmla="*/ 0 h 6858000"/>
              <a:gd name="connsiteX2" fmla="*/ 2489695 w 5205951"/>
              <a:gd name="connsiteY2" fmla="*/ 0 h 6858000"/>
              <a:gd name="connsiteX3" fmla="*/ 3582928 w 5205951"/>
              <a:gd name="connsiteY3" fmla="*/ 0 h 6858000"/>
              <a:gd name="connsiteX4" fmla="*/ 3605052 w 5205951"/>
              <a:gd name="connsiteY4" fmla="*/ 14997 h 6858000"/>
              <a:gd name="connsiteX5" fmla="*/ 5205951 w 5205951"/>
              <a:gd name="connsiteY5" fmla="*/ 3621656 h 6858000"/>
              <a:gd name="connsiteX6" fmla="*/ 3331601 w 5205951"/>
              <a:gd name="connsiteY6" fmla="*/ 6374814 h 6858000"/>
              <a:gd name="connsiteX7" fmla="*/ 2814953 w 5205951"/>
              <a:gd name="connsiteY7" fmla="*/ 6780599 h 6858000"/>
              <a:gd name="connsiteX8" fmla="*/ 2703197 w 5205951"/>
              <a:gd name="connsiteY8" fmla="*/ 6858000 h 6858000"/>
              <a:gd name="connsiteX9" fmla="*/ 2489695 w 5205951"/>
              <a:gd name="connsiteY9" fmla="*/ 6858000 h 6858000"/>
              <a:gd name="connsiteX10" fmla="*/ 1709529 w 5205951"/>
              <a:gd name="connsiteY10" fmla="*/ 6858000 h 6858000"/>
              <a:gd name="connsiteX11" fmla="*/ 0 w 5205951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205951" h="6858000">
                <a:moveTo>
                  <a:pt x="0" y="0"/>
                </a:moveTo>
                <a:lnTo>
                  <a:pt x="1709529" y="0"/>
                </a:lnTo>
                <a:lnTo>
                  <a:pt x="2489695" y="0"/>
                </a:lnTo>
                <a:lnTo>
                  <a:pt x="3582928" y="0"/>
                </a:lnTo>
                <a:lnTo>
                  <a:pt x="3605052" y="14997"/>
                </a:lnTo>
                <a:cubicBezTo>
                  <a:pt x="4632215" y="754641"/>
                  <a:pt x="5205951" y="2093192"/>
                  <a:pt x="5205951" y="3621656"/>
                </a:cubicBezTo>
                <a:cubicBezTo>
                  <a:pt x="5205951" y="4969131"/>
                  <a:pt x="4277226" y="5602839"/>
                  <a:pt x="3331601" y="6374814"/>
                </a:cubicBezTo>
                <a:cubicBezTo>
                  <a:pt x="3159398" y="6515397"/>
                  <a:pt x="2988771" y="6653108"/>
                  <a:pt x="2814953" y="6780599"/>
                </a:cubicBezTo>
                <a:lnTo>
                  <a:pt x="2703197" y="6858000"/>
                </a:lnTo>
                <a:lnTo>
                  <a:pt x="2489695" y="6858000"/>
                </a:lnTo>
                <a:lnTo>
                  <a:pt x="1709529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5" name="Freeform: Shape 54">
            <a:extLst>
              <a:ext uri="{FF2B5EF4-FFF2-40B4-BE49-F238E27FC236}">
                <a16:creationId xmlns:a16="http://schemas.microsoft.com/office/drawing/2014/main" id="{829A1E2C-5AC8-40FC-99E9-832069D397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28605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57" name="Freeform: Shape 56">
            <a:extLst>
              <a:ext uri="{FF2B5EF4-FFF2-40B4-BE49-F238E27FC236}">
                <a16:creationId xmlns:a16="http://schemas.microsoft.com/office/drawing/2014/main" id="{55C54A75-E44A-4147-B9D0-FF46CFD316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821429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7" name="Obrázek 6" descr="Obsah obrázku osoba, interiér, dítě, ložnice&#10;&#10;Popis byl vytvořen automaticky">
            <a:extLst>
              <a:ext uri="{FF2B5EF4-FFF2-40B4-BE49-F238E27FC236}">
                <a16:creationId xmlns:a16="http://schemas.microsoft.com/office/drawing/2014/main" id="{DA6A96AE-AAA2-4978-8882-31225CA695D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98" b="-2"/>
          <a:stretch/>
        </p:blipFill>
        <p:spPr>
          <a:xfrm>
            <a:off x="7293798" y="10"/>
            <a:ext cx="4898203" cy="3488426"/>
          </a:xfrm>
          <a:custGeom>
            <a:avLst/>
            <a:gdLst/>
            <a:ahLst/>
            <a:cxnLst/>
            <a:rect l="l" t="t" r="r" b="b"/>
            <a:pathLst>
              <a:path w="4898203" h="3470148">
                <a:moveTo>
                  <a:pt x="1619455" y="0"/>
                </a:moveTo>
                <a:lnTo>
                  <a:pt x="2712688" y="0"/>
                </a:lnTo>
                <a:lnTo>
                  <a:pt x="3492854" y="0"/>
                </a:lnTo>
                <a:lnTo>
                  <a:pt x="4540916" y="0"/>
                </a:lnTo>
                <a:lnTo>
                  <a:pt x="4707219" y="0"/>
                </a:lnTo>
                <a:lnTo>
                  <a:pt x="4898203" y="0"/>
                </a:lnTo>
                <a:lnTo>
                  <a:pt x="4898203" y="3470148"/>
                </a:lnTo>
                <a:lnTo>
                  <a:pt x="0" y="3470148"/>
                </a:lnTo>
                <a:lnTo>
                  <a:pt x="3126" y="3337395"/>
                </a:lnTo>
                <a:cubicBezTo>
                  <a:pt x="69921" y="1928213"/>
                  <a:pt x="634366" y="708413"/>
                  <a:pt x="1597331" y="14997"/>
                </a:cubicBezTo>
                <a:close/>
              </a:path>
            </a:pathLst>
          </a:custGeom>
        </p:spPr>
      </p:pic>
      <p:pic>
        <p:nvPicPr>
          <p:cNvPr id="5" name="Obrázek 4" descr="Obsah obrázku interiér, osoba, zeď, dítě&#10;&#10;Popis byl vytvořen automaticky">
            <a:extLst>
              <a:ext uri="{FF2B5EF4-FFF2-40B4-BE49-F238E27FC236}">
                <a16:creationId xmlns:a16="http://schemas.microsoft.com/office/drawing/2014/main" id="{61949A2E-31E6-41A0-82A3-2882922641D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63" b="1"/>
          <a:stretch/>
        </p:blipFill>
        <p:spPr>
          <a:xfrm>
            <a:off x="7290230" y="3534156"/>
            <a:ext cx="4901771" cy="3323844"/>
          </a:xfrm>
          <a:custGeom>
            <a:avLst/>
            <a:gdLst/>
            <a:ahLst/>
            <a:cxnLst/>
            <a:rect l="l" t="t" r="r" b="b"/>
            <a:pathLst>
              <a:path w="4901771" h="3305556">
                <a:moveTo>
                  <a:pt x="1630" y="0"/>
                </a:moveTo>
                <a:lnTo>
                  <a:pt x="4901771" y="0"/>
                </a:lnTo>
                <a:lnTo>
                  <a:pt x="4901771" y="3305556"/>
                </a:lnTo>
                <a:lnTo>
                  <a:pt x="4710787" y="3305556"/>
                </a:lnTo>
                <a:lnTo>
                  <a:pt x="4544484" y="3305556"/>
                </a:lnTo>
                <a:lnTo>
                  <a:pt x="3496422" y="3305556"/>
                </a:lnTo>
                <a:lnTo>
                  <a:pt x="2716256" y="3305556"/>
                </a:lnTo>
                <a:lnTo>
                  <a:pt x="2502754" y="3305556"/>
                </a:lnTo>
                <a:lnTo>
                  <a:pt x="2390998" y="3228155"/>
                </a:lnTo>
                <a:cubicBezTo>
                  <a:pt x="2217180" y="3100664"/>
                  <a:pt x="2046553" y="2962953"/>
                  <a:pt x="1874350" y="2822370"/>
                </a:cubicBezTo>
                <a:cubicBezTo>
                  <a:pt x="928725" y="2050395"/>
                  <a:pt x="0" y="1416687"/>
                  <a:pt x="0" y="69212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630002344"/>
      </p:ext>
    </p:extLst>
  </p:cSld>
  <p:clrMapOvr>
    <a:masterClrMapping/>
  </p:clrMapOvr>
</p:sld>
</file>

<file path=ppt/theme/theme1.xml><?xml version="1.0" encoding="utf-8"?>
<a:theme xmlns:a="http://schemas.openxmlformats.org/drawingml/2006/main" name="SketchLinesVTI">
  <a:themeElements>
    <a:clrScheme name="AnalogousFromLightSeedLeftStep">
      <a:dk1>
        <a:srgbClr val="000000"/>
      </a:dk1>
      <a:lt1>
        <a:srgbClr val="FFFFFF"/>
      </a:lt1>
      <a:dk2>
        <a:srgbClr val="312441"/>
      </a:dk2>
      <a:lt2>
        <a:srgbClr val="E2E8E6"/>
      </a:lt2>
      <a:accent1>
        <a:srgbClr val="EE6E96"/>
      </a:accent1>
      <a:accent2>
        <a:srgbClr val="EB4EC0"/>
      </a:accent2>
      <a:accent3>
        <a:srgbClr val="DC6EEE"/>
      </a:accent3>
      <a:accent4>
        <a:srgbClr val="924EEB"/>
      </a:accent4>
      <a:accent5>
        <a:srgbClr val="716EEE"/>
      </a:accent5>
      <a:accent6>
        <a:srgbClr val="4E8CEB"/>
      </a:accent6>
      <a:hlink>
        <a:srgbClr val="568F7D"/>
      </a:hlink>
      <a:folHlink>
        <a:srgbClr val="7F7F7F"/>
      </a:folHlink>
    </a:clrScheme>
    <a:fontScheme name="Custom 7">
      <a:majorFont>
        <a:latin typeface="Meiryo"/>
        <a:ea typeface=""/>
        <a:cs typeface=""/>
      </a:majorFont>
      <a:minorFont>
        <a:latin typeface="Meiryo"/>
        <a:ea typeface=""/>
        <a:cs typeface="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LinesVTI" id="{8C0B0F05-C8D0-4078-9615-83E590287484}" vid="{43A7BC57-C1E3-4EE6-BDBC-5422DD574AF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406</TotalTime>
  <Words>3949</Words>
  <Application>Microsoft Office PowerPoint</Application>
  <PresentationFormat>Širokoúhlá obrazovka</PresentationFormat>
  <Paragraphs>339</Paragraphs>
  <Slides>49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49</vt:i4>
      </vt:variant>
    </vt:vector>
  </HeadingPairs>
  <TitlesOfParts>
    <vt:vector size="55" baseType="lpstr">
      <vt:lpstr>Meiryo</vt:lpstr>
      <vt:lpstr>Arial</vt:lpstr>
      <vt:lpstr>Corbel</vt:lpstr>
      <vt:lpstr>Roboto Condensed</vt:lpstr>
      <vt:lpstr>Times New Roman</vt:lpstr>
      <vt:lpstr>SketchLinesVTI</vt:lpstr>
      <vt:lpstr>KOMPLEXNÍ PODPORA A VZDĚLÁVÁNÍ OSOB S MP</vt:lpstr>
      <vt:lpstr>Prezentace aplikace PowerPoint</vt:lpstr>
      <vt:lpstr>SYSTÉM PODPORY OD NAROZENÍ DO DOSPĚLOSTI</vt:lpstr>
      <vt:lpstr>RANÁ PÉČE</vt:lpstr>
      <vt:lpstr>RANÁ PÉČE</vt:lpstr>
      <vt:lpstr>RANÁ PÉČE</vt:lpstr>
      <vt:lpstr>RANÁ PÉČE - úkoly</vt:lpstr>
      <vt:lpstr>PORTAGE program</vt:lpstr>
      <vt:lpstr>PORTAGE program</vt:lpstr>
      <vt:lpstr>PORADENSKÉ SLUŽBY PRO ŽÁKY S MP</vt:lpstr>
      <vt:lpstr>SPC</vt:lpstr>
      <vt:lpstr>SPC</vt:lpstr>
      <vt:lpstr>ČINNOSTI SPC</vt:lpstr>
      <vt:lpstr>STANDARDNÍ ČINNOSTI  společné všem SPC</vt:lpstr>
      <vt:lpstr>STANDARDNÍ ČINNOSTI  společné všem SPC</vt:lpstr>
      <vt:lpstr>Standardní činnosti speciální (pro žáky s MP) - liší se podle zaměření speciálně pedagogického centra </vt:lpstr>
      <vt:lpstr>Standardní činnosti speciální (pro žáky s MP) - liší se podle zaměření speciálně pedagogického centra </vt:lpstr>
      <vt:lpstr>SPECIÁLNĚ PEDAGOGICKÁ DIAGNOSTIKA PSYCHOPEDICKÁ</vt:lpstr>
      <vt:lpstr>PRINCIPY SPECIÁLNĚ PEDAGOGICKÉ DIAGNOSTIKY PSYCHOPEDICKÉ</vt:lpstr>
      <vt:lpstr>DIAGNOSTICKÉ METODY </vt:lpstr>
      <vt:lpstr>SPECIÁLNĚ PEDAGOGICKÁ DIAGNOSTIKA PSYCHOPEDICKÁ</vt:lpstr>
      <vt:lpstr>DIAGNOSTIKA INTELEKTOVÝCH FUNKCÍ</vt:lpstr>
      <vt:lpstr>DIAGNOSTIKA ADAPTIVNÍHO CHOVÁNÍ</vt:lpstr>
      <vt:lpstr>VZDĚLÁVÁNÍ ŽÁKŮ S MP</vt:lpstr>
      <vt:lpstr>SPECIÁLNÍ VZDĚLÁVACÍ POTŘEBY (SVP)</vt:lpstr>
      <vt:lpstr>PODPŮRNÁ OPATŘENÍ</vt:lpstr>
      <vt:lpstr>MOŽNOSTI VZDĚLÁVÁNÍ</vt:lpstr>
      <vt:lpstr>SVP ŽÁKŮ  s mentálním postižením</vt:lpstr>
      <vt:lpstr>SVP ŽÁKŮ S MP (vymezuje SPC)</vt:lpstr>
      <vt:lpstr>MOŽNOSTI VZDĚLÁVÁNÍ</vt:lpstr>
      <vt:lpstr>LEGISLATIVA</vt:lpstr>
      <vt:lpstr>LEGISLATIVA</vt:lpstr>
      <vt:lpstr>VZDĚLÁVÁNÍ ŽÁKŮ S MP</vt:lpstr>
      <vt:lpstr>VZDĚLÁVÁNÍ ŽÁKŮ S MP</vt:lpstr>
      <vt:lpstr>VZDĚLÁVÁNÍ ŽÁKŮ S MP</vt:lpstr>
      <vt:lpstr>ZÁKLADNÍ ŠKOLA SPECIÁLNÍ</vt:lpstr>
      <vt:lpstr>ZŠ SPECIÁLNÍ</vt:lpstr>
      <vt:lpstr>ZŠ SPECIÁLNÍ</vt:lpstr>
      <vt:lpstr>ZŠ SPECIÁLNÍ</vt:lpstr>
      <vt:lpstr>PŘÍPRAVNÝ STUPEŇ ZŠS</vt:lpstr>
      <vt:lpstr>PŘÍPRAVNÝ STUPEŇ ZŠS</vt:lpstr>
      <vt:lpstr>RVP ZŠS</vt:lpstr>
      <vt:lpstr>I.DÍL RVP ZŠS</vt:lpstr>
      <vt:lpstr>II. DÍL RVP ZŠS</vt:lpstr>
      <vt:lpstr>DALŠÍ VZDĚLÁVÁNÍ</vt:lpstr>
      <vt:lpstr>DIDAKTICKÉ ZÁSADY </vt:lpstr>
      <vt:lpstr>CÍLE A SPECIFIKA VZDĚLÁVACÍHO PROCESU</vt:lpstr>
      <vt:lpstr>CÍLE A SPECIFIKA VZDĚLÁVACÍHO PROCESU</vt:lpstr>
      <vt:lpstr>ROLE UČITELE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VZDĚLÁVÁNÍ DĚTÍ A ŽÁKŮ SE SMP, TMP A HMP</dc:title>
  <dc:creator>Kateřina Heislerová</dc:creator>
  <cp:lastModifiedBy>Kateřina Heislerová</cp:lastModifiedBy>
  <cp:revision>29</cp:revision>
  <dcterms:created xsi:type="dcterms:W3CDTF">2021-11-26T16:55:56Z</dcterms:created>
  <dcterms:modified xsi:type="dcterms:W3CDTF">2022-09-12T09:17:35Z</dcterms:modified>
</cp:coreProperties>
</file>