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78" r:id="rId4"/>
    <p:sldId id="277" r:id="rId5"/>
    <p:sldId id="276" r:id="rId6"/>
    <p:sldId id="275" r:id="rId7"/>
    <p:sldId id="272" r:id="rId8"/>
    <p:sldId id="273" r:id="rId9"/>
    <p:sldId id="296" r:id="rId10"/>
    <p:sldId id="271" r:id="rId11"/>
    <p:sldId id="261" r:id="rId12"/>
    <p:sldId id="270" r:id="rId13"/>
    <p:sldId id="294" r:id="rId14"/>
    <p:sldId id="295" r:id="rId15"/>
    <p:sldId id="297" r:id="rId16"/>
    <p:sldId id="283" r:id="rId17"/>
    <p:sldId id="298" r:id="rId18"/>
    <p:sldId id="284" r:id="rId19"/>
    <p:sldId id="285" r:id="rId20"/>
    <p:sldId id="286" r:id="rId21"/>
    <p:sldId id="288" r:id="rId22"/>
    <p:sldId id="292" r:id="rId23"/>
    <p:sldId id="293" r:id="rId24"/>
    <p:sldId id="287" r:id="rId25"/>
    <p:sldId id="289" r:id="rId26"/>
    <p:sldId id="290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7A5"/>
    <a:srgbClr val="18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C4455-ADDE-4BE4-9CD0-7593CBA4A2FF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C09754-4D91-4293-883F-FA6FF84676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65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F896-5DD8-45FB-9F3D-251B0CA51BD6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347-3F3A-4E54-A2DE-73957AA371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A53-4155-4272-9A5A-EBD80994D1E8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631-3FED-4855-8768-0C69CF9C9F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D49E-2075-48DD-84D2-32CA9139CFDE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D6E-221F-4370-808B-5E7E60A1BC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40F-289E-452B-AB81-9CA8790BCFF6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E0DD-8262-4EFD-860D-538C13FF0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98B-E050-4C82-9F3E-98CC52C07B23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45C-4F9A-4B79-9F74-7452C6AB99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61B9-9A98-45CC-BF3A-E3F852885D65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E3E5-9E3C-4F68-B194-C504DF3DBF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CE5F-8D6A-4102-AC2F-A6C761D8A90E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BC54-125A-4DBD-A669-075870C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F2F-C150-400D-A3F7-112A17E2FE86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E0-84AE-40DC-8119-75D2364B1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3E3-0A2A-458C-ACE0-E80B469488BE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2C6-0F49-4C8C-8391-93B3DE7D25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55A-1296-4D01-9E95-C53CC7479948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06C-8358-4B58-ABCD-3B52E8CE21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B61A-871D-48EB-8539-1C89408963B1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BE89-4225-4C88-87D8-2352FE49C6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09545-8AD8-41E7-A10A-319B47ACE5DE}" type="datetimeFigureOut">
              <a:rPr lang="fr-FR"/>
              <a:pPr>
                <a:defRPr/>
              </a:pPr>
              <a:t>19/11/2022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540F2-0635-4658-92BC-976ED380EA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DĚTÍ A DOSPĚLÝCH SE SMP, HMP, TMP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88832" cy="30243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3"/>
            <a:ext cx="4499992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DYSLALIE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Porucha artikulace jedné nebo více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Nejčastější druh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Vynechávání, záměna nebo nesprávná výslovnost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odborná logopedická péče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0" y="4005278"/>
            <a:ext cx="4281760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88640"/>
            <a:ext cx="6084167" cy="66693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Narušení plynulosti </a:t>
            </a:r>
            <a:r>
              <a:rPr lang="cs-CZ" dirty="0">
                <a:latin typeface="Georgia" pitchFamily="18" charset="0"/>
              </a:rPr>
              <a:t>řečového projevu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Neúmyslné </a:t>
            </a:r>
            <a:r>
              <a:rPr lang="cs-CZ" dirty="0">
                <a:latin typeface="Georgia" pitchFamily="18" charset="0"/>
              </a:rPr>
              <a:t>přerušování, opakování či zvýšený tlak (prodlužování) na skupinu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</a:t>
            </a:r>
            <a:r>
              <a:rPr lang="cs-CZ" b="1" dirty="0">
                <a:latin typeface="Georgia" pitchFamily="18" charset="0"/>
              </a:rPr>
              <a:t>logopedická intervence</a:t>
            </a:r>
            <a:r>
              <a:rPr lang="cs-CZ" dirty="0">
                <a:latin typeface="Georgia" pitchFamily="18" charset="0"/>
              </a:rPr>
              <a:t>, vhodnost využití rytmizace, zpěvu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Zklidnění, pohodový přístup 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2952328" cy="27113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BREPTAVOST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405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</a:t>
            </a:r>
            <a:r>
              <a:rPr lang="cs-CZ" b="1" dirty="0">
                <a:latin typeface="Georgia" pitchFamily="18" charset="0"/>
              </a:rPr>
              <a:t>plynulosti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Extrémně </a:t>
            </a:r>
            <a:r>
              <a:rPr lang="cs-CZ" b="1" dirty="0">
                <a:latin typeface="Georgia" pitchFamily="18" charset="0"/>
              </a:rPr>
              <a:t>zrychlené tempo</a:t>
            </a:r>
            <a:r>
              <a:rPr lang="cs-CZ" dirty="0">
                <a:latin typeface="Georgia" pitchFamily="18" charset="0"/>
              </a:rPr>
              <a:t>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 částí slov, nedůslednost ve výslovnosti, nesrozumitelnost, opakování hlásek a slov, nádechy uprostřed slov, nedostatečná technika dýchání, narušené </a:t>
            </a:r>
            <a:r>
              <a:rPr lang="cs-CZ" u="sng" dirty="0" err="1">
                <a:latin typeface="Georgia" pitchFamily="18" charset="0"/>
              </a:rPr>
              <a:t>koverbální</a:t>
            </a:r>
            <a:r>
              <a:rPr lang="cs-CZ" u="sng" dirty="0">
                <a:latin typeface="Georgia" pitchFamily="18" charset="0"/>
              </a:rPr>
              <a:t> chování </a:t>
            </a:r>
            <a:r>
              <a:rPr lang="cs-CZ" dirty="0">
                <a:latin typeface="Georgia" pitchFamily="18" charset="0"/>
              </a:rPr>
              <a:t>(mimika, gesta, hlasitost, nesoustředěnost)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64807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DYSARTRIE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040560"/>
          </a:xfrm>
        </p:spPr>
        <p:txBody>
          <a:bodyPr rtlCol="0">
            <a:normAutofit fontScale="92500" lnSpcReduction="10000"/>
          </a:bodyPr>
          <a:lstStyle/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ískaná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motorická řečová porucha 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(u MO tzv. vývojová dysartrie)</a:t>
            </a:r>
          </a:p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Narušení artikulace, spasticita</a:t>
            </a:r>
          </a:p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znik na základě organického poškození CNS</a:t>
            </a:r>
          </a:p>
          <a:p>
            <a:pPr algn="l"/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Důsledkem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ochrnutí, slabosti </a:t>
            </a:r>
            <a:r>
              <a:rPr lang="cs-CZ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orofaciálního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svalstva či narušené koordinace je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 různé míře 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variabilitě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narušena hybnost, plánování i kontrola pohybů čelisti, tváří, rtů, jazyka, měkkého patra, hltanu, hrtanu, hlasivek…</a:t>
            </a:r>
          </a:p>
          <a:p>
            <a:pPr algn="l"/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Jedinec s dysartrií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nemá problémy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 porozuměním mluvené či psané řeči, s gramatikou.</a:t>
            </a:r>
          </a:p>
          <a:p>
            <a:endParaRPr lang="fr-CA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8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512168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DYSARTRIE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371851"/>
          </a:xfrm>
        </p:spPr>
        <p:txBody>
          <a:bodyPr rtlCol="0">
            <a:normAutofit fontScale="92500" lnSpcReduction="10000"/>
          </a:bodyPr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často v </a:t>
            </a:r>
            <a:r>
              <a:rPr lang="cs-CZ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kombinaci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 poruchou </a:t>
            </a:r>
          </a:p>
          <a:p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polykání</a:t>
            </a:r>
            <a:r>
              <a:rPr lang="cs-CZ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dysfagií/afagií,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poruchou hlasu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dysfonií/afonií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poruchou programování artikulovaného projevu 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verbální dyspraxií/apraxií,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poruchou schopnosti mluvené řeči a rozumění mluvené a psané řeči 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afázií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poruchou plynulosti řeči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cs-CZ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koktavostí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…aj</a:t>
            </a:r>
          </a:p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Výrazné narušení </a:t>
            </a:r>
            <a:r>
              <a:rPr lang="cs-CZ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prozodických faktorů řeči</a:t>
            </a:r>
          </a:p>
          <a:p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u MO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dítě, osoba, chlapec, interiér&#10;&#10;Popis byl vytvořen automaticky">
            <a:extLst>
              <a:ext uri="{FF2B5EF4-FFF2-40B4-BE49-F238E27FC236}">
                <a16:creationId xmlns:a16="http://schemas.microsoft.com/office/drawing/2014/main" id="{2635E19E-8FB4-4E7C-913B-6890833FA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704"/>
            <a:ext cx="3168546" cy="21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9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512168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MUTISMUS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87875"/>
          </a:xfrm>
        </p:spPr>
        <p:txBody>
          <a:bodyPr rtlCol="0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Získaná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neurotická 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nemluvnost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PAS se objevuje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Autistický mutismus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vzniká na základě specifického vnímání a prožívání osob s PAS, reakcí 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stresující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 neznámé podněty, pocit nejistoty, nepochopení významu komunikace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selektivního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(elektivního) – výběrového mutismu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osoba, interiér, zeď, mladý&#10;&#10;Popis byl vytvořen automaticky">
            <a:extLst>
              <a:ext uri="{FF2B5EF4-FFF2-40B4-BE49-F238E27FC236}">
                <a16:creationId xmlns:a16="http://schemas.microsoft.com/office/drawing/2014/main" id="{8C9EB709-F4D9-4E2C-8CD9-9D1A16212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19" y="238233"/>
            <a:ext cx="4765935" cy="24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RHINOLALIE (HUHŇAVOST)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4734" y="1083559"/>
            <a:ext cx="5849265" cy="580526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Narušení zvuku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u="sng" dirty="0">
                <a:latin typeface="Georgia" pitchFamily="18" charset="0"/>
              </a:rPr>
              <a:t>Patologicky narušená </a:t>
            </a:r>
            <a:r>
              <a:rPr lang="cs-CZ" dirty="0">
                <a:latin typeface="Georgia" pitchFamily="18" charset="0"/>
              </a:rPr>
              <a:t>rovnováha mezi znělostí nazálních a orálních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u="sng" dirty="0">
                <a:latin typeface="Georgia" pitchFamily="18" charset="0"/>
              </a:rPr>
              <a:t>Uzavřená x otevřená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 </a:t>
            </a:r>
            <a:r>
              <a:rPr lang="cs-CZ" b="1" dirty="0">
                <a:latin typeface="Georgia" pitchFamily="18" charset="0"/>
              </a:rPr>
              <a:t>MP</a:t>
            </a:r>
            <a:r>
              <a:rPr lang="cs-CZ" dirty="0">
                <a:latin typeface="Georgia" pitchFamily="18" charset="0"/>
              </a:rPr>
              <a:t> </a:t>
            </a:r>
            <a:r>
              <a:rPr lang="cs-CZ" b="1" dirty="0">
                <a:latin typeface="Georgia" pitchFamily="18" charset="0"/>
              </a:rPr>
              <a:t>častěji uzavřená huhňavost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(</a:t>
            </a:r>
            <a:r>
              <a:rPr lang="cs-CZ" dirty="0" err="1">
                <a:latin typeface="Georgia" pitchFamily="18" charset="0"/>
              </a:rPr>
              <a:t>rhinolalia</a:t>
            </a:r>
            <a:r>
              <a:rPr lang="cs-CZ" dirty="0">
                <a:latin typeface="Georgia" pitchFamily="18" charset="0"/>
              </a:rPr>
              <a:t> </a:t>
            </a:r>
            <a:r>
              <a:rPr lang="cs-CZ" dirty="0" err="1">
                <a:latin typeface="Georgia" pitchFamily="18" charset="0"/>
              </a:rPr>
              <a:t>clausa</a:t>
            </a:r>
            <a:r>
              <a:rPr lang="cs-CZ" dirty="0">
                <a:latin typeface="Georgia" pitchFamily="18" charset="0"/>
              </a:rPr>
              <a:t>), </a:t>
            </a:r>
            <a:r>
              <a:rPr lang="cs-CZ" i="1" dirty="0">
                <a:latin typeface="Georgia" pitchFamily="18" charset="0"/>
              </a:rPr>
              <a:t>příčina: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i="1" dirty="0">
                <a:latin typeface="Georgia" pitchFamily="18" charset="0"/>
              </a:rPr>
              <a:t>chronická rýma, adenoidní vegetace, polypy, nedostatečná průchodnost vzduchu do nazálních dutin </a:t>
            </a:r>
            <a:r>
              <a:rPr lang="cs-CZ" dirty="0">
                <a:latin typeface="Georgia" pitchFamily="18" charset="0"/>
              </a:rPr>
              <a:t>(rýmový zvuk řeči)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6" name="Obrázek 5" descr="Obsah obrázku osoba, země, exteriér, chlapec&#10;&#10;Popis byl vytvořen automaticky">
            <a:extLst>
              <a:ext uri="{FF2B5EF4-FFF2-40B4-BE49-F238E27FC236}">
                <a16:creationId xmlns:a16="http://schemas.microsoft.com/office/drawing/2014/main" id="{FAC876A0-F0D9-4610-999A-05D1EF9FC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163095"/>
            <a:ext cx="3187231" cy="18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CHYBY PŘI KOMUNIKACI S LIDMI S MP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Podceňování, nedůvěra a předsudky (nemá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Ignorování při </a:t>
            </a:r>
            <a:r>
              <a:rPr lang="cs-CZ" b="1" dirty="0">
                <a:latin typeface="Georgia" pitchFamily="18" charset="0"/>
              </a:rPr>
              <a:t>opakovaném selhání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Nedostatek trpělivosti, spěchání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Málo snahy porozumět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Neodborné vedení (nesprávný přístup, komunikační metoda)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Nízká nabídka </a:t>
            </a:r>
            <a:r>
              <a:rPr lang="cs-CZ" dirty="0">
                <a:latin typeface="Georgia" pitchFamily="18" charset="0"/>
              </a:rPr>
              <a:t>komunikačních prostředků, ignorování a podceňování problému (logopedie, AAK)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Komunikace za člověka s MP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Přílišné </a:t>
            </a:r>
            <a:r>
              <a:rPr lang="cs-CZ" b="1" dirty="0">
                <a:latin typeface="Georgia" pitchFamily="18" charset="0"/>
              </a:rPr>
              <a:t>zaměření na nedostatky</a:t>
            </a:r>
            <a:r>
              <a:rPr lang="cs-CZ" dirty="0">
                <a:latin typeface="Georgia" pitchFamily="18" charset="0"/>
              </a:rPr>
              <a:t>, tlak a stálá snaha zlepšovat (nepřijetí)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Mluvení o člověku </a:t>
            </a:r>
            <a:r>
              <a:rPr lang="cs-CZ" dirty="0">
                <a:latin typeface="Georgia" pitchFamily="18" charset="0"/>
              </a:rPr>
              <a:t>v jeho přítomnosti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informovanost majority, výsměch, vyčlenění (spolužáci, populace)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11760" cy="31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656184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ŘEŠENÍ A SPRÁVNÉHO PŘÍSTUPU PRO PODPORU KOMUNIKACE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8" y="1412776"/>
            <a:ext cx="9144000" cy="4680520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Člověk na prvním místě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Respektovat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Důvěřovat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Nabídnout maximální odbornou podporu </a:t>
            </a:r>
            <a:r>
              <a:rPr lang="cs-CZ" dirty="0">
                <a:latin typeface="Georgia" pitchFamily="18" charset="0"/>
              </a:rPr>
              <a:t>(logopedie, škola)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odborná diagnostika, orientace v příčinách a možnostech intervence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Významný vliv rodinného prostředí a propojení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Být partnerem</a:t>
            </a:r>
            <a:r>
              <a:rPr lang="cs-CZ" dirty="0">
                <a:latin typeface="Georgia" pitchFamily="18" charset="0"/>
              </a:rPr>
              <a:t>, pomocníkem a rovnocenným rádcem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podnětů ke stimulaci vývoje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Komunikační učení formou hry, nácvik sociálních situací, vědomé zapojování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Osvěta</a:t>
            </a:r>
            <a:r>
              <a:rPr lang="cs-CZ" dirty="0">
                <a:latin typeface="Georgia" pitchFamily="18" charset="0"/>
              </a:rPr>
              <a:t> (pochopení a informovanost majority, odbourávání bariér)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Zeptat se a požádat o pomoc není selháním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Tolerance k preferovanému způsobu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"/>
            <a:ext cx="2799432" cy="2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15782" cy="5544616"/>
          </a:xfrm>
        </p:spPr>
        <p:txBody>
          <a:bodyPr rtlCol="0">
            <a:normAutofit fontScale="85000" lnSpcReduction="1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co nejvíce osob do komunikačního rozvoje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Ve všech prostředích komunikovat jednotnou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času k </a:t>
            </a:r>
            <a:r>
              <a:rPr lang="cs-CZ" dirty="0" err="1">
                <a:latin typeface="Georgia" pitchFamily="18" charset="0"/>
              </a:rPr>
              <a:t>sebeprojevení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Motivovat ke komunikaci </a:t>
            </a:r>
            <a:r>
              <a:rPr lang="cs-CZ" dirty="0">
                <a:latin typeface="Georgia" pitchFamily="18" charset="0"/>
              </a:rPr>
              <a:t>(neboj se, 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Pozitivní přístup, klidné vedení, předcházení deprivaci a nechuti komunikovat – </a:t>
            </a:r>
            <a:r>
              <a:rPr lang="cs-CZ" b="1" dirty="0">
                <a:latin typeface="Georgia" pitchFamily="18" charset="0"/>
              </a:rPr>
              <a:t>nezaměřovat se na negativa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Příliš neopravovat </a:t>
            </a:r>
            <a:r>
              <a:rPr lang="cs-CZ" dirty="0">
                <a:latin typeface="Georgia" pitchFamily="18" charset="0"/>
              </a:rPr>
              <a:t>– řekni to správně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Vyhýbat se situacím, kde je pravděpodobné selhání – </a:t>
            </a:r>
            <a:r>
              <a:rPr lang="cs-CZ" b="1" dirty="0">
                <a:latin typeface="Georgia" pitchFamily="18" charset="0"/>
              </a:rPr>
              <a:t>budovat sebevědomí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Vlastní odborné znalosti, správný přístup, respektování odborných doporučení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97359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Celoživotní proces nejvýznamnější v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Communicatio</a:t>
            </a:r>
            <a:r>
              <a:rPr lang="cs-CZ" dirty="0">
                <a:latin typeface="Georgia" pitchFamily="18" charset="0"/>
              </a:rPr>
              <a:t>=spojování,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Umožňuje navazování a pěstování sociálních vztahů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Eliminuje deprivaci a izolaci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Ovlivňuje: </a:t>
            </a:r>
            <a:r>
              <a:rPr lang="cs-CZ" dirty="0">
                <a:latin typeface="Georgia" pitchFamily="18" charset="0"/>
              </a:rPr>
              <a:t>vzdělávání, pracovní uplatnění, trávení volného času, inkluzi do společnosti, vztahy, samostatnost, sebevědomí, psychickou pohodu, rozumový rozvoj, orientaci ve světě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Verbální, nonverbální, 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ŘEČ</a:t>
            </a:r>
            <a:r>
              <a:rPr lang="cs-CZ" dirty="0">
                <a:latin typeface="Georgia" pitchFamily="18" charset="0"/>
              </a:rPr>
              <a:t> - základní prostředek komunikace, socializace a seberealizace</a:t>
            </a:r>
            <a:br>
              <a:rPr lang="cs-CZ" dirty="0">
                <a:latin typeface="Georgia" pitchFamily="18" charset="0"/>
              </a:rPr>
            </a:b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"/>
            <a:ext cx="9021464" cy="5013175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Vlastní správný řečový vzor </a:t>
            </a:r>
            <a:r>
              <a:rPr lang="cs-CZ" dirty="0">
                <a:latin typeface="Georgia" pitchFamily="18" charset="0"/>
              </a:rPr>
              <a:t>– využít napodobovací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 dospělým komunikovat jako s dospělým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Nikdy neignorovat, neshazovat, nepodceňovat </a:t>
            </a:r>
            <a:r>
              <a:rPr lang="cs-CZ" b="1" dirty="0">
                <a:latin typeface="Georgia" pitchFamily="18" charset="0"/>
              </a:rPr>
              <a:t>(již malé dítě to intenzivně vnímá a vznikají bariéry a nedůvěra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Mluvit o pocitech a obavách rovnocenně, neřešit potíže před dítětem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Zaměřit se na problematické oblasti bez nátlaku, </a:t>
            </a:r>
            <a:r>
              <a:rPr lang="cs-CZ" b="1" dirty="0">
                <a:latin typeface="Georgia" pitchFamily="18" charset="0"/>
              </a:rPr>
              <a:t>vše formou hry, nácviku </a:t>
            </a:r>
            <a:r>
              <a:rPr lang="cs-CZ" dirty="0">
                <a:latin typeface="Georgia" pitchFamily="18" charset="0"/>
              </a:rPr>
              <a:t>(artikulace, jazykový cit, gramatická stránka řeči, slovní zásoba, abstraktní pojmy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Stimulovat svalstvo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péče : </a:t>
            </a:r>
            <a:r>
              <a:rPr lang="cs-CZ" dirty="0">
                <a:latin typeface="Georgia" pitchFamily="18" charset="0"/>
              </a:rPr>
              <a:t>nestresující, nenárazová, přirozená, společná běžná každodenní aktivita, nehodnocená, ne povinnost, nesouvisí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Výběr vhodné formy komunikace </a:t>
            </a:r>
            <a:r>
              <a:rPr lang="cs-CZ" dirty="0">
                <a:latin typeface="Georgia" pitchFamily="18" charset="0"/>
              </a:rPr>
              <a:t>- efektivní způsob dorozumívání (verbální, AAK, kombinace)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2308"/>
            <a:ext cx="2756768" cy="23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1752" cy="108012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MP V RÁMCI ŠKOLY 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úloha učitele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16832"/>
            <a:ext cx="8676456" cy="4104456"/>
          </a:xfrm>
        </p:spPr>
        <p:txBody>
          <a:bodyPr rtlCol="0">
            <a:normAutofit fontScale="55000" lnSpcReduction="20000"/>
          </a:bodyPr>
          <a:lstStyle/>
          <a:p>
            <a:r>
              <a:rPr lang="cs-CZ" sz="4200" b="1" dirty="0">
                <a:latin typeface="Georgia" pitchFamily="18" charset="0"/>
              </a:rPr>
              <a:t>PODPOROVAT KOMUNIKAČNÍ SCHOPNOSTI VE VŠECH PŘEDMĚTECH, NENÍ NUTNÉ BÝT LOGOPED!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Smysl inkluzivního vzdělávání na rozvoj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Významná role vztahu </a:t>
            </a:r>
            <a:r>
              <a:rPr lang="cs-CZ" b="1" dirty="0">
                <a:latin typeface="Georgia" pitchFamily="18" charset="0"/>
              </a:rPr>
              <a:t>škola-rodina- asistent pedagoga </a:t>
            </a:r>
            <a:r>
              <a:rPr lang="cs-CZ" dirty="0">
                <a:latin typeface="Georgia" pitchFamily="18" charset="0"/>
              </a:rPr>
              <a:t>(komunikace, upřímnost, rovnocennost, nenucenost)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Učitel </a:t>
            </a:r>
            <a:r>
              <a:rPr lang="cs-CZ" dirty="0">
                <a:latin typeface="Georgia" pitchFamily="18" charset="0"/>
              </a:rPr>
              <a:t>= nejvýznamnější řídící prvek, rádce a determinant úspěšné komunikace a vztahů ve třídě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Důraz na </a:t>
            </a:r>
            <a:r>
              <a:rPr lang="cs-CZ" b="1" dirty="0">
                <a:latin typeface="Georgia" pitchFamily="18" charset="0"/>
              </a:rPr>
              <a:t>informovanost spolužáků a jejich rodičů </a:t>
            </a:r>
            <a:r>
              <a:rPr lang="cs-CZ" dirty="0">
                <a:latin typeface="Georgia" pitchFamily="18" charset="0"/>
              </a:rPr>
              <a:t>– předcházení nepochopení, předsudků, bariér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Vyzdvihnutí oboustranného přínosu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do kolektivu pod pozitivním vedením, </a:t>
            </a:r>
            <a:r>
              <a:rPr lang="cs-CZ" b="1" dirty="0">
                <a:latin typeface="Georgia" pitchFamily="18" charset="0"/>
              </a:rPr>
              <a:t>atmosféra přijetí </a:t>
            </a:r>
            <a:r>
              <a:rPr lang="cs-CZ" dirty="0">
                <a:latin typeface="Georgia" pitchFamily="18" charset="0"/>
              </a:rPr>
              <a:t>(všichni jsme na jedné lodi, respektujeme se, nesoudíme se) –</a:t>
            </a:r>
            <a:r>
              <a:rPr lang="cs-CZ" b="1" dirty="0">
                <a:latin typeface="Georgia" pitchFamily="18" charset="0"/>
              </a:rPr>
              <a:t> významný vliv správného přístupu na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Podpora zapojení a sociálních vazeb i </a:t>
            </a:r>
            <a:r>
              <a:rPr lang="cs-CZ" b="1" dirty="0">
                <a:latin typeface="Georgia" pitchFamily="18" charset="0"/>
              </a:rPr>
              <a:t>mimo vyučování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1" y="0"/>
            <a:ext cx="279626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 rtlCol="0">
            <a:normAutofit fontScale="77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Nutnost </a:t>
            </a:r>
            <a:r>
              <a:rPr lang="cs-CZ" b="1" dirty="0">
                <a:latin typeface="Georgia" pitchFamily="18" charset="0"/>
              </a:rPr>
              <a:t>průběžné práce </a:t>
            </a:r>
            <a:r>
              <a:rPr lang="cs-CZ" dirty="0">
                <a:latin typeface="Georgia" pitchFamily="18" charset="0"/>
              </a:rPr>
              <a:t>s kolektivem (pravidelně od primárního sdělení)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detekce šikany, vyčleňování, </a:t>
            </a:r>
            <a:r>
              <a:rPr lang="cs-CZ" b="1" dirty="0">
                <a:latin typeface="Georgia" pitchFamily="18" charset="0"/>
              </a:rPr>
              <a:t>citlivý přístup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 netlačit na zapojování, přirozeně vytvářet příležitosti ke společným aktivitám, </a:t>
            </a:r>
            <a:r>
              <a:rPr lang="cs-CZ" b="1" dirty="0">
                <a:latin typeface="Georgia" pitchFamily="18" charset="0"/>
              </a:rPr>
              <a:t>nenutit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Cílené vedení ke spolupráci nenásilnou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Potřeba </a:t>
            </a:r>
            <a:r>
              <a:rPr lang="cs-CZ" b="1" dirty="0">
                <a:latin typeface="Georgia" pitchFamily="18" charset="0"/>
              </a:rPr>
              <a:t>zapojení rodičů do vzdělávání</a:t>
            </a:r>
            <a:r>
              <a:rPr lang="cs-CZ" dirty="0">
                <a:latin typeface="Georgia" pitchFamily="18" charset="0"/>
              </a:rPr>
              <a:t>, podpora mimoškolních přirozených vztahů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Netrhat vazby </a:t>
            </a:r>
            <a:r>
              <a:rPr lang="cs-CZ" dirty="0">
                <a:latin typeface="Georgia" pitchFamily="18" charset="0"/>
              </a:rPr>
              <a:t>(podporovat vztahy dětí již z MŠ)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Volit vhodný přístup k žákovi s odlišností – </a:t>
            </a:r>
            <a:r>
              <a:rPr lang="cs-CZ" b="1" dirty="0">
                <a:latin typeface="Georgia" pitchFamily="18" charset="0"/>
              </a:rPr>
              <a:t>vyhnout se pocitům selhání </a:t>
            </a:r>
            <a:r>
              <a:rPr lang="cs-CZ" dirty="0">
                <a:latin typeface="Georgia" pitchFamily="18" charset="0"/>
              </a:rPr>
              <a:t>(přizpůsobit hodnocení, aby se nikdo necítil ukřivděný či preferovaný, </a:t>
            </a:r>
            <a:r>
              <a:rPr lang="cs-CZ" b="1" dirty="0">
                <a:latin typeface="Georgia" pitchFamily="18" charset="0"/>
              </a:rPr>
              <a:t>hodnocení má motivovat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38117" cy="23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Autofit/>
          </a:bodyPr>
          <a:lstStyle/>
          <a:p>
            <a:pPr algn="l"/>
            <a:endParaRPr lang="cs-CZ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atin typeface="Georgia" pitchFamily="18" charset="0"/>
              </a:rPr>
              <a:t>Nezaměřovat se na negativa</a:t>
            </a:r>
            <a:r>
              <a:rPr lang="cs-CZ" sz="4000" dirty="0">
                <a:latin typeface="Georgia" pitchFamily="18" charset="0"/>
              </a:rPr>
              <a:t>, chválit a budovat pozitivní atmosféru a pospolitost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>
                <a:latin typeface="Georgia" pitchFamily="18" charset="0"/>
              </a:rPr>
              <a:t>Nabízet sociální aktivity, ve kterých </a:t>
            </a:r>
            <a:r>
              <a:rPr lang="cs-CZ" sz="4000" b="1" dirty="0">
                <a:latin typeface="Georgia" pitchFamily="18" charset="0"/>
              </a:rPr>
              <a:t>mohou obstát všichni</a:t>
            </a:r>
          </a:p>
          <a:p>
            <a:r>
              <a:rPr lang="cs-CZ" sz="4000" dirty="0">
                <a:latin typeface="Georgia" pitchFamily="18" charset="0"/>
              </a:rPr>
              <a:t>Zapojovat do výuky skupinové aktivity s důrazem na spolupráci a komunikaci</a:t>
            </a:r>
          </a:p>
          <a:p>
            <a:r>
              <a:rPr lang="cs-CZ" sz="4000" b="1" dirty="0">
                <a:latin typeface="Georgia" pitchFamily="18" charset="0"/>
              </a:rPr>
              <a:t>Dát spolužákům najevo, že jsou důležitým prvkem </a:t>
            </a:r>
            <a:r>
              <a:rPr lang="cs-CZ" sz="4000" dirty="0">
                <a:latin typeface="Georgia" pitchFamily="18" charset="0"/>
              </a:rPr>
              <a:t>a pomocníky, poskytnout pocit hrdosti za nabídnutí pomoci bez lítosti</a:t>
            </a:r>
          </a:p>
          <a:p>
            <a:r>
              <a:rPr lang="cs-CZ" sz="4000" dirty="0">
                <a:latin typeface="Georgia" pitchFamily="18" charset="0"/>
              </a:rPr>
              <a:t>Zapojovat aktivity, kde není zásadním prvkem verbální komunikace (výtvarné, dramatické)</a:t>
            </a:r>
          </a:p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1124744"/>
            <a:ext cx="2376264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872208"/>
          </a:xfrm>
        </p:spPr>
        <p:txBody>
          <a:bodyPr rtlCol="0">
            <a:norm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MOŽNOSTI PODPORY </a:t>
            </a:r>
            <a:b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KOMUKACE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6732240" cy="4392488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Dle závažnosti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Vždy pod odborným vedením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Dbát na preference dítěte </a:t>
            </a:r>
            <a:r>
              <a:rPr lang="cs-CZ" dirty="0">
                <a:latin typeface="Georgia" pitchFamily="18" charset="0"/>
              </a:rPr>
              <a:t>– v čem se cítí dobře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ORT </a:t>
            </a:r>
            <a:r>
              <a:rPr lang="cs-CZ" dirty="0">
                <a:latin typeface="Georgia" pitchFamily="18" charset="0"/>
              </a:rPr>
              <a:t>(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regulační terapie)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intervence </a:t>
            </a:r>
            <a:r>
              <a:rPr lang="cs-CZ" dirty="0">
                <a:latin typeface="Georgia" pitchFamily="18" charset="0"/>
              </a:rPr>
              <a:t>(škola, klinická, neziskový sektor, rodina)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Systémy AAK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6"/>
            <a:ext cx="363294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regulační terapie (ORT)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172" y="548680"/>
            <a:ext cx="6685828" cy="6309320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Reflexní metodika zaměřená na podporu správného držení těla a motoriky se speciálním zaměřením na rozvoj a podporu činnosti 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Stimulace polykání, sání, žvýkání,  artikulace a funkce svalů obličeje a ústní oblasti formou vibrací, doteků a tlaku na určité body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 </a:t>
            </a:r>
            <a:r>
              <a:rPr lang="cs-CZ" dirty="0">
                <a:latin typeface="Georgia" pitchFamily="18" charset="0"/>
              </a:rPr>
              <a:t>– aktivizace, stimulace svalstva, redukce 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Využívá propojení motoriky a komunikace (</a:t>
            </a:r>
            <a:r>
              <a:rPr lang="cs-CZ" b="1" dirty="0">
                <a:latin typeface="Georgia" pitchFamily="18" charset="0"/>
              </a:rPr>
              <a:t>řeč je motorickou dovedností)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Vhodná příprava pro následnou logopedickou péči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3140968"/>
            <a:ext cx="2470873" cy="2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728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SYSTÉMY AAK VYUŽITELNÉ U OSOB </a:t>
            </a:r>
            <a:r>
              <a:rPr lang="cs-CZ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MP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Augmentativní = rozšiřující, </a:t>
            </a:r>
            <a:br>
              <a:rPr lang="cs-CZ" sz="2200" b="1" dirty="0"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Alternativní = nahrazující</a:t>
            </a:r>
            <a:br>
              <a:rPr lang="cs-CZ" sz="3600" b="1" dirty="0"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988840"/>
            <a:ext cx="6804248" cy="486916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Najít vhodnou a efektivní formu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Zaškolit blízké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předcházení  psychické a sociální deprivaci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možnost vyjádřit se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motivace ke komunikaci, prožití úspěchu a nalezení smyslu komunikace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mohou potlačovat či zpomalovat verbální projevy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vzbuzují pozornost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 </a:t>
            </a:r>
            <a:r>
              <a:rPr lang="cs-CZ" dirty="0">
                <a:latin typeface="Georgia" pitchFamily="18" charset="0"/>
              </a:rPr>
              <a:t>eliminují možnosti komunikace s laickou veřejností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Piktogramy, Znak do řeči, VOKS, </a:t>
            </a:r>
            <a:r>
              <a:rPr lang="cs-CZ" b="1" dirty="0" err="1">
                <a:latin typeface="Georgia" pitchFamily="18" charset="0"/>
              </a:rPr>
              <a:t>Makaton</a:t>
            </a:r>
            <a:r>
              <a:rPr lang="cs-CZ" b="1" dirty="0">
                <a:latin typeface="Georgia" pitchFamily="18" charset="0"/>
              </a:rPr>
              <a:t>, Bazální stimulace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2362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DŮVODY NARUŠENÍ KOMUNIKAČNÍCH SCHOPNOSTÍ </a:t>
            </a: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patologie </a:t>
            </a:r>
            <a:r>
              <a:rPr lang="cs-CZ" dirty="0">
                <a:latin typeface="Georgia" pitchFamily="18" charset="0"/>
              </a:rPr>
              <a:t>(abnormality a anatomické zvláštnosti úst a hrtanu)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psychosomatického vývoje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Poruchy sluchového a zrakového vnímání </a:t>
            </a:r>
            <a:r>
              <a:rPr lang="cs-CZ" dirty="0">
                <a:latin typeface="Georgia" pitchFamily="18" charset="0"/>
              </a:rPr>
              <a:t>a sluchové diferenciace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Užší nosní průduchy </a:t>
            </a:r>
            <a:r>
              <a:rPr lang="cs-CZ" dirty="0">
                <a:latin typeface="Georgia" pitchFamily="18" charset="0"/>
              </a:rPr>
              <a:t>(nesprávná technika dýchání)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Odlišný fyzický zjev </a:t>
            </a:r>
            <a:r>
              <a:rPr lang="cs-CZ" dirty="0">
                <a:latin typeface="Georgia" pitchFamily="18" charset="0"/>
              </a:rPr>
              <a:t>(nedostatek podnětů, komunikačních příležitostí, nezkušenost a selhávání v komunikaci, obava z neznámého)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Neodborný přístup </a:t>
            </a:r>
            <a:r>
              <a:rPr lang="cs-CZ" dirty="0">
                <a:latin typeface="Georgia" pitchFamily="18" charset="0"/>
              </a:rPr>
              <a:t>v rozvoji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11760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 PATOLOGIE U DS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6500" y="1600200"/>
            <a:ext cx="5590299" cy="506916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Hypotonie úst, rtů, jazyka, měkkého patra, tváří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 (velikost úst v poměru velikosti jazyka)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Zvrásněný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Zúžené měkké patro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v růstu a odlišné postavení chrupu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Vyčnívání jazyka z úst (hypotonie, </a:t>
            </a: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5"/>
            <a:ext cx="30965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SPECIFICKÉ PROJEVY V CHOVÁNÍ A KOMUNIAKCI OSOB S MP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1764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Vliv dědičnosti, vrozených specifik, získaných zkušeností , mentálního postižení, přidružených smyslových vad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Otevřenost, sociální vnímavost, touha po komunikaci a sdílení jako u majority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Sklony k depresím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Tvrdohlavost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Hluboké vztahy i k méně blízkým lidem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Labilita, infantilnost, poruchy pozornosti, potíže s adaptací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Psychická deprivace (redukce komunikačních příležitostí)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2770"/>
            <a:ext cx="3923928" cy="21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OSOB S MP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08720"/>
            <a:ext cx="6336704" cy="594928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Vždy nějaký druh a stupeň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Různá závažnost </a:t>
            </a:r>
            <a:r>
              <a:rPr lang="cs-CZ" dirty="0">
                <a:latin typeface="Georgia" pitchFamily="18" charset="0"/>
              </a:rPr>
              <a:t>(mírné narušení výslovnosti až totální neschopnost verbálně komunikovat)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Omezení si může i nemusí uvědomovat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Vývoj opožděný a omezený v různé míře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Širší receptivní slovník než expresivní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Absence užívání abstraktních pojmů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Zjednodušená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Motorická neobratnost mluvidel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Zpomalené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Potíže ve složitějších a neznámých komunikačních situacích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Vysoká </a:t>
            </a:r>
            <a:r>
              <a:rPr lang="cs-CZ" b="1" dirty="0">
                <a:latin typeface="Georgia" pitchFamily="18" charset="0"/>
              </a:rPr>
              <a:t>napodobovací schopnost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Stereotypy v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navozovat kontakt již od raného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Inklinace k potlačení verbální komunikace nonverbální složkou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1988840"/>
            <a:ext cx="2509125" cy="2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DŮSLEDKY  NKS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6827871" cy="48965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Snížená srozumitelnost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Nemožnost vyjadřovat své potřeby, pocity, přání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Redukované možnosti komunikace s majoritou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Stresující bariéra, pocity beznaděje, nesamostatnosti, selhání, osamělosti, nepochopení, nezájmu, nepřijetí, izolace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upozorňovat na sebe a prosadit se nevhodným způsobem chování, agresivitou vůči sobě,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Uzavřenost, ztráta snahy komunikovat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0799"/>
            <a:ext cx="2915816" cy="22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3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SYMPTOMATICKÉ PORUCHY ŘEČI U MP</a:t>
            </a:r>
            <a:br>
              <a:rPr lang="cs-CZ" sz="3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4244280" cy="4708525"/>
          </a:xfrm>
        </p:spPr>
        <p:txBody>
          <a:bodyPr wrap="square" rtlCol="0" anchor="t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NKS je symptomem dominantního postižení (MP)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Jiný termín: SEKUNDÁRNÍ NARUŠENÍ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Příčina souvisí s charakteristikou dominantního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Viktor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Lechta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6" name="Obrázek 5" descr="Obsah obrázku tráva, exteriér, osoba, obloha&#10;&#10;Popis byl vytvořen automaticky">
            <a:extLst>
              <a:ext uri="{FF2B5EF4-FFF2-40B4-BE49-F238E27FC236}">
                <a16:creationId xmlns:a16="http://schemas.microsoft.com/office/drawing/2014/main" id="{7E0BFEED-93E6-4B1B-8925-CFB251314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9" r="18218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60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SYMPTOMATICKÉ PORUCHY ŘEČI U MP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Individuální, ne vždy souvisí jen s MP!</a:t>
            </a: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5472608" cy="475252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 řeči: opožděný, omezený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Dyslalie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Koktavost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Breptavost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Specifická porucha hlasu typická pro DS,MO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Echolálie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Vývojová nemluvnost (dysfázie)?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Mutismus (u PAS)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Dysartrie (u MO)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Rhinolalie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352"/>
            <a:ext cx="4552032" cy="3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77191"/>
      </p:ext>
    </p:extLst>
  </p:cSld>
  <p:clrMapOvr>
    <a:masterClrMapping/>
  </p:clrMapOvr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388</TotalTime>
  <Words>1611</Words>
  <Application>Microsoft Office PowerPoint</Application>
  <PresentationFormat>Předvádění na obrazovce (4:3)</PresentationFormat>
  <Paragraphs>206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80</vt:lpstr>
      <vt:lpstr> KOMUNIKACE DĚTÍ A DOSPĚLÝCH SE SMP, HMP, TMP   </vt:lpstr>
      <vt:lpstr>KOMUNIKACE</vt:lpstr>
      <vt:lpstr>DŮVODY NARUŠENÍ KOMUNIKAČNÍCH SCHOPNOSTÍ  </vt:lpstr>
      <vt:lpstr>OROFACIÁLNÍ PATOLOGIE U DS</vt:lpstr>
      <vt:lpstr>SPECIFICKÉ PROJEVY V CHOVÁNÍ A KOMUNIAKCI OSOB S MP  </vt:lpstr>
      <vt:lpstr>KOMUNIKACE OSOB S MP </vt:lpstr>
      <vt:lpstr>DŮSLEDKY  NKS </vt:lpstr>
      <vt:lpstr>SYMPTOMATICKÉ PORUCHY ŘEČI U MP </vt:lpstr>
      <vt:lpstr>SYMPTOMATICKÉ PORUCHY ŘEČI U MP Individuální, ne vždy souvisí jen s MP!</vt:lpstr>
      <vt:lpstr>DYSLALIE</vt:lpstr>
      <vt:lpstr>KOKTAVOST</vt:lpstr>
      <vt:lpstr>BREPTAVOST</vt:lpstr>
      <vt:lpstr>DYSARTRIE</vt:lpstr>
      <vt:lpstr>DYSARTRIE</vt:lpstr>
      <vt:lpstr>MUTISMUS</vt:lpstr>
      <vt:lpstr>RHINOLALIE (HUHŇAVOST)</vt:lpstr>
      <vt:lpstr>NEJČASTĚJŠÍ CHYBY PŘI KOMUNIKACI S LIDMI S MP</vt:lpstr>
      <vt:lpstr>MOŽNOSTI ŘEŠENÍ A SPRÁVNÉHO PŘÍSTUPU PRO PODPORU KOMUNIKACE </vt:lpstr>
      <vt:lpstr>Prezentace aplikace PowerPoint</vt:lpstr>
      <vt:lpstr>Prezentace aplikace PowerPoint</vt:lpstr>
      <vt:lpstr>KOMUKACE S ŽÁKEM  S MP V RÁMCI ŠKOLY  – úloha učitele</vt:lpstr>
      <vt:lpstr>Prezentace aplikace PowerPoint</vt:lpstr>
      <vt:lpstr>Prezentace aplikace PowerPoint</vt:lpstr>
      <vt:lpstr>MOŽNOSTI PODPORY  KOMUKACE </vt:lpstr>
      <vt:lpstr>Orofaciální regulační terapie (ORT)</vt:lpstr>
      <vt:lpstr>SYSTÉMY AAK VYUŽITELNÉ U OSOB S MP Augmentativní = rozšiřující,  Alternativní = nahrazující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FEUERSTEINOVA METODA</dc:title>
  <dc:creator>Katka</dc:creator>
  <cp:lastModifiedBy>Pavel Sochor</cp:lastModifiedBy>
  <cp:revision>49</cp:revision>
  <dcterms:created xsi:type="dcterms:W3CDTF">2011-10-10T07:12:26Z</dcterms:created>
  <dcterms:modified xsi:type="dcterms:W3CDTF">2022-11-18T23:04:23Z</dcterms:modified>
</cp:coreProperties>
</file>