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3" r:id="rId5"/>
    <p:sldId id="261" r:id="rId6"/>
    <p:sldId id="262" r:id="rId7"/>
    <p:sldId id="260" r:id="rId8"/>
    <p:sldId id="266" r:id="rId9"/>
    <p:sldId id="265" r:id="rId10"/>
    <p:sldId id="264" r:id="rId11"/>
    <p:sldId id="263" r:id="rId12"/>
    <p:sldId id="270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3C6A-B096-4826-80D5-8FCBABD7BF43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C5BD-AB14-4987-BFEB-B53BE5E3729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CD0F-9B84-4ADB-A927-A5AA0227FEA7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FFCD-03B3-424D-B66B-69277E8A4F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7C87-B78D-4031-8AEB-2F3990119705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1540-74EF-4E05-B075-B7ADAAA2D77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3A5E-9C10-4863-935D-FEB62C719491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6B87-D830-491C-9F0D-E1B51E42CFD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3E77-16F1-4C8B-83F3-B705F6FFCA7B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F50A0-430A-4B9E-9050-EC3378D11EF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95D8-A54E-40FF-92E0-2E0652234FF4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0BD8-76CB-44E9-9096-19BA0CECB5F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063D-ED95-482D-9CE4-D233BD3483FF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BD9D-937A-4522-950F-332D252517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02B9-F38C-421A-A7EF-19C101D978A4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7974D-9EB1-4463-9DB0-0D9506C17B6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4594-8629-4291-8944-E13B6DF2829E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EC13-2FD5-4E62-BA39-BE96F6D3E97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8F8-B17E-4077-BDE6-0B27741F2B62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03BB-773F-4BD5-BA98-5F4A01B164B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ED24-E2E1-477C-90FF-2792837605D8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383E-8053-4021-BAAE-E38866C9096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42A298-5E8E-4089-AE7B-C30926FBEE4B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268A68-4BEE-43B2-959C-C861B0B7ACC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23850" y="2924944"/>
            <a:ext cx="8351838" cy="3744144"/>
          </a:xfrm>
        </p:spPr>
        <p:txBody>
          <a:bodyPr/>
          <a:lstStyle/>
          <a:p>
            <a:pPr eaLnBrk="1" hangingPunct="1">
              <a:defRPr/>
            </a:pPr>
            <a:br>
              <a:rPr lang="cs-CZ" sz="4000" dirty="0"/>
            </a:br>
            <a:endParaRPr lang="fr-CA" sz="4000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 flipH="1">
            <a:off x="-3" y="188912"/>
            <a:ext cx="6372201" cy="2951784"/>
          </a:xfrm>
        </p:spPr>
        <p:txBody>
          <a:bodyPr/>
          <a:lstStyle/>
          <a:p>
            <a:pPr eaLnBrk="1" hangingPunct="1">
              <a:defRPr/>
            </a:pPr>
            <a:endParaRPr lang="cs-CZ" sz="5400" b="1" dirty="0">
              <a:solidFill>
                <a:schemeClr val="bg1"/>
              </a:solidFill>
              <a:latin typeface="Monotype Corsiva" pitchFamily="66" charset="0"/>
              <a:ea typeface="DejaVu Serif" pitchFamily="18" charset="0"/>
            </a:endParaRPr>
          </a:p>
          <a:p>
            <a:pPr eaLnBrk="1" hangingPunct="1">
              <a:defRPr/>
            </a:pPr>
            <a:endParaRPr lang="cs-CZ" sz="5400" b="1" dirty="0">
              <a:solidFill>
                <a:schemeClr val="bg1"/>
              </a:solidFill>
              <a:latin typeface="Monotype Corsiva" pitchFamily="66" charset="0"/>
              <a:ea typeface="DejaVu Serif" pitchFamily="18" charset="0"/>
            </a:endParaRPr>
          </a:p>
          <a:p>
            <a:pPr eaLnBrk="1" hangingPunct="1">
              <a:defRPr/>
            </a:pPr>
            <a:r>
              <a:rPr lang="cs-CZ" sz="5400" b="1" dirty="0">
                <a:solidFill>
                  <a:schemeClr val="bg1"/>
                </a:solidFill>
                <a:latin typeface="Monotype Corsiva" pitchFamily="66" charset="0"/>
                <a:ea typeface="DejaVu Serif" pitchFamily="18" charset="0"/>
              </a:rPr>
              <a:t>KOMUNIKACE OSOB S MP</a:t>
            </a:r>
          </a:p>
          <a:p>
            <a:pPr algn="l" eaLnBrk="1" hangingPunct="1">
              <a:defRPr/>
            </a:pPr>
            <a:r>
              <a:rPr lang="cs-CZ" sz="7200" b="1" dirty="0">
                <a:solidFill>
                  <a:schemeClr val="bg1"/>
                </a:solidFill>
                <a:latin typeface="Monotype Corsiva" pitchFamily="66" charset="0"/>
                <a:ea typeface="DejaVu Serif" pitchFamily="18" charset="0"/>
              </a:rPr>
              <a:t>       -AAK-</a:t>
            </a:r>
            <a:br>
              <a:rPr lang="cs-CZ" sz="2400" b="1" u="heavy" dirty="0">
                <a:solidFill>
                  <a:schemeClr val="bg1"/>
                </a:solidFill>
                <a:latin typeface="DejaVu Serif" pitchFamily="18" charset="0"/>
                <a:ea typeface="DejaVu Serif" pitchFamily="18" charset="0"/>
              </a:rPr>
            </a:br>
            <a:endParaRPr lang="fr-CA" sz="2400" dirty="0">
              <a:solidFill>
                <a:schemeClr val="bg1"/>
              </a:solidFill>
            </a:endParaRPr>
          </a:p>
        </p:txBody>
      </p:sp>
      <p:pic>
        <p:nvPicPr>
          <p:cNvPr id="3" name="Obrázek 2" descr="Obsah obrázku text, osoba, interiér, chlapec&#10;&#10;Popis byl vytvořen automaticky">
            <a:extLst>
              <a:ext uri="{FF2B5EF4-FFF2-40B4-BE49-F238E27FC236}">
                <a16:creationId xmlns:a16="http://schemas.microsoft.com/office/drawing/2014/main" id="{7EBF3FFD-ACA1-4236-AF31-AD8B33624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3120408"/>
            <a:ext cx="5004048" cy="37375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700213"/>
            <a:ext cx="8691937" cy="5157787"/>
          </a:xfrm>
        </p:spPr>
        <p:txBody>
          <a:bodyPr rtlCol="0">
            <a:normAutofit fontScale="70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cs-CZ" sz="4600" b="1" u="sng" dirty="0" err="1">
                <a:latin typeface="Georgia" pitchFamily="18" charset="0"/>
              </a:rPr>
              <a:t>Facilitovaná</a:t>
            </a:r>
            <a:r>
              <a:rPr lang="cs-CZ" sz="4600" b="1" u="sng" dirty="0">
                <a:latin typeface="Georgia" pitchFamily="18" charset="0"/>
              </a:rPr>
              <a:t> komunikace</a:t>
            </a:r>
          </a:p>
          <a:p>
            <a:pPr algn="ctr">
              <a:buFont typeface="Arial" charset="0"/>
              <a:buNone/>
              <a:defRPr/>
            </a:pP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dirty="0" err="1">
                <a:latin typeface="Georgia" pitchFamily="18" charset="0"/>
              </a:rPr>
              <a:t>facilitovaná</a:t>
            </a:r>
            <a:r>
              <a:rPr lang="cs-CZ" dirty="0">
                <a:latin typeface="Georgia" pitchFamily="18" charset="0"/>
              </a:rPr>
              <a:t> = </a:t>
            </a:r>
            <a:r>
              <a:rPr lang="cs-CZ" b="1" dirty="0">
                <a:latin typeface="Georgia" pitchFamily="18" charset="0"/>
              </a:rPr>
              <a:t>usnadňující</a:t>
            </a: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napomáhá komunikaci hl. PAS a TMP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facilitátor poskytuje </a:t>
            </a:r>
            <a:r>
              <a:rPr lang="cs-CZ" b="1" dirty="0">
                <a:latin typeface="Georgia" pitchFamily="18" charset="0"/>
              </a:rPr>
              <a:t>podporu prstu, ruce, zápěstí, paži, či ramenu</a:t>
            </a:r>
            <a:r>
              <a:rPr lang="cs-CZ" dirty="0">
                <a:latin typeface="Georgia" pitchFamily="18" charset="0"/>
              </a:rPr>
              <a:t> – tím </a:t>
            </a:r>
            <a:r>
              <a:rPr lang="cs-CZ" b="1" dirty="0">
                <a:latin typeface="Georgia" pitchFamily="18" charset="0"/>
              </a:rPr>
              <a:t>stimuluje pohyb klienta, který ukazuje písmena či obrázky na tabulce, nebo píše na klávesnici </a:t>
            </a:r>
            <a:r>
              <a:rPr lang="cs-CZ" dirty="0">
                <a:latin typeface="Georgia" pitchFamily="18" charset="0"/>
              </a:rPr>
              <a:t>a poskytuje také </a:t>
            </a:r>
            <a:r>
              <a:rPr lang="cs-CZ" b="1" dirty="0">
                <a:latin typeface="Georgia" pitchFamily="18" charset="0"/>
              </a:rPr>
              <a:t>zpětnou vazbu jeho projevu</a:t>
            </a: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začíná se podporou prstu, pak ruky, zápěstí, lokte až k rameni – </a:t>
            </a:r>
            <a:r>
              <a:rPr lang="cs-CZ" b="1" dirty="0">
                <a:latin typeface="Georgia" pitchFamily="18" charset="0"/>
              </a:rPr>
              <a:t>nakonec se facilitátor klienta ani nedotýká</a:t>
            </a:r>
            <a:r>
              <a:rPr lang="cs-CZ" dirty="0">
                <a:latin typeface="Georgia" pitchFamily="18" charset="0"/>
              </a:rPr>
              <a:t>, pouze stojí v jeho blízkosti při psaní zprávy – psychická opora, naslouchání, pozornost vůči druhému</a:t>
            </a:r>
          </a:p>
          <a:p>
            <a:pPr>
              <a:defRPr/>
            </a:pPr>
            <a:r>
              <a:rPr lang="cs-CZ" b="1" dirty="0">
                <a:latin typeface="Georgia" pitchFamily="18" charset="0"/>
              </a:rPr>
              <a:t>kontroverzní metoda</a:t>
            </a:r>
            <a:r>
              <a:rPr lang="cs-CZ" dirty="0">
                <a:latin typeface="Georgia" pitchFamily="18" charset="0"/>
              </a:rPr>
              <a:t>, protože mnoho odborníků tvrdí, že není důvěryhodným sebevyjádřením klienta</a:t>
            </a:r>
          </a:p>
          <a:p>
            <a:pPr>
              <a:buFont typeface="Arial" charset="0"/>
              <a:buNone/>
              <a:defRPr/>
            </a:pPr>
            <a:endParaRPr lang="cs-CZ" b="1" dirty="0"/>
          </a:p>
          <a:p>
            <a:pPr>
              <a:buFont typeface="Arial" charset="0"/>
              <a:buNone/>
              <a:defRPr/>
            </a:pPr>
            <a:endParaRPr lang="cs-CZ" b="1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E27D519-37B2-4BFC-922B-C7211B996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36" y="0"/>
            <a:ext cx="3606675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204864"/>
            <a:ext cx="8686800" cy="4464224"/>
          </a:xfrm>
        </p:spPr>
        <p:txBody>
          <a:bodyPr rtlCol="0">
            <a:normAutofit fontScale="55000" lnSpcReduction="20000"/>
          </a:bodyPr>
          <a:lstStyle/>
          <a:p>
            <a:pPr>
              <a:defRPr/>
            </a:pPr>
            <a:endParaRPr lang="cs-CZ" dirty="0"/>
          </a:p>
          <a:p>
            <a:pPr>
              <a:buFont typeface="Arial" charset="0"/>
              <a:buNone/>
              <a:defRPr/>
            </a:pPr>
            <a:r>
              <a:rPr lang="cs-CZ" sz="4400" b="1" u="sng" dirty="0">
                <a:latin typeface="Georgia" pitchFamily="18" charset="0"/>
              </a:rPr>
              <a:t>Komunikační systém </a:t>
            </a:r>
            <a:r>
              <a:rPr lang="cs-CZ" sz="4400" b="1" u="sng" dirty="0" err="1">
                <a:latin typeface="Georgia" pitchFamily="18" charset="0"/>
              </a:rPr>
              <a:t>Bliss</a:t>
            </a:r>
            <a:endParaRPr lang="cs-CZ" sz="4400" b="1" u="sng" dirty="0">
              <a:latin typeface="Georgia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cs-CZ" sz="4400" b="1" dirty="0">
                <a:latin typeface="Georgia" pitchFamily="18" charset="0"/>
              </a:rPr>
              <a:t>(</a:t>
            </a:r>
            <a:r>
              <a:rPr lang="cs-CZ" sz="4400" b="1" dirty="0" err="1">
                <a:latin typeface="Georgia" pitchFamily="18" charset="0"/>
              </a:rPr>
              <a:t>Bliss</a:t>
            </a:r>
            <a:r>
              <a:rPr lang="cs-CZ" sz="4400" b="1" dirty="0">
                <a:latin typeface="Georgia" pitchFamily="18" charset="0"/>
              </a:rPr>
              <a:t> symboly)</a:t>
            </a:r>
            <a:endParaRPr lang="cs-CZ" sz="4400" dirty="0">
              <a:latin typeface="Georgia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cs-CZ" b="1" dirty="0"/>
              <a:t> </a:t>
            </a:r>
            <a:endParaRPr lang="cs-CZ" sz="2400" dirty="0"/>
          </a:p>
          <a:p>
            <a:pPr>
              <a:defRPr/>
            </a:pPr>
            <a:r>
              <a:rPr lang="cs-CZ" dirty="0"/>
              <a:t> </a:t>
            </a:r>
            <a:r>
              <a:rPr lang="cs-CZ" sz="3800" dirty="0">
                <a:latin typeface="Georgia" pitchFamily="18" charset="0"/>
              </a:rPr>
              <a:t>vymyslel </a:t>
            </a:r>
            <a:r>
              <a:rPr lang="cs-CZ" sz="3800" b="1" dirty="0">
                <a:latin typeface="Georgia" pitchFamily="18" charset="0"/>
              </a:rPr>
              <a:t>Charles </a:t>
            </a:r>
            <a:r>
              <a:rPr lang="cs-CZ" sz="3800" b="1" dirty="0" err="1">
                <a:latin typeface="Georgia" pitchFamily="18" charset="0"/>
              </a:rPr>
              <a:t>Bliss</a:t>
            </a:r>
            <a:r>
              <a:rPr lang="cs-CZ" sz="3800" dirty="0">
                <a:latin typeface="Georgia" pitchFamily="18" charset="0"/>
              </a:rPr>
              <a:t> (utekl z </a:t>
            </a:r>
            <a:r>
              <a:rPr lang="cs-CZ" sz="3800" dirty="0" err="1">
                <a:latin typeface="Georgia" pitchFamily="18" charset="0"/>
              </a:rPr>
              <a:t>koncentr.tábora</a:t>
            </a:r>
            <a:r>
              <a:rPr lang="cs-CZ" sz="3800" dirty="0">
                <a:latin typeface="Georgia" pitchFamily="18" charset="0"/>
              </a:rPr>
              <a:t> až do Číny a tvrdil, že důvodem válečných katastrof je malá schopnost dorozumění mezi národy)</a:t>
            </a:r>
          </a:p>
          <a:p>
            <a:pPr>
              <a:defRPr/>
            </a:pPr>
            <a:r>
              <a:rPr lang="cs-CZ" sz="3800" dirty="0">
                <a:latin typeface="Georgia" pitchFamily="18" charset="0"/>
              </a:rPr>
              <a:t>inspirován </a:t>
            </a:r>
            <a:r>
              <a:rPr lang="cs-CZ" sz="3800" b="1" dirty="0">
                <a:latin typeface="Georgia" pitchFamily="18" charset="0"/>
              </a:rPr>
              <a:t>čínským obrázkovým písmem</a:t>
            </a:r>
            <a:endParaRPr lang="cs-CZ" sz="3800" dirty="0">
              <a:latin typeface="Georgia" pitchFamily="18" charset="0"/>
            </a:endParaRPr>
          </a:p>
          <a:p>
            <a:pPr>
              <a:defRPr/>
            </a:pPr>
            <a:r>
              <a:rPr lang="cs-CZ" sz="3800" b="1" dirty="0">
                <a:latin typeface="Georgia" pitchFamily="18" charset="0"/>
              </a:rPr>
              <a:t> srozumitelné všem národům, avšak velice složité</a:t>
            </a:r>
            <a:br>
              <a:rPr lang="cs-CZ" sz="3800" dirty="0">
                <a:latin typeface="Georgia" pitchFamily="18" charset="0"/>
              </a:rPr>
            </a:br>
            <a:r>
              <a:rPr lang="cs-CZ" sz="3800" dirty="0">
                <a:latin typeface="Georgia" pitchFamily="18" charset="0"/>
              </a:rPr>
              <a:t>místo slov se ke komunikaci používá symbolů </a:t>
            </a:r>
          </a:p>
          <a:p>
            <a:pPr>
              <a:defRPr/>
            </a:pPr>
            <a:r>
              <a:rPr lang="cs-CZ" sz="3800" dirty="0">
                <a:latin typeface="Georgia" pitchFamily="18" charset="0"/>
              </a:rPr>
              <a:t>používán pro svou složitost spíše</a:t>
            </a:r>
            <a:r>
              <a:rPr lang="cs-CZ" sz="3800" b="1" dirty="0">
                <a:latin typeface="Georgia" pitchFamily="18" charset="0"/>
              </a:rPr>
              <a:t> tělesného postižení či LMP</a:t>
            </a:r>
          </a:p>
          <a:p>
            <a:pPr>
              <a:defRPr/>
            </a:pPr>
            <a:r>
              <a:rPr lang="cs-CZ" sz="3800" dirty="0">
                <a:latin typeface="Georgia" pitchFamily="18" charset="0"/>
              </a:rPr>
              <a:t> </a:t>
            </a:r>
            <a:r>
              <a:rPr lang="cs-CZ" sz="3800" b="1" dirty="0">
                <a:latin typeface="Georgia" pitchFamily="18" charset="0"/>
              </a:rPr>
              <a:t>používá se asi 26 základních</a:t>
            </a:r>
            <a:r>
              <a:rPr lang="cs-CZ" sz="3800" dirty="0">
                <a:latin typeface="Georgia" pitchFamily="18" charset="0"/>
              </a:rPr>
              <a:t> </a:t>
            </a:r>
            <a:r>
              <a:rPr lang="cs-CZ" sz="3800" b="1" dirty="0">
                <a:latin typeface="Georgia" pitchFamily="18" charset="0"/>
              </a:rPr>
              <a:t>prvků</a:t>
            </a:r>
            <a:r>
              <a:rPr lang="cs-CZ" sz="3800" dirty="0">
                <a:latin typeface="Georgia" pitchFamily="18" charset="0"/>
              </a:rPr>
              <a:t> a z nich je složeno přibližně </a:t>
            </a:r>
            <a:r>
              <a:rPr lang="cs-CZ" sz="3800" b="1" dirty="0">
                <a:latin typeface="Georgia" pitchFamily="18" charset="0"/>
              </a:rPr>
              <a:t>1400  standardizovaných znaků</a:t>
            </a:r>
            <a:r>
              <a:rPr lang="cs-CZ" sz="3800" dirty="0">
                <a:latin typeface="Georgia" pitchFamily="18" charset="0"/>
              </a:rPr>
              <a:t>  </a:t>
            </a:r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4" name="Obrázek 3" descr="Obsah obrázku text, stůl&#10;&#10;Popis byl vytvořen automaticky">
            <a:extLst>
              <a:ext uri="{FF2B5EF4-FFF2-40B4-BE49-F238E27FC236}">
                <a16:creationId xmlns:a16="http://schemas.microsoft.com/office/drawing/2014/main" id="{E83A7C9A-5E53-4B35-B939-D5F2FCF8A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43" y="-51371"/>
            <a:ext cx="5082757" cy="25574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60538"/>
            <a:ext cx="8507288" cy="5097462"/>
          </a:xfrm>
        </p:spPr>
        <p:txBody>
          <a:bodyPr rtlCol="0">
            <a:normAutofit fontScale="850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b="1" u="sng" dirty="0" err="1">
                <a:latin typeface="Georgia" pitchFamily="18" charset="0"/>
              </a:rPr>
              <a:t>Makaton</a:t>
            </a:r>
            <a:endParaRPr lang="cs-CZ" b="1" u="sng" dirty="0">
              <a:latin typeface="Georgia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obsahuje </a:t>
            </a:r>
            <a:r>
              <a:rPr lang="cs-CZ" b="1" dirty="0">
                <a:latin typeface="Georgia" pitchFamily="18" charset="0"/>
              </a:rPr>
              <a:t>350 motorických znaků</a:t>
            </a: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b="1" dirty="0">
                <a:latin typeface="Georgia" pitchFamily="18" charset="0"/>
              </a:rPr>
              <a:t>znaky doplněné řečí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k doprovodu znaků se používá i </a:t>
            </a:r>
          </a:p>
          <a:p>
            <a:pPr marL="0" indent="0">
              <a:buNone/>
              <a:defRPr/>
            </a:pPr>
            <a:r>
              <a:rPr lang="cs-CZ" dirty="0">
                <a:latin typeface="Georgia" pitchFamily="18" charset="0"/>
              </a:rPr>
              <a:t>    odpovídající </a:t>
            </a:r>
            <a:r>
              <a:rPr lang="cs-CZ" b="1" dirty="0">
                <a:latin typeface="Georgia" pitchFamily="18" charset="0"/>
              </a:rPr>
              <a:t>mimický výraz tváře</a:t>
            </a:r>
            <a:r>
              <a:rPr lang="cs-CZ" dirty="0">
                <a:latin typeface="Georgia" pitchFamily="18" charset="0"/>
              </a:rPr>
              <a:t>, </a:t>
            </a:r>
          </a:p>
          <a:p>
            <a:pPr>
              <a:defRPr/>
            </a:pPr>
            <a:r>
              <a:rPr lang="cs-CZ" b="1" dirty="0">
                <a:latin typeface="Georgia" pitchFamily="18" charset="0"/>
              </a:rPr>
              <a:t>jednotlivá slova se vyjadřují pohybem ruky, hlavy </a:t>
            </a:r>
            <a:r>
              <a:rPr lang="cs-CZ" dirty="0">
                <a:latin typeface="Georgia" pitchFamily="18" charset="0"/>
              </a:rPr>
              <a:t>a podobně (sestra = dvakrát ťuknout do nosu, bratr = tření kloubů ruky o sebe…)</a:t>
            </a:r>
          </a:p>
          <a:p>
            <a:pPr>
              <a:defRPr/>
            </a:pPr>
            <a:r>
              <a:rPr lang="cs-CZ" b="1" dirty="0">
                <a:latin typeface="Georgia" pitchFamily="18" charset="0"/>
              </a:rPr>
              <a:t>původ je ve znakovém jazyce, </a:t>
            </a:r>
            <a:r>
              <a:rPr lang="cs-CZ" dirty="0">
                <a:latin typeface="Georgia" pitchFamily="18" charset="0"/>
              </a:rPr>
              <a:t>je však</a:t>
            </a:r>
            <a:r>
              <a:rPr lang="cs-CZ" b="1" dirty="0">
                <a:latin typeface="Georgia" pitchFamily="18" charset="0"/>
              </a:rPr>
              <a:t> zjednodušen </a:t>
            </a:r>
            <a:r>
              <a:rPr lang="cs-CZ" dirty="0">
                <a:latin typeface="Georgia" pitchFamily="18" charset="0"/>
              </a:rPr>
              <a:t>(znakují se hlavně klíčová slova)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7482CA-505E-403A-AB8A-0D85C1D1B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20353"/>
            <a:ext cx="2736304" cy="40239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 rtlCol="0">
            <a:normAutofit fontScale="47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cs-CZ" sz="5100" b="1" u="sng" dirty="0">
                <a:latin typeface="Georgia" pitchFamily="18" charset="0"/>
              </a:rPr>
              <a:t>Piktogramy</a:t>
            </a:r>
          </a:p>
          <a:p>
            <a:pPr algn="ctr">
              <a:buFont typeface="Arial" charset="0"/>
              <a:buNone/>
              <a:defRPr/>
            </a:pPr>
            <a:endParaRPr lang="cs-CZ" sz="5100" dirty="0">
              <a:latin typeface="Georgia" pitchFamily="18" charset="0"/>
            </a:endParaRPr>
          </a:p>
          <a:p>
            <a:pPr marL="0" indent="0">
              <a:buNone/>
              <a:defRPr/>
            </a:pPr>
            <a:r>
              <a:rPr lang="cs-CZ" sz="3800" b="1" dirty="0">
                <a:latin typeface="Georgia" pitchFamily="18" charset="0"/>
              </a:rPr>
              <a:t>jednoduchý konkrétní obrázkový znak</a:t>
            </a:r>
          </a:p>
          <a:p>
            <a:pPr marL="0" indent="0">
              <a:buNone/>
              <a:defRPr/>
            </a:pPr>
            <a:r>
              <a:rPr lang="cs-CZ" sz="3800" dirty="0">
                <a:latin typeface="Georgia" pitchFamily="18" charset="0"/>
              </a:rPr>
              <a:t>každý piktogram </a:t>
            </a:r>
            <a:r>
              <a:rPr lang="cs-CZ" sz="3800" b="1" dirty="0">
                <a:latin typeface="Georgia" pitchFamily="18" charset="0"/>
              </a:rPr>
              <a:t>zastupuje jeden věcný význam</a:t>
            </a:r>
            <a:r>
              <a:rPr lang="cs-CZ" sz="3800" dirty="0">
                <a:latin typeface="Georgia" pitchFamily="18" charset="0"/>
              </a:rPr>
              <a:t> a zpodobňuje ho </a:t>
            </a:r>
            <a:r>
              <a:rPr lang="cs-CZ" sz="3800" b="1" dirty="0">
                <a:latin typeface="Georgia" pitchFamily="18" charset="0"/>
              </a:rPr>
              <a:t>bez vazby na řeč</a:t>
            </a:r>
          </a:p>
          <a:p>
            <a:pPr marL="0" indent="0">
              <a:buNone/>
              <a:defRPr/>
            </a:pPr>
            <a:br>
              <a:rPr lang="cs-CZ" sz="3800" dirty="0">
                <a:latin typeface="Georgia" pitchFamily="18" charset="0"/>
              </a:rPr>
            </a:br>
            <a:r>
              <a:rPr lang="cs-CZ" sz="3800" dirty="0">
                <a:latin typeface="Georgia" pitchFamily="18" charset="0"/>
              </a:rPr>
              <a:t>na rozdíl od systému </a:t>
            </a:r>
            <a:r>
              <a:rPr lang="cs-CZ" sz="3800" dirty="0" err="1">
                <a:latin typeface="Georgia" pitchFamily="18" charset="0"/>
              </a:rPr>
              <a:t>Bliss</a:t>
            </a:r>
            <a:r>
              <a:rPr lang="cs-CZ" sz="3800" dirty="0">
                <a:latin typeface="Georgia" pitchFamily="18" charset="0"/>
              </a:rPr>
              <a:t> jsou </a:t>
            </a:r>
            <a:r>
              <a:rPr lang="cs-CZ" sz="3800" b="1" dirty="0">
                <a:latin typeface="Georgia" pitchFamily="18" charset="0"/>
              </a:rPr>
              <a:t>mnohem konkrétnější</a:t>
            </a:r>
          </a:p>
          <a:p>
            <a:pPr marL="0" indent="0">
              <a:buNone/>
              <a:defRPr/>
            </a:pPr>
            <a:r>
              <a:rPr lang="cs-CZ" sz="3800" b="1" dirty="0">
                <a:latin typeface="Georgia" pitchFamily="18" charset="0"/>
              </a:rPr>
              <a:t>využití:</a:t>
            </a:r>
            <a:r>
              <a:rPr lang="cs-CZ" sz="3800" dirty="0">
                <a:latin typeface="Georgia" pitchFamily="18" charset="0"/>
              </a:rPr>
              <a:t> PAS, více vad, MP</a:t>
            </a:r>
          </a:p>
          <a:p>
            <a:pPr>
              <a:buFont typeface="Arial" charset="0"/>
              <a:buNone/>
              <a:defRPr/>
            </a:pPr>
            <a:r>
              <a:rPr lang="cs-CZ" sz="3800" dirty="0">
                <a:latin typeface="Georgia" pitchFamily="18" charset="0"/>
              </a:rPr>
              <a:t> </a:t>
            </a:r>
          </a:p>
          <a:p>
            <a:pPr>
              <a:defRPr/>
            </a:pPr>
            <a:r>
              <a:rPr lang="cs-CZ" sz="3800" dirty="0">
                <a:latin typeface="Georgia" pitchFamily="18" charset="0"/>
              </a:rPr>
              <a:t>používání piktogramů je </a:t>
            </a:r>
            <a:r>
              <a:rPr lang="cs-CZ" sz="3800" b="1" dirty="0">
                <a:latin typeface="Georgia" pitchFamily="18" charset="0"/>
              </a:rPr>
              <a:t>vždy ideálně doplněno mluvenou řečí</a:t>
            </a:r>
          </a:p>
          <a:p>
            <a:pPr>
              <a:defRPr/>
            </a:pPr>
            <a:r>
              <a:rPr lang="cs-CZ" sz="3800" dirty="0">
                <a:latin typeface="Georgia" pitchFamily="18" charset="0"/>
              </a:rPr>
              <a:t>základní soubor je vytištěn </a:t>
            </a:r>
            <a:r>
              <a:rPr lang="cs-CZ" sz="3800" b="1" dirty="0">
                <a:latin typeface="Georgia" pitchFamily="18" charset="0"/>
              </a:rPr>
              <a:t>bíle na černém pozadí</a:t>
            </a:r>
          </a:p>
          <a:p>
            <a:pPr>
              <a:defRPr/>
            </a:pPr>
            <a:r>
              <a:rPr lang="cs-CZ" sz="3800" dirty="0">
                <a:latin typeface="Georgia" pitchFamily="18" charset="0"/>
              </a:rPr>
              <a:t>dorozumívání pomocí piktogramů je perspektivní pro svou </a:t>
            </a:r>
            <a:r>
              <a:rPr lang="cs-CZ" sz="3800" b="1" dirty="0">
                <a:latin typeface="Georgia" pitchFamily="18" charset="0"/>
              </a:rPr>
              <a:t>jednoduchost a názornost</a:t>
            </a:r>
            <a:r>
              <a:rPr lang="cs-CZ" sz="3800" dirty="0"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cs-CZ" sz="3800" b="1" dirty="0">
                <a:latin typeface="Georgia" pitchFamily="18" charset="0"/>
              </a:rPr>
              <a:t>slouží při strukturalizaci času, prostoru, pochopení vztahů a konkrétní orientaci </a:t>
            </a:r>
            <a:br>
              <a:rPr lang="cs-CZ" dirty="0"/>
            </a:br>
            <a:r>
              <a:rPr lang="cs-CZ" dirty="0"/>
              <a:t> </a:t>
            </a:r>
          </a:p>
          <a:p>
            <a:pPr>
              <a:buFont typeface="Arial" charset="0"/>
              <a:buNone/>
              <a:defRPr/>
            </a:pPr>
            <a:br>
              <a:rPr lang="cs-CZ" dirty="0"/>
            </a:br>
            <a:r>
              <a:rPr lang="cs-CZ" dirty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AF30678-5077-427B-A102-815057BD9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161847"/>
            <a:ext cx="4211960" cy="31589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1908"/>
            <a:ext cx="8229600" cy="4857451"/>
          </a:xfrm>
        </p:spPr>
        <p:txBody>
          <a:bodyPr rtlCol="0"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cs-CZ" b="1" u="sng" dirty="0">
                <a:latin typeface="Georgia" pitchFamily="18" charset="0"/>
              </a:rPr>
              <a:t>VOKS</a:t>
            </a:r>
          </a:p>
          <a:p>
            <a:pPr algn="ctr">
              <a:buFont typeface="Arial" charset="0"/>
              <a:buNone/>
              <a:defRPr/>
            </a:pP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b="1" dirty="0">
                <a:latin typeface="Georgia" pitchFamily="18" charset="0"/>
              </a:rPr>
              <a:t>= výměnný obrázkový komunikační systém </a:t>
            </a: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smysluplná a účelná výměna obrázků za předmět, činnost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podpora iniciativy za použití asistence (motivace a pochopení významu komunikace)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podpora nezávislosti v </a:t>
            </a:r>
            <a:r>
              <a:rPr lang="cs-CZ" dirty="0" err="1">
                <a:latin typeface="Georgia" pitchFamily="18" charset="0"/>
              </a:rPr>
              <a:t>sebevyjadřování</a:t>
            </a:r>
            <a:r>
              <a:rPr lang="cs-CZ" dirty="0"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soubor obrázků, nebo použití konkrétních předmětů či textu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výměna kartičky za věc, kartička + splnění úkolu, skládání kartiček do vět</a:t>
            </a:r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4" name="Obrázek 3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2CC361B2-A91E-446F-BC93-5289934B5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62" y="274638"/>
            <a:ext cx="6275294" cy="18582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60538"/>
            <a:ext cx="8507288" cy="4764087"/>
          </a:xfrm>
        </p:spPr>
        <p:txBody>
          <a:bodyPr rtlCol="0"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sz="3400" b="1" u="sng" dirty="0">
                <a:latin typeface="Georgia" pitchFamily="18" charset="0"/>
              </a:rPr>
              <a:t>Sociální čtení</a:t>
            </a:r>
          </a:p>
          <a:p>
            <a:pPr algn="ctr">
              <a:buFont typeface="Arial" charset="0"/>
              <a:buNone/>
              <a:defRPr/>
            </a:pPr>
            <a:endParaRPr lang="cs-CZ" sz="3400" dirty="0">
              <a:latin typeface="Georgia" pitchFamily="18" charset="0"/>
            </a:endParaRP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Primární navození </a:t>
            </a:r>
          </a:p>
          <a:p>
            <a:pPr marL="0" indent="0">
              <a:buNone/>
              <a:defRPr/>
            </a:pPr>
            <a:r>
              <a:rPr lang="cs-CZ" dirty="0">
                <a:latin typeface="Georgia" pitchFamily="18" charset="0"/>
              </a:rPr>
              <a:t>    komunikace na základě předmětů a  konkrétních sociálních situací (forma sociální hry), poté přechod k textu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používají se: </a:t>
            </a:r>
            <a:r>
              <a:rPr lang="cs-CZ" b="1" dirty="0">
                <a:latin typeface="Georgia" pitchFamily="18" charset="0"/>
              </a:rPr>
              <a:t>soubor </a:t>
            </a:r>
            <a:r>
              <a:rPr lang="cs-CZ" b="1" dirty="0" err="1">
                <a:latin typeface="Georgia" pitchFamily="18" charset="0"/>
              </a:rPr>
              <a:t>předmětů,obrázků</a:t>
            </a:r>
            <a:r>
              <a:rPr lang="cs-CZ" b="1" dirty="0">
                <a:latin typeface="Georgia" pitchFamily="18" charset="0"/>
              </a:rPr>
              <a:t> (piktogramy, symboly</a:t>
            </a:r>
            <a:r>
              <a:rPr lang="cs-CZ" dirty="0">
                <a:latin typeface="Georgia" pitchFamily="18" charset="0"/>
              </a:rPr>
              <a:t>, </a:t>
            </a:r>
            <a:r>
              <a:rPr lang="cs-CZ" b="1" dirty="0">
                <a:latin typeface="Georgia" pitchFamily="18" charset="0"/>
              </a:rPr>
              <a:t>slova, předměty)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jednotlivé obrázky, symboly či slova </a:t>
            </a:r>
            <a:r>
              <a:rPr lang="cs-CZ" b="1" dirty="0">
                <a:latin typeface="Georgia" pitchFamily="18" charset="0"/>
              </a:rPr>
              <a:t>vždy používáme v konkrétní sociální situaci</a:t>
            </a: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C3C027-DB12-44C3-AF7C-07F16B8D3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"/>
            <a:ext cx="3491880" cy="31426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 rtlCol="0">
            <a:normAutofit fontScale="2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cs-CZ" sz="1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Bazální stimulace</a:t>
            </a:r>
          </a:p>
          <a:p>
            <a:pPr>
              <a:buFont typeface="Arial" charset="0"/>
              <a:buNone/>
              <a:defRPr/>
            </a:pP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bazální = základní,elementární</a:t>
            </a:r>
          </a:p>
          <a:p>
            <a:pPr>
              <a:defRPr/>
            </a:pP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základní princip bazální stimulace se považuje zjištění, že </a:t>
            </a:r>
            <a:r>
              <a:rPr lang="cs-CZ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pomocí těla můžeme jedince uvést do reality, zprostředkováním zkušeností a vjemů</a:t>
            </a: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stimulací se snažíme </a:t>
            </a:r>
            <a:r>
              <a:rPr lang="cs-CZ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osobám s těžkým postižením přiblížit nedostupné podněty a tak podpořit jejich vývoj a motivaci ke komunikaci</a:t>
            </a: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jedinec s těžším mentálním postižením nebo s více vadami se nachází ve stavu extrémně redukovaných </a:t>
            </a:r>
            <a:r>
              <a:rPr lang="cs-CZ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aktivit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pomocí bazální stimulace se někdy podaří prolomit individuální izolaci (předcházení podnětové, sociální a emocionální deprivaci)</a:t>
            </a:r>
          </a:p>
          <a:p>
            <a:pPr>
              <a:defRPr/>
            </a:pP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ve </a:t>
            </a:r>
            <a:r>
              <a:rPr lang="cs-CZ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snoezelenu</a:t>
            </a: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endParaRPr lang="cs-CZ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cs-CZ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podněty kterými stimulujeme jedince:</a:t>
            </a: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Somatické podněty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(obraz těla)</a:t>
            </a:r>
          </a:p>
          <a:p>
            <a:pPr>
              <a:defRPr/>
            </a:pPr>
            <a:r>
              <a:rPr lang="cs-CZ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Vibrační podněty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(rozechvívá klouby, nosné části)</a:t>
            </a:r>
          </a:p>
          <a:p>
            <a:pPr>
              <a:defRPr/>
            </a:pPr>
            <a:r>
              <a:rPr lang="cs-CZ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Vestibulární podněty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(poloha v prostoru)</a:t>
            </a:r>
          </a:p>
          <a:p>
            <a:pPr>
              <a:defRPr/>
            </a:pPr>
            <a:r>
              <a:rPr lang="cs-CZ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Hmatové podněty</a:t>
            </a:r>
          </a:p>
          <a:p>
            <a:pPr>
              <a:defRPr/>
            </a:pPr>
            <a:r>
              <a:rPr lang="cs-CZ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Čichové a chuťové podněty </a:t>
            </a:r>
          </a:p>
          <a:p>
            <a:pPr>
              <a:defRPr/>
            </a:pPr>
            <a:r>
              <a:rPr lang="cs-CZ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Sluchové a zrakové podněty </a:t>
            </a:r>
          </a:p>
          <a:p>
            <a:pPr>
              <a:buFont typeface="Arial" charset="0"/>
              <a:buNone/>
              <a:defRPr/>
            </a:pPr>
            <a:endParaRPr lang="cs-CZ" dirty="0"/>
          </a:p>
          <a:p>
            <a:pPr>
              <a:buFont typeface="Arial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4" name="Obrázek 3" descr="Obsah obrázku osoba, interiér&#10;&#10;Popis byl vytvořen automaticky">
            <a:extLst>
              <a:ext uri="{FF2B5EF4-FFF2-40B4-BE49-F238E27FC236}">
                <a16:creationId xmlns:a16="http://schemas.microsoft.com/office/drawing/2014/main" id="{4A6756FD-9B81-466A-BA9A-FC9B8008F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63" y="0"/>
            <a:ext cx="4926637" cy="27698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464496"/>
          </a:xfrm>
        </p:spPr>
        <p:txBody>
          <a:bodyPr rtlCol="0">
            <a:normAutofit fontScale="850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b="1" u="sng" dirty="0">
                <a:latin typeface="Georgia" pitchFamily="18" charset="0"/>
              </a:rPr>
              <a:t>Znak do řeči</a:t>
            </a:r>
          </a:p>
          <a:p>
            <a:pPr algn="ctr">
              <a:buFont typeface="Arial" charset="0"/>
              <a:buNone/>
              <a:defRPr/>
            </a:pP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znakuje se slovo, nebo základní slova ve větě, která mají zásadní smysl pro význam věty a zbytek se doplňuje přirozenou mimikou, gesty a řečí, nebo alespoň zvuky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znaky jsou konkrétní, pohyb při znakování rozfázován dle rytmu řeči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hlavní je podpora verbální řeči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není znakovým jazykem, ale kompenzačním prostředkem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398BA3-CE11-41CA-8D15-823E09285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44" y="-16321"/>
            <a:ext cx="4583956" cy="32448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531440"/>
          </a:xfrm>
        </p:spPr>
        <p:txBody>
          <a:bodyPr/>
          <a:lstStyle/>
          <a:p>
            <a:pPr algn="l" eaLnBrk="1" hangingPunct="1"/>
            <a:endParaRPr lang="fr-CA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2204864"/>
            <a:ext cx="6193383" cy="4653136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cs-CZ" sz="3400" b="1" dirty="0">
                <a:latin typeface="Georgia" pitchFamily="18" charset="0"/>
              </a:rPr>
              <a:t>Všechny osoby s MP mají nějaký stupeň a druh NKS (narušená kom. schopnost)</a:t>
            </a:r>
          </a:p>
          <a:p>
            <a:pPr>
              <a:defRPr/>
            </a:pPr>
            <a:r>
              <a:rPr lang="cs-CZ" sz="3400" b="1" dirty="0">
                <a:latin typeface="Georgia" pitchFamily="18" charset="0"/>
              </a:rPr>
              <a:t>Míra narušení roste se stupněm mentálního postižení</a:t>
            </a:r>
          </a:p>
          <a:p>
            <a:pPr>
              <a:defRPr/>
            </a:pPr>
            <a:r>
              <a:rPr lang="cs-CZ" sz="3400" b="1" dirty="0">
                <a:latin typeface="Georgia" pitchFamily="18" charset="0"/>
              </a:rPr>
              <a:t>Potřeba celoživotní logopedické intervence</a:t>
            </a:r>
          </a:p>
          <a:p>
            <a:pPr>
              <a:defRPr/>
            </a:pPr>
            <a:r>
              <a:rPr lang="cs-CZ" sz="3400" b="1" dirty="0">
                <a:latin typeface="Georgia" pitchFamily="18" charset="0"/>
              </a:rPr>
              <a:t>Rozsah od lehkých odchylek výslovnosti po neschopnost verbálně komunikovat</a:t>
            </a:r>
            <a:endParaRPr lang="cs-CZ" sz="3400" dirty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4" name="Obrázek 3" descr="Obsah obrázku text, snímek obrazovky, perokresba&#10;&#10;Popis byl vytvořen automaticky">
            <a:extLst>
              <a:ext uri="{FF2B5EF4-FFF2-40B4-BE49-F238E27FC236}">
                <a16:creationId xmlns:a16="http://schemas.microsoft.com/office/drawing/2014/main" id="{D3D85E63-A117-402B-A19D-C2396A3AB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-11112"/>
            <a:ext cx="2590800" cy="17716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AA1A5F-8C73-4C88-8C43-F0BF30D42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12"/>
            <a:ext cx="3851920" cy="2166705"/>
          </a:xfrm>
          <a:prstGeom prst="rect">
            <a:avLst/>
          </a:prstGeom>
        </p:spPr>
      </p:pic>
      <p:pic>
        <p:nvPicPr>
          <p:cNvPr id="8" name="Obrázek 7" descr="Obsah obrázku text, stůl, pracovní stůl&#10;&#10;Popis byl vytvořen automaticky">
            <a:extLst>
              <a:ext uri="{FF2B5EF4-FFF2-40B4-BE49-F238E27FC236}">
                <a16:creationId xmlns:a16="http://schemas.microsoft.com/office/drawing/2014/main" id="{3F519B1F-F364-452A-8138-A68B78D68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71" y="3068960"/>
            <a:ext cx="3035829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531440"/>
          </a:xfrm>
        </p:spPr>
        <p:txBody>
          <a:bodyPr/>
          <a:lstStyle/>
          <a:p>
            <a:pPr algn="l" eaLnBrk="1" hangingPunct="1"/>
            <a:endParaRPr lang="fr-CA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3294930"/>
            <a:ext cx="8893175" cy="356307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anose="02040502050405020303" pitchFamily="18" charset="0"/>
              </a:rPr>
              <a:t>Pokud je schopnost verbálně komunikovat omezující pro sociální život a není dostatečná pro dorozumívání a sdělování potřeb, je důležité využít některou z forem AAK – alternativní a augmentativní komunikace – předcházet komunikační, emocionální deprivaci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anose="02040502050405020303" pitchFamily="18" charset="0"/>
              </a:rPr>
              <a:t>PŘEDEVŠÍM U OSOB SE STŘEDNĚ TĚŽKÝM, TĚŽKÝM A HLUBOKÝM MP</a:t>
            </a:r>
            <a:endParaRPr lang="fr-CA" b="1" dirty="0">
              <a:latin typeface="Georgia" panose="02040502050405020303" pitchFamily="18" charset="0"/>
            </a:endParaRPr>
          </a:p>
        </p:txBody>
      </p:sp>
      <p:pic>
        <p:nvPicPr>
          <p:cNvPr id="6" name="Obrázek 5" descr="Obsah obrázku osoba, interiér, vsedě, přenosný počítač&#10;&#10;Popis byl vytvořen automaticky">
            <a:extLst>
              <a:ext uri="{FF2B5EF4-FFF2-40B4-BE49-F238E27FC236}">
                <a16:creationId xmlns:a16="http://schemas.microsoft.com/office/drawing/2014/main" id="{F74BAC94-3E8F-40C1-8BE5-AD0898537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4" y="33114"/>
            <a:ext cx="4146376" cy="32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3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760538"/>
            <a:ext cx="8893175" cy="5097462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cs-CZ" sz="3400" b="1" dirty="0">
                <a:latin typeface="Georgia" pitchFamily="18" charset="0"/>
              </a:rPr>
              <a:t>Systém AAK =</a:t>
            </a:r>
            <a:r>
              <a:rPr lang="cs-CZ" sz="3400" dirty="0">
                <a:latin typeface="Georgia" pitchFamily="18" charset="0"/>
              </a:rPr>
              <a:t> souhrn všech postupů a prostředků, které je možno využít pro rozvoj komunikace u konkrétní osoby</a:t>
            </a:r>
          </a:p>
          <a:p>
            <a:pPr>
              <a:defRPr/>
            </a:pPr>
            <a:r>
              <a:rPr lang="cs-CZ" sz="3400" dirty="0">
                <a:latin typeface="Georgia" pitchFamily="18" charset="0"/>
              </a:rPr>
              <a:t>Cíl:  je umožnit jedincům se závažnými por. komunikace aktivní dorozumívání a zapojení do života společnosti</a:t>
            </a:r>
          </a:p>
          <a:p>
            <a:pPr>
              <a:defRPr/>
            </a:pPr>
            <a:r>
              <a:rPr lang="cs-CZ" sz="3400" dirty="0">
                <a:latin typeface="Georgia" pitchFamily="18" charset="0"/>
              </a:rPr>
              <a:t>U nás v r. 1994 zřízeno </a:t>
            </a:r>
            <a:r>
              <a:rPr lang="cs-CZ" sz="3400" b="1" dirty="0">
                <a:latin typeface="Georgia" pitchFamily="18" charset="0"/>
              </a:rPr>
              <a:t>Sdružení pro augmentativní  a alternativní komunikaci</a:t>
            </a:r>
            <a:endParaRPr lang="cs-CZ" sz="3400" dirty="0">
              <a:latin typeface="Georgia" pitchFamily="18" charset="0"/>
            </a:endParaRPr>
          </a:p>
          <a:p>
            <a:pPr>
              <a:defRPr/>
            </a:pPr>
            <a:r>
              <a:rPr lang="cs-CZ" sz="3400" dirty="0">
                <a:latin typeface="Georgia" pitchFamily="18" charset="0"/>
              </a:rPr>
              <a:t>V Praze funguje </a:t>
            </a:r>
            <a:r>
              <a:rPr lang="cs-CZ" sz="3400" b="1" dirty="0">
                <a:latin typeface="Georgia" pitchFamily="18" charset="0"/>
              </a:rPr>
              <a:t>SPC AAK</a:t>
            </a:r>
            <a:endParaRPr lang="cs-CZ" sz="3400" dirty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9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 i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 i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5097462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cs-CZ" b="1" dirty="0">
                <a:latin typeface="Georgia" pitchFamily="18" charset="0"/>
              </a:rPr>
              <a:t>Využívány u: </a:t>
            </a:r>
            <a:r>
              <a:rPr lang="cs-CZ" dirty="0">
                <a:latin typeface="Georgia" pitchFamily="18" charset="0"/>
              </a:rPr>
              <a:t>jedinců s MP, smyslovými vadami, narušením kom. procesu, poruch hybnosti, degenerativních onemocnění (Alzheimerova choroba) po cévních mozkových příhodách…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Je vhodné využívat více komunikačních metod, pomůcek a symbolů současně pro dosažení max. rozvoje komunikace – </a:t>
            </a:r>
            <a:r>
              <a:rPr lang="cs-CZ" b="1" dirty="0" err="1">
                <a:latin typeface="Georgia" pitchFamily="18" charset="0"/>
              </a:rPr>
              <a:t>multisenzoriáloní</a:t>
            </a:r>
            <a:r>
              <a:rPr lang="cs-CZ" b="1" dirty="0">
                <a:latin typeface="Georgia" pitchFamily="18" charset="0"/>
              </a:rPr>
              <a:t> přístup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Nutná </a:t>
            </a:r>
            <a:r>
              <a:rPr lang="cs-CZ" b="1" dirty="0">
                <a:latin typeface="Georgia" pitchFamily="18" charset="0"/>
              </a:rPr>
              <a:t>spolupráce celého okolí </a:t>
            </a:r>
            <a:r>
              <a:rPr lang="cs-CZ" dirty="0">
                <a:latin typeface="Georgia" pitchFamily="18" charset="0"/>
              </a:rPr>
              <a:t>jedince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AAK nemají zcela nahrazovat nebo potlačovat verbální komunikaci (pokud to není nezbytné) 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Snaží se ji rozvíjet, nebo určitým způsobem kompenzovat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 rtlCol="0">
            <a:normAutofit fontScale="70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cs-CZ" sz="3800" b="1" u="sng" dirty="0">
                <a:latin typeface="Georgia" pitchFamily="18" charset="0"/>
              </a:rPr>
              <a:t>Augmentativní komunikační systémy 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augmentace z lat. rozšiřování, zvětšení…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podporuje již existující komunikační schopnosti, které jsou nedostatečné pro dorozumívání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kom.systémy </a:t>
            </a:r>
            <a:r>
              <a:rPr lang="cs-CZ" b="1" dirty="0">
                <a:latin typeface="Georgia" pitchFamily="18" charset="0"/>
              </a:rPr>
              <a:t>podporující a rozvíjející mluvenou řeč</a:t>
            </a:r>
            <a:r>
              <a:rPr lang="cs-CZ" dirty="0">
                <a:latin typeface="Georgia" pitchFamily="18" charset="0"/>
              </a:rPr>
              <a:t>, která není dostatečně rozvinuta, nebo je málo srozumitelná</a:t>
            </a:r>
          </a:p>
          <a:p>
            <a:pPr algn="ctr">
              <a:buFont typeface="Arial" charset="0"/>
              <a:buNone/>
              <a:defRPr/>
            </a:pPr>
            <a:r>
              <a:rPr lang="cs-CZ" b="1" dirty="0">
                <a:latin typeface="Georgia" pitchFamily="18" charset="0"/>
              </a:rPr>
              <a:t> </a:t>
            </a:r>
          </a:p>
          <a:p>
            <a:pPr algn="ctr">
              <a:buFont typeface="Arial" charset="0"/>
              <a:buNone/>
              <a:defRPr/>
            </a:pPr>
            <a:endParaRPr lang="cs-CZ" sz="3800" dirty="0">
              <a:latin typeface="Georgia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3800" b="1" u="sng" dirty="0">
                <a:latin typeface="Georgia" pitchFamily="18" charset="0"/>
              </a:rPr>
              <a:t>Alternativní komunikační systémy </a:t>
            </a:r>
            <a:endParaRPr lang="cs-CZ" sz="3800" dirty="0">
              <a:latin typeface="Georgia" pitchFamily="18" charset="0"/>
            </a:endParaRP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jsou náhradou mluvené řeči, když komunikace u jedince vůbec není rozvinuta</a:t>
            </a:r>
          </a:p>
          <a:p>
            <a:pPr>
              <a:defRPr/>
            </a:pPr>
            <a:r>
              <a:rPr lang="cs-CZ" dirty="0">
                <a:latin typeface="Georgia" pitchFamily="18" charset="0"/>
              </a:rPr>
              <a:t>systémy,  které mají plně nahradit mluvenou řeč, která vůbec nevznikla, nebo z nějakého důvodu úplně zanikla</a:t>
            </a:r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36504"/>
          </a:xfrm>
        </p:spPr>
        <p:txBody>
          <a:bodyPr rtlCol="0"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cs-CZ" sz="4600" b="1" u="sng" dirty="0">
                <a:latin typeface="Georgia" pitchFamily="18" charset="0"/>
              </a:rPr>
              <a:t>Metody AAK</a:t>
            </a:r>
          </a:p>
          <a:p>
            <a:pPr algn="ctr">
              <a:buFont typeface="Arial" charset="0"/>
              <a:buNone/>
              <a:defRPr/>
            </a:pPr>
            <a:endParaRPr lang="cs-CZ" sz="4600" dirty="0">
              <a:latin typeface="Georgia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cs-CZ" b="1" dirty="0">
                <a:latin typeface="Georgia" pitchFamily="18" charset="0"/>
              </a:rPr>
              <a:t>S pomůckami (</a:t>
            </a:r>
            <a:r>
              <a:rPr lang="cs-CZ" b="1" dirty="0" err="1">
                <a:latin typeface="Georgia" pitchFamily="18" charset="0"/>
              </a:rPr>
              <a:t>aided</a:t>
            </a:r>
            <a:r>
              <a:rPr lang="cs-CZ" b="1" dirty="0">
                <a:latin typeface="Georgia" pitchFamily="18" charset="0"/>
              </a:rPr>
              <a:t>) </a:t>
            </a: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b="1" dirty="0">
                <a:latin typeface="Georgia" pitchFamily="18" charset="0"/>
              </a:rPr>
              <a:t>netechnické:</a:t>
            </a:r>
            <a:r>
              <a:rPr lang="cs-CZ" dirty="0">
                <a:latin typeface="Georgia" pitchFamily="18" charset="0"/>
              </a:rPr>
              <a:t> předměty, obrázky, fotografie, symboly, texty</a:t>
            </a:r>
          </a:p>
          <a:p>
            <a:pPr>
              <a:defRPr/>
            </a:pPr>
            <a:r>
              <a:rPr lang="cs-CZ" b="1" dirty="0">
                <a:latin typeface="Georgia" pitchFamily="18" charset="0"/>
              </a:rPr>
              <a:t>technické: </a:t>
            </a:r>
            <a:r>
              <a:rPr lang="cs-CZ" dirty="0">
                <a:latin typeface="Georgia" pitchFamily="18" charset="0"/>
              </a:rPr>
              <a:t>elektrické komunikační pomůcky, programy a počítače</a:t>
            </a:r>
            <a:endParaRPr lang="cs-CZ" b="1" dirty="0">
              <a:latin typeface="Georgia" pitchFamily="18" charset="0"/>
            </a:endParaRPr>
          </a:p>
          <a:p>
            <a:pPr>
              <a:buFont typeface="Arial" charset="0"/>
              <a:buNone/>
              <a:defRPr/>
            </a:pPr>
            <a:endParaRPr lang="cs-CZ" b="1" dirty="0">
              <a:latin typeface="Georgia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cs-CZ" b="1" dirty="0">
                <a:latin typeface="Georgia" pitchFamily="18" charset="0"/>
              </a:rPr>
              <a:t>Bez pomůcek (</a:t>
            </a:r>
            <a:r>
              <a:rPr lang="cs-CZ" b="1" dirty="0" err="1">
                <a:latin typeface="Georgia" pitchFamily="18" charset="0"/>
              </a:rPr>
              <a:t>unaided</a:t>
            </a:r>
            <a:r>
              <a:rPr lang="cs-CZ" b="1" dirty="0">
                <a:latin typeface="Georgia" pitchFamily="18" charset="0"/>
              </a:rPr>
              <a:t>) </a:t>
            </a:r>
            <a:r>
              <a:rPr lang="cs-CZ" dirty="0">
                <a:latin typeface="Georgia" pitchFamily="18" charset="0"/>
              </a:rPr>
              <a:t>– využití nonverbální komunikace (pohled, mimika, gesta, motorické znaky…)</a:t>
            </a:r>
          </a:p>
          <a:p>
            <a:pPr>
              <a:buFont typeface="Arial" charset="0"/>
              <a:buNone/>
              <a:defRPr/>
            </a:pPr>
            <a:endParaRPr lang="cs-CZ" dirty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0B9F7D-CDAF-47D1-99A0-28FA362C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90" y="0"/>
            <a:ext cx="4713651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5229225"/>
          </a:xfrm>
        </p:spPr>
        <p:txBody>
          <a:bodyPr rtlCol="0">
            <a:normAutofit fontScale="40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cs-CZ" sz="5000" b="1" u="sng" dirty="0">
                <a:latin typeface="Georgia" pitchFamily="18" charset="0"/>
              </a:rPr>
              <a:t>Komunikační systémy</a:t>
            </a:r>
          </a:p>
          <a:p>
            <a:pPr algn="ctr">
              <a:buFont typeface="Arial" charset="0"/>
              <a:buNone/>
              <a:defRPr/>
            </a:pPr>
            <a:endParaRPr lang="cs-CZ" sz="3800" dirty="0">
              <a:latin typeface="Georgia" pitchFamily="18" charset="0"/>
            </a:endParaRPr>
          </a:p>
          <a:p>
            <a:pPr>
              <a:defRPr/>
            </a:pPr>
            <a:r>
              <a:rPr lang="cs-CZ" sz="3800" b="1" dirty="0">
                <a:latin typeface="Georgia" pitchFamily="18" charset="0"/>
              </a:rPr>
              <a:t>Dynamické </a:t>
            </a:r>
            <a:r>
              <a:rPr lang="cs-CZ" sz="3800" dirty="0">
                <a:latin typeface="Georgia" pitchFamily="18" charset="0"/>
              </a:rPr>
              <a:t>– znaky, gesta, prstová abeceda, znaková řeč, </a:t>
            </a:r>
            <a:r>
              <a:rPr lang="cs-CZ" sz="3800" dirty="0" err="1">
                <a:latin typeface="Georgia" pitchFamily="18" charset="0"/>
              </a:rPr>
              <a:t>Makaton</a:t>
            </a:r>
            <a:endParaRPr lang="cs-CZ" sz="3800" dirty="0">
              <a:latin typeface="Georgia" pitchFamily="18" charset="0"/>
            </a:endParaRPr>
          </a:p>
          <a:p>
            <a:pPr>
              <a:defRPr/>
            </a:pPr>
            <a:r>
              <a:rPr lang="cs-CZ" sz="3800" b="1" dirty="0">
                <a:latin typeface="Georgia" pitchFamily="18" charset="0"/>
              </a:rPr>
              <a:t>Statické </a:t>
            </a:r>
            <a:r>
              <a:rPr lang="cs-CZ" sz="3800" dirty="0">
                <a:latin typeface="Georgia" pitchFamily="18" charset="0"/>
              </a:rPr>
              <a:t>– </a:t>
            </a:r>
            <a:r>
              <a:rPr lang="cs-CZ" sz="3800" dirty="0" err="1">
                <a:latin typeface="Georgia" pitchFamily="18" charset="0"/>
              </a:rPr>
              <a:t>Bliss</a:t>
            </a:r>
            <a:r>
              <a:rPr lang="cs-CZ" sz="3800" dirty="0">
                <a:latin typeface="Georgia" pitchFamily="18" charset="0"/>
              </a:rPr>
              <a:t>, piktogramy, komunikační tabulky</a:t>
            </a:r>
          </a:p>
          <a:p>
            <a:pPr>
              <a:defRPr/>
            </a:pPr>
            <a:r>
              <a:rPr lang="cs-CZ" sz="3800" dirty="0">
                <a:latin typeface="Georgia" pitchFamily="18" charset="0"/>
              </a:rPr>
              <a:t> </a:t>
            </a:r>
          </a:p>
          <a:p>
            <a:pPr>
              <a:defRPr/>
            </a:pPr>
            <a:r>
              <a:rPr lang="cs-CZ" sz="3800" dirty="0">
                <a:latin typeface="Georgia" pitchFamily="18" charset="0"/>
              </a:rPr>
              <a:t> </a:t>
            </a:r>
          </a:p>
          <a:p>
            <a:pPr algn="ctr">
              <a:buFont typeface="Arial" charset="0"/>
              <a:buNone/>
              <a:defRPr/>
            </a:pPr>
            <a:r>
              <a:rPr lang="cs-CZ" sz="5000" b="1" u="sng" dirty="0">
                <a:latin typeface="Georgia" pitchFamily="18" charset="0"/>
              </a:rPr>
              <a:t>Při výběru druhu AAK je nutno brát v úvahu:</a:t>
            </a:r>
          </a:p>
          <a:p>
            <a:pPr algn="ctr">
              <a:buFont typeface="Arial" charset="0"/>
              <a:buNone/>
              <a:defRPr/>
            </a:pPr>
            <a:endParaRPr lang="cs-CZ" sz="5000" dirty="0">
              <a:latin typeface="Georgia" pitchFamily="18" charset="0"/>
            </a:endParaRPr>
          </a:p>
          <a:p>
            <a:pPr>
              <a:defRPr/>
            </a:pPr>
            <a:r>
              <a:rPr lang="cs-CZ" sz="4000" dirty="0">
                <a:latin typeface="Georgia" pitchFamily="18" charset="0"/>
              </a:rPr>
              <a:t>Verbální dovednosti (schopnost artikulace, rozsah aktivní a pasivní slovní zásoby, úroveň projevů ve všech jazykových rovinách)</a:t>
            </a:r>
          </a:p>
          <a:p>
            <a:pPr>
              <a:defRPr/>
            </a:pPr>
            <a:r>
              <a:rPr lang="cs-CZ" sz="4000" dirty="0">
                <a:latin typeface="Georgia" pitchFamily="18" charset="0"/>
              </a:rPr>
              <a:t>Fyzické dovednosti (rozsah a přesnost pohybů, koordinace)</a:t>
            </a:r>
          </a:p>
          <a:p>
            <a:pPr>
              <a:defRPr/>
            </a:pPr>
            <a:r>
              <a:rPr lang="cs-CZ" sz="4000" dirty="0">
                <a:latin typeface="Georgia" pitchFamily="18" charset="0"/>
              </a:rPr>
              <a:t>Stav smyslových orgánů (hl. zraku a sluchu)</a:t>
            </a:r>
          </a:p>
          <a:p>
            <a:pPr>
              <a:defRPr/>
            </a:pPr>
            <a:r>
              <a:rPr lang="cs-CZ" sz="4000" dirty="0">
                <a:latin typeface="Georgia" pitchFamily="18" charset="0"/>
              </a:rPr>
              <a:t>Dobu práceschopnosti (míra soustředění a unavitelnosti)</a:t>
            </a:r>
          </a:p>
          <a:p>
            <a:pPr>
              <a:defRPr/>
            </a:pPr>
            <a:r>
              <a:rPr lang="cs-CZ" sz="4000" dirty="0">
                <a:latin typeface="Georgia" pitchFamily="18" charset="0"/>
              </a:rPr>
              <a:t>Věk</a:t>
            </a:r>
          </a:p>
          <a:p>
            <a:pPr>
              <a:defRPr/>
            </a:pPr>
            <a:r>
              <a:rPr lang="cs-CZ" sz="4000" dirty="0">
                <a:latin typeface="Georgia" pitchFamily="18" charset="0"/>
              </a:rPr>
              <a:t>Předpoklad dalšího rozvoje, prognóza, individuální potřeby</a:t>
            </a:r>
          </a:p>
          <a:p>
            <a:pPr>
              <a:defRPr/>
            </a:pPr>
            <a:r>
              <a:rPr lang="cs-CZ" sz="4000" dirty="0">
                <a:latin typeface="Georgia" pitchFamily="18" charset="0"/>
              </a:rPr>
              <a:t>Kognitivní schopnosti</a:t>
            </a:r>
          </a:p>
          <a:p>
            <a:pPr>
              <a:defRPr/>
            </a:pPr>
            <a:r>
              <a:rPr lang="cs-CZ" sz="4000" dirty="0">
                <a:latin typeface="Georgia" pitchFamily="18" charset="0"/>
              </a:rPr>
              <a:t>Potřebu a motivaci ke komunikaci</a:t>
            </a:r>
          </a:p>
          <a:p>
            <a:pPr>
              <a:defRPr/>
            </a:pPr>
            <a:r>
              <a:rPr lang="cs-CZ" sz="4000" dirty="0">
                <a:latin typeface="Georgia" pitchFamily="18" charset="0"/>
              </a:rPr>
              <a:t>Podporu rodiny a profesionálů</a:t>
            </a:r>
          </a:p>
          <a:p>
            <a:pPr>
              <a:defRPr/>
            </a:pPr>
            <a:r>
              <a:rPr lang="cs-CZ" sz="4000" dirty="0">
                <a:latin typeface="Georgia" pitchFamily="18" charset="0"/>
              </a:rPr>
              <a:t>Schopnost interakce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chemeClr val="bg1"/>
                </a:solidFill>
                <a:latin typeface="Monotype Corsiva" pitchFamily="66" charset="0"/>
              </a:rPr>
              <a:t>AAK</a:t>
            </a:r>
            <a:endParaRPr lang="fr-CA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686800" cy="4525962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cs-CZ" b="1" dirty="0" err="1">
                <a:latin typeface="Georgia" pitchFamily="18" charset="0"/>
              </a:rPr>
              <a:t>facilitovaná</a:t>
            </a:r>
            <a:r>
              <a:rPr lang="cs-CZ" b="1" dirty="0">
                <a:latin typeface="Georgia" pitchFamily="18" charset="0"/>
              </a:rPr>
              <a:t> komunikace</a:t>
            </a: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b="1" dirty="0">
                <a:latin typeface="Georgia" pitchFamily="18" charset="0"/>
              </a:rPr>
              <a:t>sociální čtení</a:t>
            </a: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b="1" dirty="0" err="1">
                <a:latin typeface="Georgia" pitchFamily="18" charset="0"/>
              </a:rPr>
              <a:t>makaton</a:t>
            </a: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b="1" dirty="0" err="1">
                <a:latin typeface="Georgia" pitchFamily="18" charset="0"/>
              </a:rPr>
              <a:t>bliss</a:t>
            </a:r>
            <a:r>
              <a:rPr lang="cs-CZ" b="1" dirty="0">
                <a:latin typeface="Georgia" pitchFamily="18" charset="0"/>
              </a:rPr>
              <a:t> symboly</a:t>
            </a: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b="1" dirty="0">
                <a:latin typeface="Georgia" pitchFamily="18" charset="0"/>
              </a:rPr>
              <a:t>piktogramy</a:t>
            </a: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b="1" dirty="0">
                <a:latin typeface="Georgia" pitchFamily="18" charset="0"/>
              </a:rPr>
              <a:t>bazální stimulace</a:t>
            </a:r>
            <a:endParaRPr lang="cs-CZ" dirty="0">
              <a:latin typeface="Georgia" pitchFamily="18" charset="0"/>
            </a:endParaRPr>
          </a:p>
          <a:p>
            <a:pPr>
              <a:defRPr/>
            </a:pPr>
            <a:r>
              <a:rPr lang="cs-CZ" b="1" dirty="0">
                <a:latin typeface="Georgia" pitchFamily="18" charset="0"/>
              </a:rPr>
              <a:t>VOKS</a:t>
            </a:r>
          </a:p>
          <a:p>
            <a:pPr>
              <a:defRPr/>
            </a:pPr>
            <a:r>
              <a:rPr lang="cs-CZ" b="1" dirty="0">
                <a:latin typeface="Georgia" pitchFamily="18" charset="0"/>
              </a:rPr>
              <a:t>znak do řeči</a:t>
            </a:r>
            <a:endParaRPr lang="cs-CZ" dirty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1084</Words>
  <Application>Microsoft Office PowerPoint</Application>
  <PresentationFormat>Předvádění na obrazovce (4:3)</PresentationFormat>
  <Paragraphs>152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DejaVu Serif</vt:lpstr>
      <vt:lpstr>Georgia</vt:lpstr>
      <vt:lpstr>Monotype Corsiva</vt:lpstr>
      <vt:lpstr>Times New Roman</vt:lpstr>
      <vt:lpstr>Thème Office</vt:lpstr>
      <vt:lpstr> </vt:lpstr>
      <vt:lpstr>Prezentace aplikace PowerPoint</vt:lpstr>
      <vt:lpstr>Prezentace aplikace PowerPoint</vt:lpstr>
      <vt:lpstr>AAK</vt:lpstr>
      <vt:lpstr>AAK</vt:lpstr>
      <vt:lpstr>AAK</vt:lpstr>
      <vt:lpstr>AAK</vt:lpstr>
      <vt:lpstr>AAK</vt:lpstr>
      <vt:lpstr>AAK</vt:lpstr>
      <vt:lpstr>AAK</vt:lpstr>
      <vt:lpstr>AAK</vt:lpstr>
      <vt:lpstr>AAK</vt:lpstr>
      <vt:lpstr>AAK</vt:lpstr>
      <vt:lpstr>AAK</vt:lpstr>
      <vt:lpstr>AAK</vt:lpstr>
      <vt:lpstr>AAK</vt:lpstr>
      <vt:lpstr>AAK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Kateřina Heislerová</cp:lastModifiedBy>
  <cp:revision>18</cp:revision>
  <dcterms:created xsi:type="dcterms:W3CDTF">2008-04-20T22:20:53Z</dcterms:created>
  <dcterms:modified xsi:type="dcterms:W3CDTF">2021-11-18T23:37:31Z</dcterms:modified>
</cp:coreProperties>
</file>