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62" r:id="rId9"/>
    <p:sldId id="263" r:id="rId10"/>
    <p:sldId id="268" r:id="rId11"/>
    <p:sldId id="269" r:id="rId12"/>
    <p:sldId id="267" r:id="rId13"/>
    <p:sldId id="274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20" autoAdjust="0"/>
    <p:restoredTop sz="95768" autoAdjust="0"/>
  </p:normalViewPr>
  <p:slideViewPr>
    <p:cSldViewPr snapToGrid="0">
      <p:cViewPr varScale="1">
        <p:scale>
          <a:sx n="105" d="100"/>
          <a:sy n="105" d="100"/>
        </p:scale>
        <p:origin x="208" y="40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74639-F581-8941-88B5-9570FE2843E0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C130246A-A991-C44E-BA85-5F1CD1F52B95}">
      <dgm:prSet phldrT="[Text]"/>
      <dgm:spPr/>
      <dgm:t>
        <a:bodyPr/>
        <a:lstStyle/>
        <a:p>
          <a:r>
            <a:rPr lang="cs-CZ" i="1" dirty="0" smtClean="0"/>
            <a:t>„Logopedii je možné definovat jako nauku o výchově řeči (tj. všech složek sdělovacího prostoru) a předcházení a odstraňování poruch řeči“ </a:t>
          </a:r>
          <a:r>
            <a:rPr lang="cs-CZ" dirty="0" smtClean="0"/>
            <a:t>(Sovák, 1965)</a:t>
          </a:r>
          <a:endParaRPr lang="cs-CZ" dirty="0"/>
        </a:p>
      </dgm:t>
    </dgm:pt>
    <dgm:pt modelId="{7B03227D-8095-3642-BBE9-5B8A126627AF}" type="parTrans" cxnId="{E68D599D-17F3-DA49-A4C6-FA0487925D8C}">
      <dgm:prSet/>
      <dgm:spPr/>
      <dgm:t>
        <a:bodyPr/>
        <a:lstStyle/>
        <a:p>
          <a:endParaRPr lang="cs-CZ"/>
        </a:p>
      </dgm:t>
    </dgm:pt>
    <dgm:pt modelId="{E8A8F221-731C-4E43-BC6F-1AEBD896AEBB}" type="sibTrans" cxnId="{E68D599D-17F3-DA49-A4C6-FA0487925D8C}">
      <dgm:prSet/>
      <dgm:spPr/>
      <dgm:t>
        <a:bodyPr/>
        <a:lstStyle/>
        <a:p>
          <a:endParaRPr lang="cs-CZ"/>
        </a:p>
      </dgm:t>
    </dgm:pt>
    <dgm:pt modelId="{BD956BF2-13D4-1D4B-A527-75541DBA1660}">
      <dgm:prSet phldrT="[Text]"/>
      <dgm:spPr/>
      <dgm:t>
        <a:bodyPr/>
        <a:lstStyle/>
        <a:p>
          <a:r>
            <a:rPr lang="cs-CZ" i="1" dirty="0" smtClean="0"/>
            <a:t>„Logopedie – zdravotnický obor zabývající se fyziologií a patologií komunikace lidské řeči (rozvoj řeči, výzkum, diagnostika, terapie, prevence, profylaxe)</a:t>
          </a:r>
          <a:r>
            <a:rPr lang="fr-FR" i="1" dirty="0" smtClean="0"/>
            <a:t>;</a:t>
          </a:r>
          <a:r>
            <a:rPr lang="cs-CZ" i="1" dirty="0" smtClean="0"/>
            <a:t> v pojetí školském – obor speciální pedagogiky, který se zabývá výchovou a vzděláváním osob s poruchami komunikace“ </a:t>
          </a:r>
          <a:r>
            <a:rPr lang="cs-CZ" dirty="0" smtClean="0"/>
            <a:t>(Dvořák, 2000)</a:t>
          </a:r>
          <a:endParaRPr lang="cs-CZ" dirty="0"/>
        </a:p>
      </dgm:t>
    </dgm:pt>
    <dgm:pt modelId="{ECA5CD6F-7F90-004C-BB4E-498641EA697E}" type="parTrans" cxnId="{3AA2360F-A9FB-F24F-9443-A8EAADE6BEAF}">
      <dgm:prSet/>
      <dgm:spPr/>
      <dgm:t>
        <a:bodyPr/>
        <a:lstStyle/>
        <a:p>
          <a:endParaRPr lang="cs-CZ"/>
        </a:p>
      </dgm:t>
    </dgm:pt>
    <dgm:pt modelId="{84F02D21-8584-E24A-BA8D-C0050901F860}" type="sibTrans" cxnId="{3AA2360F-A9FB-F24F-9443-A8EAADE6BEAF}">
      <dgm:prSet/>
      <dgm:spPr/>
      <dgm:t>
        <a:bodyPr/>
        <a:lstStyle/>
        <a:p>
          <a:endParaRPr lang="cs-CZ"/>
        </a:p>
      </dgm:t>
    </dgm:pt>
    <dgm:pt modelId="{52CD99DE-F43B-254A-AE04-2EBF589575FD}">
      <dgm:prSet phldrT="[Text]"/>
      <dgm:spPr/>
      <dgm:t>
        <a:bodyPr/>
        <a:lstStyle/>
        <a:p>
          <a:r>
            <a:rPr lang="cs-CZ" i="1" dirty="0" smtClean="0"/>
            <a:t>„Logopedii definujeme jako vědní obor interdisciplinárního charakteru, jehož předmětem jsou zákonitosti vzniku, eliminování a prevence narušené komunikační schopnosti. Logopedie v moderním chápání je vědou zkoumající narušenou komunikační schopnost z hlediska jejich příčin, projevů, následků, možností diagnostiky, terapie i prevence“ </a:t>
          </a:r>
          <a:r>
            <a:rPr lang="cs-CZ" dirty="0" smtClean="0"/>
            <a:t>(</a:t>
          </a:r>
          <a:r>
            <a:rPr lang="cs-CZ" dirty="0" err="1" smtClean="0"/>
            <a:t>Lechta</a:t>
          </a:r>
          <a:r>
            <a:rPr lang="cs-CZ" dirty="0" smtClean="0"/>
            <a:t>, 2002)</a:t>
          </a:r>
          <a:endParaRPr lang="cs-CZ" dirty="0"/>
        </a:p>
      </dgm:t>
    </dgm:pt>
    <dgm:pt modelId="{B4EC94E7-2BDC-984D-97FF-FD512FAEF8AA}" type="parTrans" cxnId="{DA44110A-BBC0-A742-AE68-E6B4E71C7476}">
      <dgm:prSet/>
      <dgm:spPr/>
      <dgm:t>
        <a:bodyPr/>
        <a:lstStyle/>
        <a:p>
          <a:endParaRPr lang="cs-CZ"/>
        </a:p>
      </dgm:t>
    </dgm:pt>
    <dgm:pt modelId="{07D11EC5-1CC4-AD47-82FD-5E4E0537C801}" type="sibTrans" cxnId="{DA44110A-BBC0-A742-AE68-E6B4E71C7476}">
      <dgm:prSet/>
      <dgm:spPr/>
      <dgm:t>
        <a:bodyPr/>
        <a:lstStyle/>
        <a:p>
          <a:endParaRPr lang="cs-CZ"/>
        </a:p>
      </dgm:t>
    </dgm:pt>
    <dgm:pt modelId="{F1F37FC4-47D3-8843-B68D-0A1286C761F2}" type="pres">
      <dgm:prSet presAssocID="{94074639-F581-8941-88B5-9570FE2843E0}" presName="CompostProcess" presStyleCnt="0">
        <dgm:presLayoutVars>
          <dgm:dir/>
          <dgm:resizeHandles val="exact"/>
        </dgm:presLayoutVars>
      </dgm:prSet>
      <dgm:spPr/>
    </dgm:pt>
    <dgm:pt modelId="{F71D362F-6A48-C342-9B3E-26E583F17D64}" type="pres">
      <dgm:prSet presAssocID="{94074639-F581-8941-88B5-9570FE2843E0}" presName="arrow" presStyleLbl="bgShp" presStyleIdx="0" presStyleCnt="1"/>
      <dgm:spPr/>
    </dgm:pt>
    <dgm:pt modelId="{14EDF654-43C1-D946-8492-4BF6CD41070D}" type="pres">
      <dgm:prSet presAssocID="{94074639-F581-8941-88B5-9570FE2843E0}" presName="linearProcess" presStyleCnt="0"/>
      <dgm:spPr/>
    </dgm:pt>
    <dgm:pt modelId="{F82E2787-DD17-7747-A450-19A387FAB38C}" type="pres">
      <dgm:prSet presAssocID="{C130246A-A991-C44E-BA85-5F1CD1F52B9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AF58B4-0BAF-1543-A85B-83695719C2F7}" type="pres">
      <dgm:prSet presAssocID="{E8A8F221-731C-4E43-BC6F-1AEBD896AEBB}" presName="sibTrans" presStyleCnt="0"/>
      <dgm:spPr/>
    </dgm:pt>
    <dgm:pt modelId="{0B21877C-AEAA-8243-A040-A73A69B7A630}" type="pres">
      <dgm:prSet presAssocID="{BD956BF2-13D4-1D4B-A527-75541DBA166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7521AA-137C-EF44-BE41-04276E1E56D6}" type="pres">
      <dgm:prSet presAssocID="{84F02D21-8584-E24A-BA8D-C0050901F860}" presName="sibTrans" presStyleCnt="0"/>
      <dgm:spPr/>
    </dgm:pt>
    <dgm:pt modelId="{55AA8696-82CA-1348-8685-FB4E29422D42}" type="pres">
      <dgm:prSet presAssocID="{52CD99DE-F43B-254A-AE04-2EBF589575F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7543D5C-1E8F-3649-88A3-A000DA00BB47}" type="presOf" srcId="{94074639-F581-8941-88B5-9570FE2843E0}" destId="{F1F37FC4-47D3-8843-B68D-0A1286C761F2}" srcOrd="0" destOrd="0" presId="urn:microsoft.com/office/officeart/2005/8/layout/hProcess9"/>
    <dgm:cxn modelId="{CF098D52-7C8E-F04D-BD3B-BEA92CD905A9}" type="presOf" srcId="{52CD99DE-F43B-254A-AE04-2EBF589575FD}" destId="{55AA8696-82CA-1348-8685-FB4E29422D42}" srcOrd="0" destOrd="0" presId="urn:microsoft.com/office/officeart/2005/8/layout/hProcess9"/>
    <dgm:cxn modelId="{D708BB5C-759E-E14C-A4D4-AAC5888A34D4}" type="presOf" srcId="{C130246A-A991-C44E-BA85-5F1CD1F52B95}" destId="{F82E2787-DD17-7747-A450-19A387FAB38C}" srcOrd="0" destOrd="0" presId="urn:microsoft.com/office/officeart/2005/8/layout/hProcess9"/>
    <dgm:cxn modelId="{E68D599D-17F3-DA49-A4C6-FA0487925D8C}" srcId="{94074639-F581-8941-88B5-9570FE2843E0}" destId="{C130246A-A991-C44E-BA85-5F1CD1F52B95}" srcOrd="0" destOrd="0" parTransId="{7B03227D-8095-3642-BBE9-5B8A126627AF}" sibTransId="{E8A8F221-731C-4E43-BC6F-1AEBD896AEBB}"/>
    <dgm:cxn modelId="{DA44110A-BBC0-A742-AE68-E6B4E71C7476}" srcId="{94074639-F581-8941-88B5-9570FE2843E0}" destId="{52CD99DE-F43B-254A-AE04-2EBF589575FD}" srcOrd="2" destOrd="0" parTransId="{B4EC94E7-2BDC-984D-97FF-FD512FAEF8AA}" sibTransId="{07D11EC5-1CC4-AD47-82FD-5E4E0537C801}"/>
    <dgm:cxn modelId="{30F3DF12-F031-9544-9395-AD585DDB4EA9}" type="presOf" srcId="{BD956BF2-13D4-1D4B-A527-75541DBA1660}" destId="{0B21877C-AEAA-8243-A040-A73A69B7A630}" srcOrd="0" destOrd="0" presId="urn:microsoft.com/office/officeart/2005/8/layout/hProcess9"/>
    <dgm:cxn modelId="{3AA2360F-A9FB-F24F-9443-A8EAADE6BEAF}" srcId="{94074639-F581-8941-88B5-9570FE2843E0}" destId="{BD956BF2-13D4-1D4B-A527-75541DBA1660}" srcOrd="1" destOrd="0" parTransId="{ECA5CD6F-7F90-004C-BB4E-498641EA697E}" sibTransId="{84F02D21-8584-E24A-BA8D-C0050901F860}"/>
    <dgm:cxn modelId="{AE6D03A4-E853-904D-88AF-31C494647DE9}" type="presParOf" srcId="{F1F37FC4-47D3-8843-B68D-0A1286C761F2}" destId="{F71D362F-6A48-C342-9B3E-26E583F17D64}" srcOrd="0" destOrd="0" presId="urn:microsoft.com/office/officeart/2005/8/layout/hProcess9"/>
    <dgm:cxn modelId="{6DF6DD7A-729A-B640-B581-6D49D9488D73}" type="presParOf" srcId="{F1F37FC4-47D3-8843-B68D-0A1286C761F2}" destId="{14EDF654-43C1-D946-8492-4BF6CD41070D}" srcOrd="1" destOrd="0" presId="urn:microsoft.com/office/officeart/2005/8/layout/hProcess9"/>
    <dgm:cxn modelId="{EA5D76D7-5517-564C-A735-45D25C128A4B}" type="presParOf" srcId="{14EDF654-43C1-D946-8492-4BF6CD41070D}" destId="{F82E2787-DD17-7747-A450-19A387FAB38C}" srcOrd="0" destOrd="0" presId="urn:microsoft.com/office/officeart/2005/8/layout/hProcess9"/>
    <dgm:cxn modelId="{3F0B18B3-A65B-BD49-9384-1CFB6332541E}" type="presParOf" srcId="{14EDF654-43C1-D946-8492-4BF6CD41070D}" destId="{1CAF58B4-0BAF-1543-A85B-83695719C2F7}" srcOrd="1" destOrd="0" presId="urn:microsoft.com/office/officeart/2005/8/layout/hProcess9"/>
    <dgm:cxn modelId="{18AEDC4C-309E-884C-93BF-23B136104E53}" type="presParOf" srcId="{14EDF654-43C1-D946-8492-4BF6CD41070D}" destId="{0B21877C-AEAA-8243-A040-A73A69B7A630}" srcOrd="2" destOrd="0" presId="urn:microsoft.com/office/officeart/2005/8/layout/hProcess9"/>
    <dgm:cxn modelId="{B777E644-8118-4D49-9F77-84199E6733C1}" type="presParOf" srcId="{14EDF654-43C1-D946-8492-4BF6CD41070D}" destId="{F57521AA-137C-EF44-BE41-04276E1E56D6}" srcOrd="3" destOrd="0" presId="urn:microsoft.com/office/officeart/2005/8/layout/hProcess9"/>
    <dgm:cxn modelId="{2C9F8A8F-7A8F-6E43-8FDD-251EDD5B6594}" type="presParOf" srcId="{14EDF654-43C1-D946-8492-4BF6CD41070D}" destId="{55AA8696-82CA-1348-8685-FB4E29422D4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D362F-6A48-C342-9B3E-26E583F17D64}">
      <dsp:nvSpPr>
        <dsp:cNvPr id="0" name=""/>
        <dsp:cNvSpPr/>
      </dsp:nvSpPr>
      <dsp:spPr>
        <a:xfrm>
          <a:off x="858086" y="0"/>
          <a:ext cx="9724977" cy="641195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2E2787-DD17-7747-A450-19A387FAB38C}">
      <dsp:nvSpPr>
        <dsp:cNvPr id="0" name=""/>
        <dsp:cNvSpPr/>
      </dsp:nvSpPr>
      <dsp:spPr>
        <a:xfrm>
          <a:off x="387703" y="1923585"/>
          <a:ext cx="3432345" cy="25647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i="1" kern="1200" dirty="0" smtClean="0"/>
            <a:t>„Logopedii je možné definovat jako nauku o výchově řeči (tj. všech složek sdělovacího prostoru) a předcházení a odstraňování poruch řeči“ </a:t>
          </a:r>
          <a:r>
            <a:rPr lang="cs-CZ" sz="1500" kern="1200" dirty="0" smtClean="0"/>
            <a:t>(Sovák, 1965)</a:t>
          </a:r>
          <a:endParaRPr lang="cs-CZ" sz="1500" kern="1200" dirty="0"/>
        </a:p>
      </dsp:txBody>
      <dsp:txXfrm>
        <a:off x="512905" y="2048787"/>
        <a:ext cx="3181941" cy="2314376"/>
      </dsp:txXfrm>
    </dsp:sp>
    <dsp:sp modelId="{0B21877C-AEAA-8243-A040-A73A69B7A630}">
      <dsp:nvSpPr>
        <dsp:cNvPr id="0" name=""/>
        <dsp:cNvSpPr/>
      </dsp:nvSpPr>
      <dsp:spPr>
        <a:xfrm>
          <a:off x="4004402" y="1923585"/>
          <a:ext cx="3432345" cy="25647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i="1" kern="1200" dirty="0" smtClean="0"/>
            <a:t>„Logopedie – zdravotnický obor zabývající se fyziologií a patologií komunikace lidské řeči (rozvoj řeči, výzkum, diagnostika, terapie, prevence, profylaxe)</a:t>
          </a:r>
          <a:r>
            <a:rPr lang="fr-FR" sz="1500" i="1" kern="1200" dirty="0" smtClean="0"/>
            <a:t>;</a:t>
          </a:r>
          <a:r>
            <a:rPr lang="cs-CZ" sz="1500" i="1" kern="1200" dirty="0" smtClean="0"/>
            <a:t> v pojetí školském – obor speciální pedagogiky, který se zabývá výchovou a vzděláváním osob s poruchami komunikace“ </a:t>
          </a:r>
          <a:r>
            <a:rPr lang="cs-CZ" sz="1500" kern="1200" dirty="0" smtClean="0"/>
            <a:t>(Dvořák, 2000)</a:t>
          </a:r>
          <a:endParaRPr lang="cs-CZ" sz="1500" kern="1200" dirty="0"/>
        </a:p>
      </dsp:txBody>
      <dsp:txXfrm>
        <a:off x="4129604" y="2048787"/>
        <a:ext cx="3181941" cy="2314376"/>
      </dsp:txXfrm>
    </dsp:sp>
    <dsp:sp modelId="{55AA8696-82CA-1348-8685-FB4E29422D42}">
      <dsp:nvSpPr>
        <dsp:cNvPr id="0" name=""/>
        <dsp:cNvSpPr/>
      </dsp:nvSpPr>
      <dsp:spPr>
        <a:xfrm>
          <a:off x="7621101" y="1923585"/>
          <a:ext cx="3432345" cy="25647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i="1" kern="1200" dirty="0" smtClean="0"/>
            <a:t>„Logopedii definujeme jako vědní obor interdisciplinárního charakteru, jehož předmětem jsou zákonitosti vzniku, eliminování a prevence narušené komunikační schopnosti. Logopedie v moderním chápání je vědou zkoumající narušenou komunikační schopnost z hlediska jejich příčin, projevů, následků, možností diagnostiky, terapie i prevence“ </a:t>
          </a:r>
          <a:r>
            <a:rPr lang="cs-CZ" sz="1500" kern="1200" dirty="0" smtClean="0"/>
            <a:t>(</a:t>
          </a:r>
          <a:r>
            <a:rPr lang="cs-CZ" sz="1500" kern="1200" dirty="0" err="1" smtClean="0"/>
            <a:t>Lechta</a:t>
          </a:r>
          <a:r>
            <a:rPr lang="cs-CZ" sz="1500" kern="1200" dirty="0" smtClean="0"/>
            <a:t>, 2002)</a:t>
          </a:r>
          <a:endParaRPr lang="cs-CZ" sz="1500" kern="1200" dirty="0"/>
        </a:p>
      </dsp:txBody>
      <dsp:txXfrm>
        <a:off x="7746303" y="2048787"/>
        <a:ext cx="3181941" cy="2314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xmlns="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xmlns="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xmlns="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transition spd="slow">
    <p:wip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cNiOucpCm4" TargetMode="External"/><Relationship Id="rId4" Type="http://schemas.openxmlformats.org/officeDocument/2006/relationships/hyperlink" Target="https://www.youtube.com/watch?v=ZbIdcBy3BJk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FNZu-kOGMkY&amp;t=457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 logopedie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/>
              <a:t>Koncepce oboru logopedie, vztah logopedie k jiným vědním oborům, </a:t>
            </a:r>
            <a:r>
              <a:rPr lang="cs-CZ" b="1" dirty="0" smtClean="0"/>
              <a:t>mezioborová spolupráce.</a:t>
            </a:r>
          </a:p>
          <a:p>
            <a:pPr lvl="0"/>
            <a:r>
              <a:rPr lang="cs-CZ" b="1" dirty="0" smtClean="0"/>
              <a:t>Logoped</a:t>
            </a:r>
            <a:r>
              <a:rPr lang="cs-CZ" b="1" dirty="0"/>
              <a:t>, logopedický asistent – kvalifikační a osobnostní předpoklady.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22"/>
          </p:nvPr>
        </p:nvSpPr>
        <p:spPr>
          <a:xfrm>
            <a:off x="4439525" y="1257657"/>
            <a:ext cx="3311525" cy="2230711"/>
          </a:xfrm>
        </p:spPr>
        <p:txBody>
          <a:bodyPr/>
          <a:lstStyle/>
          <a:p>
            <a:r>
              <a:rPr lang="cs-CZ" dirty="0" smtClean="0"/>
              <a:t>MZ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-748833" y="1823306"/>
            <a:ext cx="4984595" cy="4656694"/>
          </a:xfrm>
        </p:spPr>
        <p:txBody>
          <a:bodyPr/>
          <a:lstStyle/>
          <a:p>
            <a:pPr lvl="3"/>
            <a:r>
              <a:rPr lang="cs-CZ" sz="1600" dirty="0" smtClean="0"/>
              <a:t>- logopedické </a:t>
            </a:r>
            <a:r>
              <a:rPr lang="cs-CZ" sz="1600" dirty="0"/>
              <a:t>třídy při běžných MŠ, </a:t>
            </a:r>
            <a:r>
              <a:rPr lang="cs-CZ" sz="1600" dirty="0" smtClean="0"/>
              <a:t>ZŠ</a:t>
            </a:r>
            <a:endParaRPr lang="cs-CZ" sz="1400" dirty="0"/>
          </a:p>
          <a:p>
            <a:pPr lvl="3"/>
            <a:r>
              <a:rPr lang="cs-CZ" sz="1600" dirty="0" smtClean="0"/>
              <a:t>- MŠ</a:t>
            </a:r>
            <a:r>
              <a:rPr lang="cs-CZ" sz="1600" dirty="0"/>
              <a:t>, ZŠ </a:t>
            </a:r>
            <a:r>
              <a:rPr lang="cs-CZ" sz="1600" dirty="0" smtClean="0"/>
              <a:t>logopedické</a:t>
            </a:r>
            <a:endParaRPr lang="cs-CZ" sz="1400" dirty="0"/>
          </a:p>
          <a:p>
            <a:pPr lvl="3"/>
            <a:r>
              <a:rPr lang="cs-CZ" sz="1600" dirty="0" smtClean="0"/>
              <a:t>- MŠ</a:t>
            </a:r>
            <a:r>
              <a:rPr lang="cs-CZ" sz="1600" dirty="0"/>
              <a:t>, ZŠ pro sluchově postižené (individuální logopedická péče)</a:t>
            </a:r>
            <a:endParaRPr lang="cs-CZ" sz="1400" dirty="0"/>
          </a:p>
          <a:p>
            <a:pPr lvl="3"/>
            <a:r>
              <a:rPr lang="cs-CZ" sz="1600" dirty="0" smtClean="0"/>
              <a:t>- speciální </a:t>
            </a:r>
            <a:r>
              <a:rPr lang="cs-CZ" sz="1600" dirty="0"/>
              <a:t>třídy při ZŠ pro žáky se specifickými poruchami učení (SPU)</a:t>
            </a:r>
            <a:endParaRPr lang="cs-CZ" sz="1400" dirty="0"/>
          </a:p>
          <a:p>
            <a:pPr lvl="3"/>
            <a:r>
              <a:rPr lang="cs-CZ" sz="1600" dirty="0" smtClean="0"/>
              <a:t>- MŠ </a:t>
            </a:r>
            <a:r>
              <a:rPr lang="cs-CZ" sz="1600" dirty="0"/>
              <a:t>speciální (těžká či kombinovaná postižení)</a:t>
            </a:r>
            <a:endParaRPr lang="cs-CZ" sz="1400" dirty="0"/>
          </a:p>
          <a:p>
            <a:pPr lvl="3"/>
            <a:r>
              <a:rPr lang="cs-CZ" sz="1600" dirty="0" smtClean="0"/>
              <a:t>- ZŠ </a:t>
            </a:r>
            <a:r>
              <a:rPr lang="cs-CZ" sz="1600" dirty="0"/>
              <a:t>praktické, ZŠ speciální</a:t>
            </a:r>
            <a:endParaRPr lang="cs-CZ" sz="1400" dirty="0"/>
          </a:p>
          <a:p>
            <a:pPr lvl="3"/>
            <a:r>
              <a:rPr lang="cs-CZ" sz="1600" dirty="0"/>
              <a:t>(log. intervence poskytována v rámci předmětu řečová výchova)</a:t>
            </a:r>
            <a:endParaRPr lang="cs-CZ" sz="1400" dirty="0"/>
          </a:p>
          <a:p>
            <a:pPr lvl="3"/>
            <a:r>
              <a:rPr lang="cs-CZ" sz="1600" dirty="0" smtClean="0"/>
              <a:t>- MŠ </a:t>
            </a:r>
            <a:r>
              <a:rPr lang="cs-CZ" sz="1600" dirty="0"/>
              <a:t>a ZŠ pro tělesně postižené</a:t>
            </a:r>
            <a:endParaRPr lang="cs-CZ" sz="1400" dirty="0"/>
          </a:p>
          <a:p>
            <a:pPr lvl="3"/>
            <a:r>
              <a:rPr lang="cs-CZ" sz="1600" dirty="0"/>
              <a:t>(předmět dorozumívací dovednosti - dechová, fonační, artikulační cvičení a odstranění zábran z mluveného projevu)</a:t>
            </a:r>
            <a:endParaRPr lang="cs-CZ" sz="1400" dirty="0"/>
          </a:p>
          <a:p>
            <a:pPr lvl="3"/>
            <a:r>
              <a:rPr lang="cs-CZ" sz="1600" dirty="0" smtClean="0"/>
              <a:t>- PPP </a:t>
            </a:r>
            <a:r>
              <a:rPr lang="cs-CZ" sz="1600" dirty="0"/>
              <a:t>= pedagogicko- psychologická poradna  - školské poradenské zařízení</a:t>
            </a:r>
            <a:endParaRPr lang="cs-CZ" sz="1400" dirty="0"/>
          </a:p>
          <a:p>
            <a:pPr lvl="3"/>
            <a:r>
              <a:rPr lang="cs-CZ" sz="1600" dirty="0" smtClean="0"/>
              <a:t>- SPC </a:t>
            </a:r>
            <a:r>
              <a:rPr lang="cs-CZ" sz="1600" dirty="0"/>
              <a:t>= speciálně pedagogické </a:t>
            </a:r>
            <a:r>
              <a:rPr lang="cs-CZ" sz="1600" dirty="0" smtClean="0"/>
              <a:t>centrum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3079776" y="1807992"/>
            <a:ext cx="4135062" cy="1427730"/>
          </a:xfrm>
        </p:spPr>
        <p:txBody>
          <a:bodyPr/>
          <a:lstStyle/>
          <a:p>
            <a:pPr lvl="3"/>
            <a:r>
              <a:rPr lang="cs-CZ" sz="1600" dirty="0" smtClean="0"/>
              <a:t>- log</a:t>
            </a:r>
            <a:r>
              <a:rPr lang="cs-CZ" sz="1600" dirty="0"/>
              <a:t>. ambulance (při poliklinikách, zdravotnických zařízeních)</a:t>
            </a:r>
            <a:endParaRPr lang="cs-CZ" sz="1400" dirty="0"/>
          </a:p>
          <a:p>
            <a:pPr lvl="3"/>
            <a:r>
              <a:rPr lang="cs-CZ" sz="1600" dirty="0" smtClean="0"/>
              <a:t>- log</a:t>
            </a:r>
            <a:r>
              <a:rPr lang="cs-CZ" sz="1600" dirty="0"/>
              <a:t>. pracoviště při lůžkových odděleních</a:t>
            </a:r>
            <a:endParaRPr lang="cs-CZ" sz="1400" dirty="0"/>
          </a:p>
          <a:p>
            <a:pPr lvl="3"/>
            <a:r>
              <a:rPr lang="cs-CZ" sz="1600" dirty="0" smtClean="0"/>
              <a:t>- privátní </a:t>
            </a:r>
            <a:r>
              <a:rPr lang="cs-CZ" sz="1600" dirty="0"/>
              <a:t>log. ambulance</a:t>
            </a:r>
            <a:endParaRPr lang="cs-CZ" sz="1400" dirty="0"/>
          </a:p>
          <a:p>
            <a:pPr lvl="3"/>
            <a:r>
              <a:rPr lang="cs-CZ" sz="1600" dirty="0" smtClean="0"/>
              <a:t>- dětské </a:t>
            </a:r>
            <a:r>
              <a:rPr lang="cs-CZ" sz="1600" dirty="0"/>
              <a:t>denní rehabilitační stacionáře</a:t>
            </a:r>
            <a:endParaRPr lang="cs-CZ" sz="1400" dirty="0"/>
          </a:p>
          <a:p>
            <a:pPr lvl="3"/>
            <a:r>
              <a:rPr lang="cs-CZ" sz="1600" dirty="0" smtClean="0"/>
              <a:t>- LDN</a:t>
            </a:r>
            <a:endParaRPr lang="cs-CZ" sz="1400" dirty="0"/>
          </a:p>
          <a:p>
            <a:pPr lvl="3"/>
            <a:r>
              <a:rPr lang="cs-CZ" sz="1600" dirty="0" smtClean="0"/>
              <a:t>- lázeňská </a:t>
            </a:r>
            <a:r>
              <a:rPr lang="cs-CZ" sz="1600" dirty="0"/>
              <a:t>zařízení</a:t>
            </a:r>
            <a:endParaRPr lang="cs-CZ" sz="1400" dirty="0"/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5"/>
          </p:nvPr>
        </p:nvSpPr>
        <p:spPr>
          <a:xfrm>
            <a:off x="8159523" y="1807992"/>
            <a:ext cx="3312000" cy="1427730"/>
          </a:xfrm>
        </p:spPr>
        <p:txBody>
          <a:bodyPr/>
          <a:lstStyle/>
          <a:p>
            <a:pPr lvl="0"/>
            <a:r>
              <a:rPr lang="cs-CZ" dirty="0" smtClean="0"/>
              <a:t>- ÚSP </a:t>
            </a:r>
            <a:r>
              <a:rPr lang="cs-CZ" dirty="0"/>
              <a:t>= Ústav sociální péče (logopedická intervence v rámci komplexní péče o jedince)</a:t>
            </a:r>
          </a:p>
          <a:p>
            <a:pPr lvl="0"/>
            <a:r>
              <a:rPr lang="cs-CZ" dirty="0" smtClean="0"/>
              <a:t>- Sociální </a:t>
            </a:r>
            <a:r>
              <a:rPr lang="cs-CZ" dirty="0"/>
              <a:t>resort (ministerstvo práce a sociálních věcí – spadá sem raná intervence)</a:t>
            </a:r>
          </a:p>
          <a:p>
            <a:pPr lvl="0"/>
            <a:r>
              <a:rPr lang="cs-CZ" dirty="0" smtClean="0"/>
              <a:t>- Nestátní </a:t>
            </a:r>
            <a:r>
              <a:rPr lang="cs-CZ" dirty="0"/>
              <a:t>organizace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9"/>
          </p:nvPr>
        </p:nvSpPr>
        <p:spPr>
          <a:xfrm>
            <a:off x="4439999" y="5959999"/>
            <a:ext cx="3311525" cy="216000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20"/>
          </p:nvPr>
        </p:nvSpPr>
        <p:spPr>
          <a:xfrm>
            <a:off x="4439999" y="6228000"/>
            <a:ext cx="3311525" cy="216000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21"/>
          </p:nvPr>
        </p:nvSpPr>
        <p:spPr>
          <a:xfrm>
            <a:off x="8159998" y="6217998"/>
            <a:ext cx="3311525" cy="216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3"/>
          </p:nvPr>
        </p:nvSpPr>
        <p:spPr>
          <a:xfrm>
            <a:off x="719999" y="1284738"/>
            <a:ext cx="3311525" cy="2230711"/>
          </a:xfrm>
        </p:spPr>
        <p:txBody>
          <a:bodyPr/>
          <a:lstStyle/>
          <a:p>
            <a:r>
              <a:rPr lang="cs-CZ" dirty="0" smtClean="0"/>
              <a:t>MŠMT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24"/>
          </p:nvPr>
        </p:nvSpPr>
        <p:spPr>
          <a:xfrm>
            <a:off x="8159998" y="1284738"/>
            <a:ext cx="3311525" cy="2230711"/>
          </a:xfrm>
        </p:spPr>
        <p:txBody>
          <a:bodyPr/>
          <a:lstStyle/>
          <a:p>
            <a:r>
              <a:rPr lang="cs-CZ" dirty="0" smtClean="0"/>
              <a:t>MPSV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>
          <a:xfrm>
            <a:off x="719999" y="799324"/>
            <a:ext cx="10752138" cy="271576"/>
          </a:xfrm>
        </p:spPr>
        <p:txBody>
          <a:bodyPr/>
          <a:lstStyle/>
          <a:p>
            <a:r>
              <a:rPr lang="cs-CZ" dirty="0" smtClean="0"/>
              <a:t>Aneb kde mohu po absolvování studia působit?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719999" y="210597"/>
            <a:ext cx="10753200" cy="451576"/>
          </a:xfrm>
        </p:spPr>
        <p:txBody>
          <a:bodyPr/>
          <a:lstStyle/>
          <a:p>
            <a:r>
              <a:rPr lang="cs-CZ" dirty="0" smtClean="0"/>
              <a:t>Organizace LI v rezortech: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2471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logopedie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Cíl </a:t>
            </a:r>
            <a:r>
              <a:rPr lang="cs-CZ" sz="2000" b="1" dirty="0" smtClean="0"/>
              <a:t>obecný </a:t>
            </a:r>
            <a:r>
              <a:rPr lang="cs-CZ" sz="2000" dirty="0" smtClean="0"/>
              <a:t>= </a:t>
            </a:r>
            <a:r>
              <a:rPr lang="cs-CZ" sz="2000" dirty="0"/>
              <a:t>dosáhnout co možná nejvyššího a všestranného rozvoje osobnosti jedince a jeho co možná nejširšího a nejúspěšnějšího uplatnění pracovního i společenského </a:t>
            </a:r>
          </a:p>
          <a:p>
            <a:r>
              <a:rPr lang="cs-CZ" sz="2000" b="1" dirty="0"/>
              <a:t>Cíl </a:t>
            </a:r>
            <a:r>
              <a:rPr lang="cs-CZ" sz="2000" b="1" dirty="0" smtClean="0"/>
              <a:t>socializační </a:t>
            </a:r>
            <a:r>
              <a:rPr lang="cs-CZ" sz="2000" dirty="0" smtClean="0"/>
              <a:t>= </a:t>
            </a:r>
            <a:r>
              <a:rPr lang="cs-CZ" sz="2000" dirty="0"/>
              <a:t>dosažení maximálně možného stupně socializace, překonat tíživé subjektivní prožívání vlastní vady, nesprávné sebehodnocení a umožnit tak přiměřenou seberealizaci jedince</a:t>
            </a:r>
          </a:p>
          <a:p>
            <a:r>
              <a:rPr lang="cs-CZ" sz="2000" b="1" dirty="0"/>
              <a:t>Cíl logopedické péče</a:t>
            </a:r>
            <a:r>
              <a:rPr lang="cs-CZ" sz="2000" dirty="0"/>
              <a:t> </a:t>
            </a:r>
            <a:r>
              <a:rPr lang="cs-CZ" sz="2000" dirty="0" smtClean="0"/>
              <a:t>= </a:t>
            </a:r>
            <a:r>
              <a:rPr lang="cs-CZ" sz="2000" dirty="0"/>
              <a:t>aktivita s úkolem předcházet, vyhledávat, diagnostikovat a odstraňovat nebo překonávat následky NKS a rozvíjet komunikační </a:t>
            </a:r>
            <a:r>
              <a:rPr lang="cs-CZ" sz="2000" dirty="0" smtClean="0"/>
              <a:t>schopnosti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6424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Osobnostní předpoklady logopeda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odborné </a:t>
            </a:r>
            <a:r>
              <a:rPr lang="cs-CZ" dirty="0"/>
              <a:t>znalosti </a:t>
            </a:r>
            <a:r>
              <a:rPr lang="cs-CZ" dirty="0" smtClean="0"/>
              <a:t>v různých oborech</a:t>
            </a:r>
            <a:endParaRPr lang="cs-CZ" dirty="0"/>
          </a:p>
          <a:p>
            <a:r>
              <a:rPr lang="cs-CZ" dirty="0" smtClean="0"/>
              <a:t>výborná úroveň komunikační schopnosti</a:t>
            </a:r>
          </a:p>
          <a:p>
            <a:r>
              <a:rPr lang="cs-CZ" dirty="0" smtClean="0"/>
              <a:t>dobrá fonematická diferenciace</a:t>
            </a:r>
            <a:endParaRPr lang="cs-CZ" dirty="0"/>
          </a:p>
          <a:p>
            <a:r>
              <a:rPr lang="cs-CZ" dirty="0" smtClean="0"/>
              <a:t>zájem </a:t>
            </a:r>
            <a:r>
              <a:rPr lang="cs-CZ" dirty="0"/>
              <a:t>o </a:t>
            </a:r>
            <a:r>
              <a:rPr lang="cs-CZ" dirty="0" smtClean="0"/>
              <a:t>další vzdělávání</a:t>
            </a:r>
          </a:p>
          <a:p>
            <a:r>
              <a:rPr lang="cs-CZ" dirty="0" smtClean="0"/>
              <a:t>Vztah k lidem, dětem, seniorům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Znalost angličtiny?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3612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Videa: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www.youtube.com/watch?v=FNZu-kOGMkY&amp;t=457s</a:t>
            </a:r>
            <a:r>
              <a:rPr lang="cs-CZ" dirty="0" smtClean="0"/>
              <a:t> - Olga Pavlíková o logopedii</a:t>
            </a:r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www.youtube.com/watch?v=AcNiOucpCm4</a:t>
            </a:r>
            <a:r>
              <a:rPr lang="cs-CZ" dirty="0" smtClean="0"/>
              <a:t> - Eva </a:t>
            </a:r>
            <a:r>
              <a:rPr lang="cs-CZ" dirty="0" err="1" smtClean="0"/>
              <a:t>Krůpová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www.youtube.com/watch?v=ZbIdcBy3BJk</a:t>
            </a:r>
            <a:r>
              <a:rPr lang="cs-CZ" dirty="0" smtClean="0"/>
              <a:t> - Adelaida </a:t>
            </a:r>
            <a:r>
              <a:rPr lang="cs-CZ" dirty="0" err="1" smtClean="0"/>
              <a:t>Fábianová</a:t>
            </a:r>
            <a:r>
              <a:rPr lang="cs-CZ" dirty="0" smtClean="0"/>
              <a:t>– poruchy </a:t>
            </a:r>
            <a:r>
              <a:rPr lang="cs-CZ" dirty="0" err="1" smtClean="0"/>
              <a:t>reči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33833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vědního oboru logopedie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Mladý vědní obor vyvíjející se od 20. let 20. století</a:t>
            </a:r>
          </a:p>
          <a:p>
            <a:r>
              <a:rPr lang="cs-CZ" dirty="0" smtClean="0"/>
              <a:t>Významný vývoj – po 2. světové válce</a:t>
            </a:r>
          </a:p>
          <a:p>
            <a:r>
              <a:rPr lang="cs-CZ" dirty="0" smtClean="0"/>
              <a:t>Z řečtiny </a:t>
            </a:r>
            <a:r>
              <a:rPr lang="cs-CZ" i="1" dirty="0" smtClean="0"/>
              <a:t>logos</a:t>
            </a:r>
            <a:r>
              <a:rPr lang="cs-CZ" dirty="0" smtClean="0"/>
              <a:t> (slovo) a</a:t>
            </a:r>
            <a:r>
              <a:rPr lang="cs-CZ" i="1" dirty="0" smtClean="0"/>
              <a:t> </a:t>
            </a:r>
            <a:r>
              <a:rPr lang="cs-CZ" i="1" dirty="0" err="1" smtClean="0"/>
              <a:t>paidea</a:t>
            </a:r>
            <a:r>
              <a:rPr lang="cs-CZ" i="1" dirty="0" smtClean="0"/>
              <a:t> </a:t>
            </a:r>
            <a:r>
              <a:rPr lang="cs-CZ" dirty="0" smtClean="0"/>
              <a:t>(výchova)</a:t>
            </a:r>
          </a:p>
          <a:p>
            <a:r>
              <a:rPr lang="cs-CZ" dirty="0" smtClean="0"/>
              <a:t>Speciálně pedagogický vědní obor zabývající se komunikační schopností člověka</a:t>
            </a:r>
          </a:p>
          <a:p>
            <a:r>
              <a:rPr lang="cs-CZ" dirty="0" smtClean="0"/>
              <a:t>Logopedie se stále vyvíjí – </a:t>
            </a:r>
            <a:r>
              <a:rPr lang="cs-CZ" dirty="0" smtClean="0">
                <a:solidFill>
                  <a:srgbClr val="FF0000"/>
                </a:solidFill>
              </a:rPr>
              <a:t>PROČ?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2042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logopedie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548143"/>
              </p:ext>
            </p:extLst>
          </p:nvPr>
        </p:nvGraphicFramePr>
        <p:xfrm>
          <a:off x="301084" y="234176"/>
          <a:ext cx="11441150" cy="6411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5479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vědního oboru logopedie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paradigmatu z převážné orientace na výslovnost k orientaci na všechny jazykové roviny</a:t>
            </a:r>
          </a:p>
          <a:p>
            <a:r>
              <a:rPr lang="cs-CZ" dirty="0" smtClean="0"/>
              <a:t>Věnuje se NKS u osob všech věkových kategorií</a:t>
            </a:r>
          </a:p>
          <a:p>
            <a:r>
              <a:rPr lang="cs-CZ" dirty="0" smtClean="0"/>
              <a:t>Logopedie se nachází mezi více vědními disciplínami</a:t>
            </a:r>
          </a:p>
          <a:p>
            <a:pPr lvl="1"/>
            <a:r>
              <a:rPr lang="cs-CZ" dirty="0" smtClean="0"/>
              <a:t>Speciální pedagogika</a:t>
            </a:r>
          </a:p>
          <a:p>
            <a:pPr lvl="1"/>
            <a:r>
              <a:rPr lang="cs-CZ" dirty="0" smtClean="0"/>
              <a:t>Medicína</a:t>
            </a:r>
          </a:p>
          <a:p>
            <a:pPr lvl="1"/>
            <a:r>
              <a:rPr lang="cs-CZ" dirty="0" smtClean="0"/>
              <a:t>Psychologie</a:t>
            </a:r>
          </a:p>
          <a:p>
            <a:pPr lvl="1"/>
            <a:r>
              <a:rPr lang="cs-CZ" dirty="0" smtClean="0"/>
              <a:t>Jazykověda</a:t>
            </a:r>
          </a:p>
          <a:p>
            <a:pPr lvl="1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20000" y="5245170"/>
            <a:ext cx="9891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smtClean="0">
                <a:solidFill>
                  <a:srgbClr val="FF0000"/>
                </a:solidFill>
                <a:latin typeface="+mn-lt"/>
              </a:rPr>
              <a:t>Jak tedy nazvat jedním slovním spojením, co dělá logoped?</a:t>
            </a:r>
          </a:p>
        </p:txBody>
      </p:sp>
    </p:spTree>
    <p:extLst>
      <p:ext uri="{BB962C8B-B14F-4D97-AF65-F5344CB8AC3E}">
        <p14:creationId xmlns:p14="http://schemas.microsoft.com/office/powerpoint/2010/main" val="12834928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Logopedická intervence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Aktivita specifická pro práci logopeda – </a:t>
            </a:r>
            <a:r>
              <a:rPr lang="cs-CZ" i="1" dirty="0" smtClean="0"/>
              <a:t>logopedická intervence</a:t>
            </a:r>
          </a:p>
          <a:p>
            <a:r>
              <a:rPr lang="cs-CZ" i="1" dirty="0" smtClean="0"/>
              <a:t>Cíl: identifikovat, eliminovat, zmírnit či alespoň překonat narušenou komunikační schopnost, nebo předejít tomuto narušení (zlepšit komunikační schopnost)</a:t>
            </a:r>
          </a:p>
          <a:p>
            <a:r>
              <a:rPr lang="cs-CZ" dirty="0" smtClean="0"/>
              <a:t>Dle </a:t>
            </a:r>
            <a:r>
              <a:rPr lang="cs-CZ" dirty="0" err="1" smtClean="0"/>
              <a:t>Lechty</a:t>
            </a:r>
            <a:r>
              <a:rPr lang="cs-CZ" dirty="0" smtClean="0"/>
              <a:t> (2002) má LI 3 cíle:</a:t>
            </a:r>
          </a:p>
          <a:p>
            <a:pPr lvl="1"/>
            <a:r>
              <a:rPr lang="cs-CZ" dirty="0" smtClean="0"/>
              <a:t>Prevenci</a:t>
            </a:r>
          </a:p>
          <a:p>
            <a:pPr lvl="1"/>
            <a:r>
              <a:rPr lang="cs-CZ" dirty="0" smtClean="0"/>
              <a:t>Diagnostiku</a:t>
            </a:r>
          </a:p>
          <a:p>
            <a:pPr lvl="1"/>
            <a:r>
              <a:rPr lang="cs-CZ" dirty="0" smtClean="0"/>
              <a:t>Terapii</a:t>
            </a:r>
          </a:p>
          <a:p>
            <a:pPr lvl="1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44703" y="5075893"/>
            <a:ext cx="9582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smtClean="0">
                <a:solidFill>
                  <a:srgbClr val="FF0000"/>
                </a:solidFill>
                <a:latin typeface="+mn-lt"/>
              </a:rPr>
              <a:t>Co kromě klienta, dítěte, pacienta</a:t>
            </a:r>
            <a:r>
              <a:rPr lang="mr-IN" sz="2800" dirty="0" smtClean="0">
                <a:solidFill>
                  <a:srgbClr val="FF0000"/>
                </a:solidFill>
                <a:latin typeface="+mn-lt"/>
              </a:rPr>
              <a:t>…</a:t>
            </a:r>
            <a:r>
              <a:rPr lang="cs-CZ" sz="2800" dirty="0" smtClean="0">
                <a:solidFill>
                  <a:srgbClr val="FF0000"/>
                </a:solidFill>
                <a:latin typeface="+mn-lt"/>
              </a:rPr>
              <a:t> je PŘEDMĚTEM zájmu logopedie a logopeda samotného?</a:t>
            </a:r>
          </a:p>
        </p:txBody>
      </p:sp>
    </p:spTree>
    <p:extLst>
      <p:ext uri="{BB962C8B-B14F-4D97-AF65-F5344CB8AC3E}">
        <p14:creationId xmlns:p14="http://schemas.microsoft.com/office/powerpoint/2010/main" val="1752023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Narušená komunikační schopnost (NKS)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je základ fungování člověka</a:t>
            </a:r>
          </a:p>
          <a:p>
            <a:r>
              <a:rPr lang="cs-CZ" dirty="0" smtClean="0"/>
              <a:t>Nelze “nekomunikovat“</a:t>
            </a:r>
          </a:p>
          <a:p>
            <a:r>
              <a:rPr lang="cs-CZ" dirty="0" smtClean="0"/>
              <a:t>Každé chování v interakční situaci má oznamovací význam</a:t>
            </a:r>
          </a:p>
          <a:p>
            <a:r>
              <a:rPr lang="cs-CZ" dirty="0" smtClean="0"/>
              <a:t>I nemluvící člověk komunikuje</a:t>
            </a:r>
          </a:p>
          <a:p>
            <a:endParaRPr lang="cs-CZ" dirty="0"/>
          </a:p>
          <a:p>
            <a:r>
              <a:rPr lang="cs-CZ" dirty="0" smtClean="0"/>
              <a:t>Z toho plyne, že význam logopedie je vícerozměrný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6316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Logopedie ovlivňuje: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Existenci člověka</a:t>
            </a:r>
          </a:p>
          <a:p>
            <a:r>
              <a:rPr lang="cs-CZ" dirty="0" smtClean="0"/>
              <a:t>Medicínskou oblast</a:t>
            </a:r>
          </a:p>
          <a:p>
            <a:r>
              <a:rPr lang="cs-CZ" dirty="0" smtClean="0"/>
              <a:t>Kognitivní oblast</a:t>
            </a:r>
          </a:p>
          <a:p>
            <a:r>
              <a:rPr lang="cs-CZ" dirty="0" smtClean="0"/>
              <a:t>Emocionální oblast</a:t>
            </a:r>
          </a:p>
          <a:p>
            <a:r>
              <a:rPr lang="cs-CZ" dirty="0" smtClean="0"/>
              <a:t>Sociální oblast</a:t>
            </a:r>
          </a:p>
          <a:p>
            <a:r>
              <a:rPr lang="cs-CZ" dirty="0" smtClean="0"/>
              <a:t>Ekonomickou oblast</a:t>
            </a:r>
          </a:p>
          <a:p>
            <a:r>
              <a:rPr lang="cs-CZ" dirty="0" smtClean="0"/>
              <a:t>Oblast estetického vnímání (</a:t>
            </a:r>
            <a:r>
              <a:rPr lang="cs-CZ" dirty="0" err="1" smtClean="0"/>
              <a:t>Lechta</a:t>
            </a:r>
            <a:r>
              <a:rPr lang="cs-CZ" dirty="0" smtClean="0"/>
              <a:t>, In Škodová</a:t>
            </a:r>
            <a:r>
              <a:rPr lang="uk-UA" dirty="0"/>
              <a:t> &amp;</a:t>
            </a:r>
            <a:r>
              <a:rPr lang="cs-CZ" dirty="0" smtClean="0"/>
              <a:t> Jedlička, 2003)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704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logopedie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Logopedie prolíná ostatními speciálně pedagogickými obory: </a:t>
            </a:r>
            <a:r>
              <a:rPr lang="cs-CZ" i="1" dirty="0" smtClean="0"/>
              <a:t>surdopedie, </a:t>
            </a:r>
            <a:r>
              <a:rPr lang="cs-CZ" i="1" dirty="0" err="1" smtClean="0"/>
              <a:t>somatopedie</a:t>
            </a:r>
            <a:r>
              <a:rPr lang="cs-CZ" i="1" dirty="0" smtClean="0"/>
              <a:t>, </a:t>
            </a:r>
            <a:r>
              <a:rPr lang="cs-CZ" i="1" dirty="0" err="1" smtClean="0"/>
              <a:t>psychopedie</a:t>
            </a:r>
            <a:r>
              <a:rPr lang="cs-CZ" i="1" dirty="0" smtClean="0"/>
              <a:t>, </a:t>
            </a:r>
            <a:r>
              <a:rPr lang="cs-CZ" i="1" dirty="0" err="1" smtClean="0"/>
              <a:t>oftalmopedie</a:t>
            </a:r>
            <a:r>
              <a:rPr lang="cs-CZ" i="1" dirty="0" smtClean="0"/>
              <a:t>, SPUCH – </a:t>
            </a:r>
            <a:r>
              <a:rPr lang="cs-CZ" i="1" dirty="0" smtClean="0">
                <a:solidFill>
                  <a:srgbClr val="FF0000"/>
                </a:solidFill>
              </a:rPr>
              <a:t>PROČ?</a:t>
            </a:r>
          </a:p>
          <a:p>
            <a:r>
              <a:rPr lang="cs-CZ" dirty="0" smtClean="0"/>
              <a:t>Zároveň je oborem </a:t>
            </a:r>
            <a:r>
              <a:rPr lang="cs-CZ" i="1" dirty="0" smtClean="0"/>
              <a:t>interdisciplinárním </a:t>
            </a:r>
            <a:r>
              <a:rPr lang="cs-CZ" dirty="0" smtClean="0"/>
              <a:t>(spolupracuje a využívá poznatků):</a:t>
            </a:r>
          </a:p>
          <a:p>
            <a:pPr lvl="1"/>
            <a:r>
              <a:rPr lang="cs-CZ" i="1" dirty="0" smtClean="0"/>
              <a:t>Medicínských oborů – pediatrie, foniatrie, ORL, stomatologie, plastický chirurgie, ortodoncie, neurologie, psychiatrie, neurochirurgie</a:t>
            </a:r>
          </a:p>
          <a:p>
            <a:pPr lvl="1"/>
            <a:r>
              <a:rPr lang="cs-CZ" i="1" dirty="0" smtClean="0"/>
              <a:t>Pedagogických oborů - obecná pedagogika, speciální pedagogika</a:t>
            </a:r>
          </a:p>
          <a:p>
            <a:pPr lvl="1"/>
            <a:r>
              <a:rPr lang="cs-CZ" i="1" dirty="0" smtClean="0"/>
              <a:t>Psychologických oborů – vývojový psychologie, patopsychologie</a:t>
            </a:r>
          </a:p>
          <a:p>
            <a:pPr lvl="1"/>
            <a:r>
              <a:rPr lang="cs-CZ" i="1" dirty="0" err="1" smtClean="0"/>
              <a:t>Jazykovědních</a:t>
            </a:r>
            <a:r>
              <a:rPr lang="cs-CZ" i="1" dirty="0" smtClean="0"/>
              <a:t> oborů – lingvistika, fonetika, fonologie</a:t>
            </a:r>
          </a:p>
          <a:p>
            <a:pPr lvl="1"/>
            <a:r>
              <a:rPr lang="cs-CZ" i="1" dirty="0" smtClean="0"/>
              <a:t>Dále: genetika, informatika, kybernetika, právní vědy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909626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to logoped?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Absolvent </a:t>
            </a:r>
            <a:r>
              <a:rPr lang="cs-CZ" dirty="0" err="1" smtClean="0"/>
              <a:t>mgr.</a:t>
            </a:r>
            <a:r>
              <a:rPr lang="cs-CZ" dirty="0" smtClean="0"/>
              <a:t> </a:t>
            </a:r>
            <a:r>
              <a:rPr lang="cs-CZ" dirty="0"/>
              <a:t>s</a:t>
            </a:r>
            <a:r>
              <a:rPr lang="cs-CZ" dirty="0" smtClean="0"/>
              <a:t>tudia speciální pedagogiky se specializací logo-</a:t>
            </a:r>
            <a:r>
              <a:rPr lang="cs-CZ" dirty="0" err="1" smtClean="0"/>
              <a:t>surdo</a:t>
            </a:r>
            <a:endParaRPr lang="cs-CZ" dirty="0" smtClean="0"/>
          </a:p>
          <a:p>
            <a:r>
              <a:rPr lang="cs-CZ" dirty="0" smtClean="0"/>
              <a:t>Absolvent úspěšně složí SZZ z logopedie a surdopedie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Kam poté?</a:t>
            </a:r>
          </a:p>
          <a:p>
            <a:r>
              <a:rPr lang="cs-CZ" dirty="0" smtClean="0"/>
              <a:t>Možnost zařazení do praxe ve všech rezortech, které zajišťují poskytování LI osobám s NKS</a:t>
            </a:r>
          </a:p>
          <a:p>
            <a:r>
              <a:rPr lang="cs-CZ" i="1" dirty="0" smtClean="0"/>
              <a:t>Logopedický asistent – </a:t>
            </a:r>
            <a:r>
              <a:rPr lang="cs-CZ" dirty="0" smtClean="0"/>
              <a:t>absolvent </a:t>
            </a:r>
            <a:r>
              <a:rPr lang="cs-CZ" dirty="0" err="1" smtClean="0"/>
              <a:t>bc.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tudjního</a:t>
            </a:r>
            <a:r>
              <a:rPr lang="cs-CZ" dirty="0" smtClean="0"/>
              <a:t> programu speciální pedagogika se specializací na logopedii NEBO absolvent programů v rámci CŽV, nemůže dělat diagnostiku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170964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1_logo</Template>
  <TotalTime>1208</TotalTime>
  <Words>830</Words>
  <Application>Microsoft Macintosh PowerPoint</Application>
  <PresentationFormat>Širokoúhlá obrazovka</PresentationFormat>
  <Paragraphs>124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Mangal</vt:lpstr>
      <vt:lpstr>Tahoma</vt:lpstr>
      <vt:lpstr>Wingdings</vt:lpstr>
      <vt:lpstr>Arial</vt:lpstr>
      <vt:lpstr>Prezentace_MU_CZ</vt:lpstr>
      <vt:lpstr>Obor logopedie</vt:lpstr>
      <vt:lpstr>Vymezení vědního oboru logopedie</vt:lpstr>
      <vt:lpstr>Definice logopedie</vt:lpstr>
      <vt:lpstr>Vymezení vědního oboru logopedie</vt:lpstr>
      <vt:lpstr>Logopedická intervence</vt:lpstr>
      <vt:lpstr>Narušená komunikační schopnost (NKS)</vt:lpstr>
      <vt:lpstr>Logopedie ovlivňuje:</vt:lpstr>
      <vt:lpstr>Spolupráce logopedie</vt:lpstr>
      <vt:lpstr>Kdo je to logoped?</vt:lpstr>
      <vt:lpstr>Organizace LI v rezortech:</vt:lpstr>
      <vt:lpstr>Cíle logopedie</vt:lpstr>
      <vt:lpstr>Osobnostní předpoklady logopeda</vt:lpstr>
      <vt:lpstr>Videa: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Obor logopedie</dc:title>
  <dc:creator>Kateřina Richterová</dc:creator>
  <cp:lastModifiedBy>Kateřina Richterová</cp:lastModifiedBy>
  <cp:revision>25</cp:revision>
  <cp:lastPrinted>1601-01-01T00:00:00Z</cp:lastPrinted>
  <dcterms:created xsi:type="dcterms:W3CDTF">2022-02-09T14:03:38Z</dcterms:created>
  <dcterms:modified xsi:type="dcterms:W3CDTF">2022-09-21T14:36:56Z</dcterms:modified>
</cp:coreProperties>
</file>