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74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1" autoAdjust="0"/>
    <p:restoredTop sz="95768" autoAdjust="0"/>
  </p:normalViewPr>
  <p:slideViewPr>
    <p:cSldViewPr snapToGrid="0">
      <p:cViewPr>
        <p:scale>
          <a:sx n="100" d="100"/>
          <a:sy n="100" d="100"/>
        </p:scale>
        <p:origin x="1016" y="48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=""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=""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=""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=""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=""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=""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=""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=""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=""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=""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=""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b="1" dirty="0"/>
              <a:t>Historický vývoj péče o osoby s narušenou komunikační schopností. Osobnosti logopedie.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organizované péče (18.-19. stol)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Doba osvícenství a průmyslové revoluce</a:t>
            </a:r>
          </a:p>
          <a:p>
            <a:r>
              <a:rPr lang="cs-CZ" sz="2000" dirty="0" smtClean="0"/>
              <a:t>Spojeno s rozvojem institucionální péče o sluchově postižené</a:t>
            </a:r>
          </a:p>
          <a:p>
            <a:r>
              <a:rPr lang="cs-CZ" sz="2000" b="1" i="1" dirty="0" smtClean="0"/>
              <a:t>1. ústav pro hluchoněmé </a:t>
            </a:r>
            <a:r>
              <a:rPr lang="cs-CZ" sz="2000" b="1" dirty="0" smtClean="0"/>
              <a:t>– 1770 v Paříži </a:t>
            </a:r>
            <a:r>
              <a:rPr lang="cs-CZ" sz="2000" dirty="0" smtClean="0"/>
              <a:t>(ředitelem se stal abbé </a:t>
            </a:r>
            <a:r>
              <a:rPr lang="cs-CZ" sz="2000" i="1" dirty="0" smtClean="0"/>
              <a:t>Charles Michel de </a:t>
            </a:r>
            <a:r>
              <a:rPr lang="cs-CZ" sz="2000" i="1" dirty="0" err="1" smtClean="0"/>
              <a:t>l‘Epée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1778 </a:t>
            </a:r>
            <a:r>
              <a:rPr lang="cs-CZ" sz="2000" i="1" dirty="0" smtClean="0"/>
              <a:t>Institut pro němé a jinými vadami řeči postižené osoby </a:t>
            </a:r>
            <a:r>
              <a:rPr lang="cs-CZ" sz="2000" dirty="0" smtClean="0"/>
              <a:t>v Lipsku – zakladatel </a:t>
            </a:r>
            <a:r>
              <a:rPr lang="cs-CZ" sz="2000" i="1" dirty="0" smtClean="0"/>
              <a:t>Samuel </a:t>
            </a:r>
            <a:r>
              <a:rPr lang="cs-CZ" sz="2000" i="1" dirty="0" err="1" smtClean="0"/>
              <a:t>Heinicke</a:t>
            </a:r>
            <a:endParaRPr lang="cs-CZ" sz="2000" i="1" dirty="0" smtClean="0"/>
          </a:p>
          <a:p>
            <a:r>
              <a:rPr lang="cs-CZ" sz="2000" i="1" dirty="0" smtClean="0"/>
              <a:t>V Praze – 1786 Pražský soukromý ústav pro hluchoněmé</a:t>
            </a:r>
          </a:p>
          <a:p>
            <a:r>
              <a:rPr lang="cs-CZ" sz="2000" dirty="0" smtClean="0"/>
              <a:t>první přímo logopedický ústav </a:t>
            </a:r>
            <a:r>
              <a:rPr lang="cs-CZ" sz="2000" dirty="0"/>
              <a:t>byl </a:t>
            </a:r>
            <a:r>
              <a:rPr lang="cs-CZ" sz="2000" dirty="0" smtClean="0"/>
              <a:t>založen </a:t>
            </a:r>
            <a:r>
              <a:rPr lang="cs-CZ" sz="2000" dirty="0"/>
              <a:t>v </a:t>
            </a:r>
            <a:r>
              <a:rPr lang="cs-CZ" sz="2000" dirty="0" smtClean="0"/>
              <a:t>Dánsku </a:t>
            </a:r>
            <a:endParaRPr lang="cs-CZ" sz="2000" dirty="0"/>
          </a:p>
          <a:p>
            <a:r>
              <a:rPr lang="cs-CZ" sz="2000" dirty="0" smtClean="0"/>
              <a:t>rok </a:t>
            </a:r>
            <a:r>
              <a:rPr lang="cs-CZ" sz="2000" dirty="0"/>
              <a:t>1825 </a:t>
            </a:r>
            <a:r>
              <a:rPr lang="cs-CZ" sz="2000" dirty="0" smtClean="0"/>
              <a:t>přinesl </a:t>
            </a:r>
            <a:r>
              <a:rPr lang="cs-CZ" sz="2000" dirty="0"/>
              <a:t>New Yorku </a:t>
            </a:r>
            <a:r>
              <a:rPr lang="cs-CZ" sz="2000" dirty="0" smtClean="0"/>
              <a:t>první ústav </a:t>
            </a:r>
            <a:r>
              <a:rPr lang="cs-CZ" sz="2000" dirty="0"/>
              <a:t>pro </a:t>
            </a:r>
            <a:r>
              <a:rPr lang="cs-CZ" sz="2000" dirty="0" smtClean="0"/>
              <a:t>koktavé </a:t>
            </a:r>
            <a:endParaRPr lang="cs-CZ" sz="2000" dirty="0"/>
          </a:p>
          <a:p>
            <a:r>
              <a:rPr lang="cs-CZ" sz="2000" dirty="0" smtClean="0"/>
              <a:t>v </a:t>
            </a:r>
            <a:r>
              <a:rPr lang="cs-CZ" sz="2000" dirty="0"/>
              <a:t>roce 1860 </a:t>
            </a:r>
            <a:r>
              <a:rPr lang="cs-CZ" sz="2000" dirty="0" smtClean="0"/>
              <a:t>založil </a:t>
            </a:r>
            <a:r>
              <a:rPr lang="cs-CZ" sz="2000" dirty="0"/>
              <a:t>Gall </a:t>
            </a:r>
            <a:r>
              <a:rPr lang="cs-CZ" sz="2000" dirty="0" smtClean="0"/>
              <a:t>Ústav </a:t>
            </a:r>
            <a:r>
              <a:rPr lang="cs-CZ" sz="2000" dirty="0"/>
              <a:t>pro </a:t>
            </a:r>
            <a:r>
              <a:rPr lang="cs-CZ" sz="2000" dirty="0" smtClean="0"/>
              <a:t>hluchoněmé </a:t>
            </a:r>
            <a:r>
              <a:rPr lang="cs-CZ" sz="2000" dirty="0"/>
              <a:t>v Praze (</a:t>
            </a:r>
            <a:r>
              <a:rPr lang="cs-CZ" sz="2000" dirty="0" smtClean="0"/>
              <a:t>zabýval </a:t>
            </a:r>
            <a:r>
              <a:rPr lang="cs-CZ" sz="2000" dirty="0"/>
              <a:t>se i </a:t>
            </a:r>
            <a:r>
              <a:rPr lang="cs-CZ" sz="2000" dirty="0" smtClean="0"/>
              <a:t>prací </a:t>
            </a:r>
            <a:r>
              <a:rPr lang="cs-CZ" sz="2000" dirty="0"/>
              <a:t>s lidmi </a:t>
            </a:r>
            <a:r>
              <a:rPr lang="cs-CZ" sz="2000" dirty="0" smtClean="0"/>
              <a:t>trpícími vadami řeči) </a:t>
            </a:r>
            <a:endParaRPr lang="cs-CZ" sz="2000" dirty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974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Etapa </a:t>
            </a:r>
            <a:r>
              <a:rPr lang="cs-CZ" dirty="0"/>
              <a:t>(19.-20. stol.)</a:t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První </a:t>
            </a:r>
            <a:r>
              <a:rPr lang="cs-CZ" sz="2000" dirty="0" smtClean="0"/>
              <a:t>vědecká pojednání o vadách řeči</a:t>
            </a:r>
          </a:p>
          <a:p>
            <a:r>
              <a:rPr lang="cs-CZ" sz="2000" dirty="0"/>
              <a:t>v Lipsku vydal </a:t>
            </a:r>
            <a:r>
              <a:rPr lang="cs-CZ" sz="2000" i="1" dirty="0"/>
              <a:t>A. </a:t>
            </a:r>
            <a:r>
              <a:rPr lang="cs-CZ" sz="2000" i="1" dirty="0" err="1"/>
              <a:t>Kussmal</a:t>
            </a:r>
            <a:r>
              <a:rPr lang="cs-CZ" sz="2000" i="1" dirty="0"/>
              <a:t> </a:t>
            </a:r>
            <a:r>
              <a:rPr lang="cs-CZ" sz="2000" dirty="0"/>
              <a:t>v roce 1877 monografii Poruchy </a:t>
            </a:r>
            <a:r>
              <a:rPr lang="cs-CZ" sz="2000" dirty="0" smtClean="0"/>
              <a:t>řeči</a:t>
            </a:r>
          </a:p>
          <a:p>
            <a:r>
              <a:rPr lang="cs-CZ" sz="2000" i="1" dirty="0"/>
              <a:t>A. </a:t>
            </a:r>
            <a:r>
              <a:rPr lang="cs-CZ" sz="2000" i="1" dirty="0" err="1"/>
              <a:t>Gutzmann</a:t>
            </a:r>
            <a:r>
              <a:rPr lang="cs-CZ" sz="2000" i="1" dirty="0"/>
              <a:t> </a:t>
            </a:r>
            <a:r>
              <a:rPr lang="cs-CZ" sz="2000" dirty="0"/>
              <a:t>- r.1879 monografie o koktavosti </a:t>
            </a:r>
          </a:p>
          <a:p>
            <a:r>
              <a:rPr lang="cs-CZ" sz="2000" b="1" dirty="0" smtClean="0"/>
              <a:t>V </a:t>
            </a:r>
            <a:r>
              <a:rPr lang="cs-CZ" sz="2000" b="1" dirty="0" smtClean="0"/>
              <a:t>roce 1924 vychází první učebnice logopedie s názvem </a:t>
            </a:r>
            <a:r>
              <a:rPr lang="cs-CZ" sz="2000" b="1" i="1" dirty="0" smtClean="0"/>
              <a:t>„Vady řeči“ </a:t>
            </a:r>
            <a:r>
              <a:rPr lang="cs-CZ" sz="2000" b="1" dirty="0" smtClean="0"/>
              <a:t>od </a:t>
            </a:r>
            <a:r>
              <a:rPr lang="cs-CZ" sz="2000" b="1" i="1" dirty="0" smtClean="0"/>
              <a:t>Rudolfa Kratochvíla</a:t>
            </a:r>
          </a:p>
        </p:txBody>
      </p:sp>
    </p:spTree>
    <p:extLst>
      <p:ext uri="{BB962C8B-B14F-4D97-AF65-F5344CB8AC3E}">
        <p14:creationId xmlns:p14="http://schemas.microsoft.com/office/powerpoint/2010/main" val="711532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Etapa (</a:t>
            </a:r>
            <a:r>
              <a:rPr lang="cs-CZ" dirty="0"/>
              <a:t>20.-21. stol.)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Nejstěžejnější jsou 20. léta 20. století</a:t>
            </a:r>
          </a:p>
          <a:p>
            <a:r>
              <a:rPr lang="cs-CZ" b="1" dirty="0" smtClean="0"/>
              <a:t>Logopedie se stává samostatným oborem a je aplikována do zdravotnictví a školství</a:t>
            </a:r>
          </a:p>
          <a:p>
            <a:r>
              <a:rPr lang="cs-CZ" dirty="0" smtClean="0"/>
              <a:t>Podmínky pro tuto skutečnost: učebnice, monografie, rozvíjí se organizovaná logopedická péče, systém vzdělávání logopedů, zakládání odborných organizací</a:t>
            </a:r>
          </a:p>
          <a:p>
            <a:r>
              <a:rPr lang="cs-CZ" dirty="0" smtClean="0"/>
              <a:t>1924 se ve Vídni koná Zakládající kongres světové asociace logopedů a foniatrů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13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Miloš Sovák (1905-1989)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Je </a:t>
            </a:r>
            <a:r>
              <a:rPr lang="cs-CZ" sz="2000" b="1" dirty="0" smtClean="0"/>
              <a:t>považován za zakladatele naší speciální pedagogiky a logopedie</a:t>
            </a:r>
          </a:p>
          <a:p>
            <a:r>
              <a:rPr lang="cs-CZ" sz="2000" dirty="0" smtClean="0"/>
              <a:t>Zasloužil se o rozvoj terénní péče pro postižené osoby v oblasti školství, zdravotnictví a sociální péče</a:t>
            </a:r>
          </a:p>
          <a:p>
            <a:r>
              <a:rPr lang="cs-CZ" sz="2000" dirty="0" smtClean="0"/>
              <a:t>Zajistil celostátní péči o osoby s vadami sluchu</a:t>
            </a:r>
          </a:p>
          <a:p>
            <a:r>
              <a:rPr lang="cs-CZ" sz="2000" dirty="0" smtClean="0"/>
              <a:t>Publikoval učebnici </a:t>
            </a:r>
            <a:r>
              <a:rPr lang="cs-CZ" sz="2000" i="1" dirty="0" smtClean="0"/>
              <a:t>„Logopedie“ </a:t>
            </a:r>
            <a:r>
              <a:rPr lang="cs-CZ" sz="2000" dirty="0" smtClean="0"/>
              <a:t>(1965) a </a:t>
            </a:r>
            <a:r>
              <a:rPr lang="cs-CZ" sz="2000" i="1" dirty="0" smtClean="0"/>
              <a:t>„Úvod do logopedie“ </a:t>
            </a:r>
            <a:r>
              <a:rPr lang="cs-CZ" sz="2000" dirty="0" smtClean="0"/>
              <a:t>(1978)</a:t>
            </a:r>
          </a:p>
          <a:p>
            <a:r>
              <a:rPr lang="cs-CZ" sz="2000" dirty="0" smtClean="0"/>
              <a:t>Celkem publikoval více než 240 prací, které jsou známy po celém světě</a:t>
            </a:r>
          </a:p>
          <a:p>
            <a:r>
              <a:rPr lang="cs-CZ" sz="2000" dirty="0" smtClean="0"/>
              <a:t>V r. 1946 založil </a:t>
            </a:r>
            <a:r>
              <a:rPr lang="cs-CZ" sz="2000" i="1" dirty="0" smtClean="0"/>
              <a:t>Logopedický ústav, </a:t>
            </a:r>
            <a:r>
              <a:rPr lang="cs-CZ" sz="2000" dirty="0" smtClean="0"/>
              <a:t>jeho hlavní náplň: vyhledávání, léčebná a pedagogická péče, výzkum, vzdělávání odborníků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1250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zabýváme historií?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vědních oborů odráží i rozvoj společnosti</a:t>
            </a:r>
          </a:p>
          <a:p>
            <a:r>
              <a:rPr lang="cs-CZ" dirty="0" smtClean="0"/>
              <a:t>Odhalujeme chyby našich předchůdců a poučujeme se z nich</a:t>
            </a:r>
          </a:p>
          <a:p>
            <a:r>
              <a:rPr lang="cs-CZ" dirty="0" smtClean="0"/>
              <a:t>Ukazuje, ze kterých vědních oborů logopedie vznikala a se kterými souvisí</a:t>
            </a:r>
          </a:p>
          <a:p>
            <a:r>
              <a:rPr lang="cs-CZ" dirty="0" smtClean="0"/>
              <a:t>Ukazuje, které obory logopedie ovlivnila a ovlivňuje</a:t>
            </a:r>
          </a:p>
          <a:p>
            <a:r>
              <a:rPr lang="cs-CZ" dirty="0" smtClean="0"/>
              <a:t>Ukazuje, proč považujeme logopedii za interdisciplinární obor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43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307405"/>
            <a:ext cx="10753200" cy="451576"/>
          </a:xfrm>
        </p:spPr>
        <p:txBody>
          <a:bodyPr/>
          <a:lstStyle/>
          <a:p>
            <a:r>
              <a:rPr lang="cs-CZ" dirty="0" err="1" smtClean="0"/>
              <a:t>Lechtova</a:t>
            </a:r>
            <a:r>
              <a:rPr lang="cs-CZ" dirty="0" smtClean="0"/>
              <a:t> (1990) periodizace dějin logopedie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056383"/>
            <a:ext cx="10753200" cy="4139998"/>
          </a:xfrm>
        </p:spPr>
        <p:txBody>
          <a:bodyPr/>
          <a:lstStyle/>
          <a:p>
            <a:r>
              <a:rPr lang="cs-CZ" sz="2000" b="1" dirty="0" smtClean="0"/>
              <a:t>1. etapa </a:t>
            </a:r>
            <a:r>
              <a:rPr lang="cs-CZ" sz="2000" dirty="0" smtClean="0"/>
              <a:t>– komunikační schopnost jakožto předmět zbožného uctívání (přibližně od 3. tisíciletí př. n. l.)</a:t>
            </a:r>
          </a:p>
          <a:p>
            <a:r>
              <a:rPr lang="cs-CZ" sz="2000" b="1" dirty="0" smtClean="0"/>
              <a:t>2. etapa </a:t>
            </a:r>
            <a:r>
              <a:rPr lang="cs-CZ" sz="2000" dirty="0" smtClean="0"/>
              <a:t>– záznamy o existenci osob s NKS (přibližně od 14. stol. př. n. l.)</a:t>
            </a:r>
          </a:p>
          <a:p>
            <a:r>
              <a:rPr lang="cs-CZ" sz="2000" b="1" dirty="0" smtClean="0"/>
              <a:t>3. etapa </a:t>
            </a:r>
            <a:r>
              <a:rPr lang="cs-CZ" sz="2000" dirty="0" smtClean="0"/>
              <a:t>– počátky systematického kultivování komunikační schopnosti, zmínky o NKS v pracích myslitelů (1. st. n. l.-15. st.)</a:t>
            </a:r>
          </a:p>
          <a:p>
            <a:r>
              <a:rPr lang="cs-CZ" sz="2000" b="1" dirty="0" smtClean="0"/>
              <a:t>4. etapa </a:t>
            </a:r>
            <a:r>
              <a:rPr lang="cs-CZ" sz="2000" dirty="0" smtClean="0"/>
              <a:t>– vědecká pojednání o NKS, první pokusy o zavedení systematické péče o osoby s NKS (16.-17. stol.)</a:t>
            </a:r>
          </a:p>
          <a:p>
            <a:r>
              <a:rPr lang="cs-CZ" sz="2000" b="1" dirty="0" smtClean="0"/>
              <a:t>5. etapa </a:t>
            </a:r>
            <a:r>
              <a:rPr lang="cs-CZ" sz="2000" dirty="0" smtClean="0"/>
              <a:t>– počátky organizované péče o osoby s NKS (18.-19. stol.)</a:t>
            </a:r>
          </a:p>
          <a:p>
            <a:r>
              <a:rPr lang="cs-CZ" sz="2000" b="1" dirty="0" smtClean="0"/>
              <a:t>6. etapa </a:t>
            </a:r>
            <a:r>
              <a:rPr lang="cs-CZ" sz="2000" dirty="0" smtClean="0"/>
              <a:t>– monografie, učebnice, časopisy jako východiska pro vytváření vědeckých základů logopedie (19.-20. stol.)</a:t>
            </a:r>
          </a:p>
          <a:p>
            <a:r>
              <a:rPr lang="cs-CZ" sz="2000" b="1" dirty="0" smtClean="0"/>
              <a:t>7. etapa </a:t>
            </a:r>
            <a:r>
              <a:rPr lang="cs-CZ" sz="2000" dirty="0" smtClean="0"/>
              <a:t>– ustanovení logopedie jako vědního oboru (20.-21. stol.)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4650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Etapa (přibližně od 3. tisíciletí př. n. l.)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První výklady o řeči jsou mytologicko-náboženské</a:t>
            </a:r>
          </a:p>
          <a:p>
            <a:r>
              <a:rPr lang="cs-CZ" sz="2400" dirty="0" smtClean="0"/>
              <a:t>Zaměřují se především na objasnění vzniku řeči</a:t>
            </a:r>
          </a:p>
          <a:p>
            <a:r>
              <a:rPr lang="cs-CZ" sz="2400" b="1" dirty="0" smtClean="0"/>
              <a:t>Komunikace předmětem uctívání</a:t>
            </a:r>
          </a:p>
          <a:p>
            <a:r>
              <a:rPr lang="cs-CZ" sz="2400" dirty="0" smtClean="0"/>
              <a:t>Řeč a slovo se pojilo s kulturou a uměním</a:t>
            </a:r>
          </a:p>
          <a:p>
            <a:r>
              <a:rPr lang="cs-CZ" sz="2400" b="1" dirty="0" smtClean="0"/>
              <a:t>Zaklínadla jako kouzelná moc</a:t>
            </a:r>
          </a:p>
          <a:p>
            <a:r>
              <a:rPr lang="cs-CZ" sz="2400" dirty="0" smtClean="0"/>
              <a:t>Vznik náboženských textů, </a:t>
            </a:r>
            <a:r>
              <a:rPr lang="cs-CZ" sz="2400" dirty="0" err="1" smtClean="0"/>
              <a:t>mytů</a:t>
            </a: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9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Etapa </a:t>
            </a:r>
            <a:r>
              <a:rPr lang="cs-CZ" dirty="0"/>
              <a:t>(přibližně od 14. stol. př. n. l.)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První písemné záznamy o osobách s NKS (většinou králové)</a:t>
            </a:r>
          </a:p>
          <a:p>
            <a:r>
              <a:rPr lang="cs-CZ" sz="2000" dirty="0" smtClean="0"/>
              <a:t>Např. Chetitský král </a:t>
            </a:r>
            <a:r>
              <a:rPr lang="cs-CZ" sz="2000" dirty="0" err="1" smtClean="0"/>
              <a:t>Muršiliš</a:t>
            </a:r>
            <a:r>
              <a:rPr lang="cs-CZ" sz="2000" dirty="0" smtClean="0"/>
              <a:t> trpěl údajné dysartrií</a:t>
            </a:r>
          </a:p>
          <a:p>
            <a:r>
              <a:rPr lang="cs-CZ" sz="2000" i="1" dirty="0" smtClean="0"/>
              <a:t>Hippokrates </a:t>
            </a:r>
            <a:r>
              <a:rPr lang="cs-CZ" sz="2000" dirty="0" smtClean="0"/>
              <a:t>– „otec lékařství“ sepsal tehdejší poznatky o tvorbě hlasu a o poruchách řeči</a:t>
            </a:r>
          </a:p>
          <a:p>
            <a:r>
              <a:rPr lang="cs-CZ" sz="2000" dirty="0" smtClean="0"/>
              <a:t>V období antiky vzrůstá význam veřejné řeči (politický život)</a:t>
            </a:r>
          </a:p>
          <a:p>
            <a:r>
              <a:rPr lang="cs-CZ" sz="2000" b="1" dirty="0" smtClean="0"/>
              <a:t>Název </a:t>
            </a:r>
            <a:r>
              <a:rPr lang="cs-CZ" sz="2000" b="1" dirty="0" smtClean="0"/>
              <a:t>logopedie ve smyslu výchova řeči použil poprvé řečník </a:t>
            </a:r>
            <a:r>
              <a:rPr lang="cs-CZ" sz="2000" b="1" i="1" dirty="0" err="1" smtClean="0"/>
              <a:t>Isokrates</a:t>
            </a:r>
            <a:endParaRPr lang="cs-CZ" sz="2000" b="1" i="1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973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7575"/>
            <a:ext cx="10753200" cy="451576"/>
          </a:xfrm>
        </p:spPr>
        <p:txBody>
          <a:bodyPr/>
          <a:lstStyle/>
          <a:p>
            <a:r>
              <a:rPr lang="cs-CZ" dirty="0" smtClean="0"/>
              <a:t>3. Etapa </a:t>
            </a:r>
            <a:r>
              <a:rPr lang="cs-CZ" dirty="0"/>
              <a:t>(1. st. n. l.-15. st.)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171576"/>
            <a:ext cx="10753200" cy="4139998"/>
          </a:xfrm>
        </p:spPr>
        <p:txBody>
          <a:bodyPr/>
          <a:lstStyle/>
          <a:p>
            <a:r>
              <a:rPr lang="cs-CZ" sz="2000" b="1" dirty="0" smtClean="0"/>
              <a:t>Nacházíme první zmínky o osobách s NKS v pracích myslitelů</a:t>
            </a:r>
          </a:p>
          <a:p>
            <a:r>
              <a:rPr lang="cs-CZ" sz="2000" dirty="0" smtClean="0"/>
              <a:t>Do oboru logopedie zasahují učitelé neslyšících a hluchoněmých</a:t>
            </a:r>
          </a:p>
          <a:p>
            <a:r>
              <a:rPr lang="cs-CZ" sz="2000" dirty="0" smtClean="0"/>
              <a:t>Kombinace řeči a písma – k šíření myšlení, vzdělávání a víry</a:t>
            </a:r>
          </a:p>
          <a:p>
            <a:r>
              <a:rPr lang="cs-CZ" sz="2000" b="1" dirty="0" smtClean="0"/>
              <a:t>Vznik </a:t>
            </a:r>
            <a:r>
              <a:rPr lang="cs-CZ" sz="2000" b="1" dirty="0" smtClean="0"/>
              <a:t>univerzit (první v </a:t>
            </a:r>
            <a:r>
              <a:rPr lang="cs-CZ" sz="2000" b="1" dirty="0" err="1" smtClean="0"/>
              <a:t>Bologni</a:t>
            </a:r>
            <a:r>
              <a:rPr lang="cs-CZ" sz="2000" b="1" dirty="0" smtClean="0"/>
              <a:t> – 1189 n. l.)</a:t>
            </a:r>
          </a:p>
          <a:p>
            <a:r>
              <a:rPr lang="cs-CZ" sz="2000" dirty="0" smtClean="0"/>
              <a:t>Rozvoj řečnictví (výraz filozofie a politické moci) – příprava na ovládání mluvené řeči od dětství</a:t>
            </a:r>
          </a:p>
          <a:p>
            <a:r>
              <a:rPr lang="cs-CZ" sz="2000" b="1" i="1" dirty="0" smtClean="0"/>
              <a:t>Biskup </a:t>
            </a:r>
            <a:r>
              <a:rPr lang="cs-CZ" sz="2000" b="1" i="1" dirty="0" smtClean="0"/>
              <a:t>John z </a:t>
            </a:r>
            <a:r>
              <a:rPr lang="cs-CZ" sz="2000" b="1" i="1" dirty="0" err="1" smtClean="0"/>
              <a:t>Beverley</a:t>
            </a:r>
            <a:r>
              <a:rPr lang="cs-CZ" sz="2000" b="1" i="1" dirty="0" smtClean="0"/>
              <a:t> – </a:t>
            </a:r>
            <a:r>
              <a:rPr lang="cs-CZ" sz="2000" b="1" dirty="0" smtClean="0"/>
              <a:t>snaha naučit mluvit neslyšícího</a:t>
            </a:r>
            <a:endParaRPr lang="cs-CZ" sz="2000" b="1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898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Etapa </a:t>
            </a:r>
            <a:r>
              <a:rPr lang="cs-CZ" dirty="0"/>
              <a:t>(16.-17. stol.)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692002"/>
            <a:ext cx="11344621" cy="4535998"/>
          </a:xfrm>
        </p:spPr>
        <p:txBody>
          <a:bodyPr/>
          <a:lstStyle/>
          <a:p>
            <a:r>
              <a:rPr lang="cs-CZ" sz="1800" b="1" dirty="0" smtClean="0"/>
              <a:t>Významnou roli v dějinách logopedie hraje péče o osoby se SP</a:t>
            </a:r>
          </a:p>
          <a:p>
            <a:r>
              <a:rPr lang="cs-CZ" sz="1800" i="1" dirty="0" smtClean="0"/>
              <a:t>Pedro de </a:t>
            </a:r>
            <a:r>
              <a:rPr lang="cs-CZ" sz="1800" i="1" dirty="0" err="1" smtClean="0"/>
              <a:t>Ponce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Ramíréz</a:t>
            </a:r>
            <a:r>
              <a:rPr lang="cs-CZ" sz="1800" i="1" dirty="0" smtClean="0"/>
              <a:t> de </a:t>
            </a:r>
            <a:r>
              <a:rPr lang="cs-CZ" sz="1800" i="1" dirty="0" err="1" smtClean="0"/>
              <a:t>Carrion</a:t>
            </a:r>
            <a:r>
              <a:rPr lang="cs-CZ" sz="1800" i="1" dirty="0" smtClean="0"/>
              <a:t>, Juan Pablo </a:t>
            </a:r>
            <a:r>
              <a:rPr lang="cs-CZ" sz="1800" i="1" dirty="0" err="1" smtClean="0"/>
              <a:t>Bonet</a:t>
            </a:r>
            <a:r>
              <a:rPr lang="cs-CZ" sz="1800" i="1" dirty="0" smtClean="0"/>
              <a:t> </a:t>
            </a:r>
            <a:r>
              <a:rPr lang="cs-CZ" sz="1800" dirty="0" smtClean="0"/>
              <a:t>– počátky výuky hlasité řeči u neslyšících</a:t>
            </a:r>
          </a:p>
          <a:p>
            <a:r>
              <a:rPr lang="cs-CZ" sz="1800" i="1" dirty="0" smtClean="0"/>
              <a:t>Jan </a:t>
            </a:r>
            <a:r>
              <a:rPr lang="cs-CZ" sz="1800" i="1" dirty="0" smtClean="0"/>
              <a:t>Konrád </a:t>
            </a:r>
            <a:r>
              <a:rPr lang="cs-CZ" sz="1800" i="1" dirty="0" err="1" smtClean="0"/>
              <a:t>Amman</a:t>
            </a:r>
            <a:r>
              <a:rPr lang="cs-CZ" sz="1800" i="1" dirty="0" smtClean="0"/>
              <a:t> </a:t>
            </a:r>
            <a:r>
              <a:rPr lang="cs-CZ" sz="1800" dirty="0" smtClean="0"/>
              <a:t>–  lékař, „otec logopedie“, rozlišuje různé druhy NKS a uvádí, že neslyšícího lze naučit mluvit pomocí zraku a </a:t>
            </a:r>
            <a:r>
              <a:rPr lang="cs-CZ" sz="1800" dirty="0" smtClean="0"/>
              <a:t>hmatu</a:t>
            </a:r>
          </a:p>
          <a:p>
            <a:r>
              <a:rPr lang="cs-CZ" sz="1800" b="1" i="1" dirty="0" smtClean="0"/>
              <a:t>Jan Amos Komenský</a:t>
            </a:r>
          </a:p>
          <a:p>
            <a:pPr lvl="1"/>
            <a:r>
              <a:rPr lang="cs-CZ" sz="1000" b="1" dirty="0"/>
              <a:t>Stavěl se proti šišlání matek a chův na nemluvňata</a:t>
            </a:r>
          </a:p>
          <a:p>
            <a:pPr lvl="1"/>
            <a:r>
              <a:rPr lang="cs-CZ" sz="1000" dirty="0"/>
              <a:t>Tvrdil, že dítě si osvojí takovou řeč a výslovnost, jako slyší odmala</a:t>
            </a:r>
          </a:p>
          <a:p>
            <a:pPr lvl="1"/>
            <a:r>
              <a:rPr lang="cs-CZ" sz="1000" dirty="0"/>
              <a:t>v </a:t>
            </a:r>
            <a:r>
              <a:rPr lang="cs-CZ" sz="1000" i="1" dirty="0"/>
              <a:t>Informatoriu školy mateřské </a:t>
            </a:r>
            <a:r>
              <a:rPr lang="cs-CZ" sz="1000" dirty="0"/>
              <a:t>se můžeme dozvědět o doporučeních jak nacvičovat výslovnost hlásek s dětmi</a:t>
            </a:r>
            <a:endParaRPr lang="cs-CZ" sz="1000" i="1" dirty="0" smtClean="0"/>
          </a:p>
          <a:p>
            <a:pPr lvl="1"/>
            <a:endParaRPr lang="cs-CZ" sz="400" i="1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23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Etapa </a:t>
            </a:r>
            <a:r>
              <a:rPr lang="cs-CZ" dirty="0"/>
              <a:t>(18.-19. stol.)</a:t>
            </a:r>
            <a:br>
              <a:rPr lang="cs-CZ" dirty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Prudký rozvoj přírodních věd</a:t>
            </a:r>
          </a:p>
          <a:p>
            <a:r>
              <a:rPr lang="cs-CZ" sz="2000" dirty="0" smtClean="0"/>
              <a:t>zjistili</a:t>
            </a:r>
            <a:r>
              <a:rPr lang="cs-CZ" sz="2000" dirty="0"/>
              <a:t>, </a:t>
            </a:r>
            <a:r>
              <a:rPr lang="cs-CZ" sz="2000" dirty="0" smtClean="0"/>
              <a:t>že ztráta řeči nastává </a:t>
            </a:r>
            <a:r>
              <a:rPr lang="cs-CZ" sz="2000" dirty="0"/>
              <a:t>po </a:t>
            </a:r>
            <a:r>
              <a:rPr lang="cs-CZ" sz="2000" dirty="0" smtClean="0"/>
              <a:t>poranění mozkové kůry </a:t>
            </a:r>
            <a:r>
              <a:rPr lang="cs-CZ" sz="2000" dirty="0"/>
              <a:t>v </a:t>
            </a:r>
            <a:r>
              <a:rPr lang="cs-CZ" sz="2000" dirty="0" smtClean="0"/>
              <a:t>levé hemisféře</a:t>
            </a:r>
          </a:p>
          <a:p>
            <a:r>
              <a:rPr lang="cs-CZ" sz="2000" dirty="0" smtClean="0"/>
              <a:t>tuto domněnku </a:t>
            </a:r>
            <a:r>
              <a:rPr lang="cs-CZ" sz="2000" dirty="0"/>
              <a:t>klinicky potvrdil fyziolog a patolog </a:t>
            </a:r>
            <a:r>
              <a:rPr lang="cs-CZ" sz="2000" b="1" i="1" dirty="0"/>
              <a:t>Paul </a:t>
            </a:r>
            <a:r>
              <a:rPr lang="cs-CZ" sz="2000" b="1" i="1" dirty="0" err="1"/>
              <a:t>Broca</a:t>
            </a:r>
            <a:r>
              <a:rPr lang="cs-CZ" sz="2000" b="1" dirty="0"/>
              <a:t>, </a:t>
            </a:r>
            <a:r>
              <a:rPr lang="cs-CZ" sz="2000" dirty="0" smtClean="0"/>
              <a:t>který se </a:t>
            </a:r>
            <a:r>
              <a:rPr lang="cs-CZ" sz="2000" dirty="0"/>
              <a:t>pak v roce 1861 stal objevitelem </a:t>
            </a:r>
            <a:r>
              <a:rPr lang="cs-CZ" sz="2000" dirty="0" smtClean="0"/>
              <a:t>motorického </a:t>
            </a:r>
            <a:r>
              <a:rPr lang="cs-CZ" sz="2000" dirty="0"/>
              <a:t>centra </a:t>
            </a:r>
            <a:r>
              <a:rPr lang="cs-CZ" sz="2000" dirty="0" smtClean="0"/>
              <a:t>řeči </a:t>
            </a:r>
            <a:endParaRPr lang="cs-CZ" sz="2000" dirty="0" smtClean="0"/>
          </a:p>
          <a:p>
            <a:r>
              <a:rPr lang="cs-CZ" sz="2000" b="1" dirty="0" smtClean="0"/>
              <a:t>Počátky organizované péče</a:t>
            </a:r>
          </a:p>
          <a:p>
            <a:r>
              <a:rPr lang="cs-CZ" sz="2000" b="1" i="1" dirty="0"/>
              <a:t>1. ústav pro hluchoněmé </a:t>
            </a:r>
            <a:r>
              <a:rPr lang="cs-CZ" sz="2000" b="1" dirty="0"/>
              <a:t>– 1770 v </a:t>
            </a:r>
            <a:r>
              <a:rPr lang="cs-CZ" sz="2000" b="1" dirty="0" smtClean="0"/>
              <a:t>Paříži</a:t>
            </a:r>
          </a:p>
          <a:p>
            <a:r>
              <a:rPr lang="cs-CZ" sz="2000" dirty="0"/>
              <a:t>v roce 1860 založil Gall Ústav pro hluchoněmé v Praze</a:t>
            </a:r>
            <a:endParaRPr lang="cs-CZ" sz="2000" b="1" dirty="0" smtClean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2014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organizované péče (18.-19. stol)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Doba osvícenství a průmyslové revoluce</a:t>
            </a:r>
          </a:p>
          <a:p>
            <a:r>
              <a:rPr lang="cs-CZ" sz="2000" dirty="0" smtClean="0"/>
              <a:t>Spojeno s rozvojem institucionální péče o sluchově postižené</a:t>
            </a:r>
          </a:p>
          <a:p>
            <a:r>
              <a:rPr lang="cs-CZ" sz="2000" b="1" i="1" dirty="0" smtClean="0"/>
              <a:t>1. ústav pro hluchoněmé </a:t>
            </a:r>
            <a:r>
              <a:rPr lang="cs-CZ" sz="2000" b="1" dirty="0" smtClean="0"/>
              <a:t>– 1770 v Paříži </a:t>
            </a:r>
            <a:r>
              <a:rPr lang="cs-CZ" sz="2000" dirty="0" smtClean="0"/>
              <a:t>(ředitelem se stal abbé </a:t>
            </a:r>
            <a:r>
              <a:rPr lang="cs-CZ" sz="2000" i="1" dirty="0" smtClean="0"/>
              <a:t>Charles Michel de </a:t>
            </a:r>
            <a:r>
              <a:rPr lang="cs-CZ" sz="2000" i="1" dirty="0" err="1" smtClean="0"/>
              <a:t>l‘Epée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1778 </a:t>
            </a:r>
            <a:r>
              <a:rPr lang="cs-CZ" sz="2000" i="1" dirty="0" smtClean="0"/>
              <a:t>Institut pro němé a jinými vadami řeči postižené osoby </a:t>
            </a:r>
            <a:r>
              <a:rPr lang="cs-CZ" sz="2000" dirty="0" smtClean="0"/>
              <a:t>v Lipsku – zakladatel </a:t>
            </a:r>
            <a:r>
              <a:rPr lang="cs-CZ" sz="2000" i="1" dirty="0" smtClean="0"/>
              <a:t>Samuel </a:t>
            </a:r>
            <a:r>
              <a:rPr lang="cs-CZ" sz="2000" i="1" dirty="0" err="1" smtClean="0"/>
              <a:t>Heinicke</a:t>
            </a:r>
            <a:endParaRPr lang="cs-CZ" sz="2000" i="1" dirty="0" smtClean="0"/>
          </a:p>
          <a:p>
            <a:r>
              <a:rPr lang="cs-CZ" sz="2000" i="1" dirty="0" smtClean="0"/>
              <a:t>V Praze – 1786 Pražský soukromý ústav pro hluchoněmé</a:t>
            </a:r>
          </a:p>
          <a:p>
            <a:r>
              <a:rPr lang="cs-CZ" sz="2000" dirty="0" smtClean="0"/>
              <a:t>první přímo logopedický ústav </a:t>
            </a:r>
            <a:r>
              <a:rPr lang="cs-CZ" sz="2000" dirty="0"/>
              <a:t>byl </a:t>
            </a:r>
            <a:r>
              <a:rPr lang="cs-CZ" sz="2000" dirty="0" smtClean="0"/>
              <a:t>založen </a:t>
            </a:r>
            <a:r>
              <a:rPr lang="cs-CZ" sz="2000" dirty="0"/>
              <a:t>v </a:t>
            </a:r>
            <a:r>
              <a:rPr lang="cs-CZ" sz="2000" dirty="0" smtClean="0"/>
              <a:t>Dánsku </a:t>
            </a:r>
            <a:endParaRPr lang="cs-CZ" sz="2000" dirty="0"/>
          </a:p>
          <a:p>
            <a:r>
              <a:rPr lang="cs-CZ" sz="2000" dirty="0" smtClean="0"/>
              <a:t>rok </a:t>
            </a:r>
            <a:r>
              <a:rPr lang="cs-CZ" sz="2000" dirty="0"/>
              <a:t>1825 </a:t>
            </a:r>
            <a:r>
              <a:rPr lang="cs-CZ" sz="2000" dirty="0" smtClean="0"/>
              <a:t>přinesl </a:t>
            </a:r>
            <a:r>
              <a:rPr lang="cs-CZ" sz="2000" dirty="0"/>
              <a:t>New Yorku </a:t>
            </a:r>
            <a:r>
              <a:rPr lang="cs-CZ" sz="2000" dirty="0" smtClean="0"/>
              <a:t>první ústav </a:t>
            </a:r>
            <a:r>
              <a:rPr lang="cs-CZ" sz="2000" dirty="0"/>
              <a:t>pro </a:t>
            </a:r>
            <a:r>
              <a:rPr lang="cs-CZ" sz="2000" dirty="0" smtClean="0"/>
              <a:t>koktavé </a:t>
            </a:r>
            <a:endParaRPr lang="cs-CZ" sz="2000" dirty="0"/>
          </a:p>
          <a:p>
            <a:r>
              <a:rPr lang="cs-CZ" sz="2000" dirty="0" smtClean="0"/>
              <a:t>v </a:t>
            </a:r>
            <a:r>
              <a:rPr lang="cs-CZ" sz="2000" dirty="0"/>
              <a:t>roce 1860 </a:t>
            </a:r>
            <a:r>
              <a:rPr lang="cs-CZ" sz="2000" dirty="0" smtClean="0"/>
              <a:t>založil </a:t>
            </a:r>
            <a:r>
              <a:rPr lang="cs-CZ" sz="2000" dirty="0"/>
              <a:t>Gall </a:t>
            </a:r>
            <a:r>
              <a:rPr lang="cs-CZ" sz="2000" dirty="0" smtClean="0"/>
              <a:t>Ústav </a:t>
            </a:r>
            <a:r>
              <a:rPr lang="cs-CZ" sz="2000" dirty="0"/>
              <a:t>pro </a:t>
            </a:r>
            <a:r>
              <a:rPr lang="cs-CZ" sz="2000" dirty="0" smtClean="0"/>
              <a:t>hluchoněmé </a:t>
            </a:r>
            <a:r>
              <a:rPr lang="cs-CZ" sz="2000" dirty="0"/>
              <a:t>v Praze (</a:t>
            </a:r>
            <a:r>
              <a:rPr lang="cs-CZ" sz="2000" dirty="0" smtClean="0"/>
              <a:t>zabýval </a:t>
            </a:r>
            <a:r>
              <a:rPr lang="cs-CZ" sz="2000" dirty="0"/>
              <a:t>se i </a:t>
            </a:r>
            <a:r>
              <a:rPr lang="cs-CZ" sz="2000" dirty="0" smtClean="0"/>
              <a:t>prací </a:t>
            </a:r>
            <a:r>
              <a:rPr lang="cs-CZ" sz="2000" dirty="0"/>
              <a:t>s lidmi </a:t>
            </a:r>
            <a:r>
              <a:rPr lang="cs-CZ" sz="2000" dirty="0" smtClean="0"/>
              <a:t>trpícími vadami řeči) </a:t>
            </a:r>
            <a:endParaRPr lang="cs-CZ" sz="2000" dirty="0"/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73971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2_historie</Template>
  <TotalTime>332</TotalTime>
  <Words>1071</Words>
  <Application>Microsoft Macintosh PowerPoint</Application>
  <PresentationFormat>Širokoúhlá obrazovka</PresentationFormat>
  <Paragraphs>116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Tahoma</vt:lpstr>
      <vt:lpstr>Wingdings</vt:lpstr>
      <vt:lpstr>Arial</vt:lpstr>
      <vt:lpstr>Prezentace_MU_CZ</vt:lpstr>
      <vt:lpstr>Historie</vt:lpstr>
      <vt:lpstr>Proč se zabýváme historií?</vt:lpstr>
      <vt:lpstr>Lechtova (1990) periodizace dějin logopedie</vt:lpstr>
      <vt:lpstr>1. Etapa (přibližně od 3. tisíciletí př. n. l.)</vt:lpstr>
      <vt:lpstr>2. Etapa (přibližně od 14. stol. př. n. l.) </vt:lpstr>
      <vt:lpstr>3. Etapa (1. st. n. l.-15. st.) </vt:lpstr>
      <vt:lpstr>4. Etapa (16.-17. stol.) </vt:lpstr>
      <vt:lpstr>5. Etapa (18.-19. stol.)  </vt:lpstr>
      <vt:lpstr>Počátky organizované péče (18.-19. stol)</vt:lpstr>
      <vt:lpstr>Počátky organizované péče (18.-19. stol)</vt:lpstr>
      <vt:lpstr>6. Etapa (19.-20. stol.)  </vt:lpstr>
      <vt:lpstr>7. Etapa (20.-21. stol.) </vt:lpstr>
      <vt:lpstr>Miloš Sovák (1905-1989)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</dc:title>
  <dc:creator>Kateřina Richterová</dc:creator>
  <cp:lastModifiedBy>Kateřina Richterová</cp:lastModifiedBy>
  <cp:revision>22</cp:revision>
  <cp:lastPrinted>1601-01-01T00:00:00Z</cp:lastPrinted>
  <dcterms:created xsi:type="dcterms:W3CDTF">2022-02-10T09:22:04Z</dcterms:created>
  <dcterms:modified xsi:type="dcterms:W3CDTF">2022-09-21T14:42:23Z</dcterms:modified>
</cp:coreProperties>
</file>