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5" r:id="rId9"/>
    <p:sldId id="268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091B28B-D397-DC41-AC19-27C645A803DF}">
          <p14:sldIdLst>
            <p14:sldId id="256"/>
            <p14:sldId id="258"/>
            <p14:sldId id="257"/>
            <p14:sldId id="259"/>
            <p14:sldId id="260"/>
            <p14:sldId id="263"/>
            <p14:sldId id="264"/>
            <p14:sldId id="265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08" autoAdjust="0"/>
    <p:restoredTop sz="95768" autoAdjust="0"/>
  </p:normalViewPr>
  <p:slideViewPr>
    <p:cSldViewPr snapToGrid="0">
      <p:cViewPr varScale="1">
        <p:scale>
          <a:sx n="101" d="100"/>
          <a:sy n="101" d="100"/>
        </p:scale>
        <p:origin x="208" y="4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Proces </a:t>
            </a:r>
            <a:r>
              <a:rPr lang="cs-CZ" dirty="0" smtClean="0"/>
              <a:t>lidské komunikace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r>
              <a:rPr lang="cs-CZ" dirty="0"/>
              <a:t>, </a:t>
            </a:r>
            <a:r>
              <a:rPr lang="cs-CZ" dirty="0" smtClean="0"/>
              <a:t>význam komunikace. Verbální </a:t>
            </a:r>
            <a:r>
              <a:rPr lang="cs-CZ" dirty="0"/>
              <a:t>komunikace, </a:t>
            </a:r>
            <a:r>
              <a:rPr lang="cs-CZ" dirty="0" smtClean="0"/>
              <a:t>nonverbální </a:t>
            </a:r>
            <a:r>
              <a:rPr lang="cs-CZ" dirty="0"/>
              <a:t>komunikace. Vymezení </a:t>
            </a:r>
            <a:r>
              <a:rPr lang="cs-CZ" dirty="0" smtClean="0"/>
              <a:t>jazykových </a:t>
            </a:r>
            <a:r>
              <a:rPr lang="cs-CZ" dirty="0"/>
              <a:t>rovin.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provází každého člověka celým jeho životem</a:t>
            </a:r>
          </a:p>
          <a:p>
            <a:r>
              <a:rPr lang="cs-CZ" dirty="0" smtClean="0"/>
              <a:t>Termín „komunikace“ je používán v mnoha vědních disciplínách</a:t>
            </a:r>
          </a:p>
          <a:p>
            <a:r>
              <a:rPr lang="cs-CZ" dirty="0" smtClean="0"/>
              <a:t>Komunikace </a:t>
            </a:r>
            <a:r>
              <a:rPr lang="cs-CZ" dirty="0" smtClean="0"/>
              <a:t>z latinského </a:t>
            </a:r>
            <a:r>
              <a:rPr lang="cs-CZ" i="1" dirty="0" smtClean="0"/>
              <a:t>„</a:t>
            </a:r>
            <a:r>
              <a:rPr lang="cs-CZ" i="1" dirty="0" err="1" smtClean="0"/>
              <a:t>communicatio</a:t>
            </a:r>
            <a:r>
              <a:rPr lang="cs-CZ" i="1" dirty="0" smtClean="0"/>
              <a:t>“ </a:t>
            </a:r>
            <a:r>
              <a:rPr lang="cs-CZ" dirty="0" smtClean="0"/>
              <a:t>– spojování, sdělování</a:t>
            </a:r>
          </a:p>
          <a:p>
            <a:r>
              <a:rPr lang="cs-CZ" b="1" dirty="0"/>
              <a:t>schopnost užívat výrazových prostředků k vytváření, udržování a pěstování mezilidských </a:t>
            </a:r>
            <a:r>
              <a:rPr lang="cs-CZ" b="1" dirty="0" smtClean="0"/>
              <a:t>vztahů</a:t>
            </a:r>
            <a:endParaRPr lang="cs-CZ" dirty="0" smtClean="0"/>
          </a:p>
          <a:p>
            <a:r>
              <a:rPr lang="cs-CZ" dirty="0" smtClean="0"/>
              <a:t>Interakce, přenos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49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rozvoj vnitřní řeči a myšlení</a:t>
            </a:r>
          </a:p>
          <a:p>
            <a:r>
              <a:rPr lang="cs-CZ" dirty="0"/>
              <a:t>pro rozvoj sociálních vztahů</a:t>
            </a:r>
          </a:p>
          <a:p>
            <a:r>
              <a:rPr lang="cs-CZ" dirty="0"/>
              <a:t>pro získávání a předávání informací</a:t>
            </a:r>
          </a:p>
          <a:p>
            <a:r>
              <a:rPr lang="cs-CZ" dirty="0"/>
              <a:t>význam pro vzdělávání</a:t>
            </a:r>
          </a:p>
          <a:p>
            <a:r>
              <a:rPr lang="cs-CZ" dirty="0"/>
              <a:t>pro rozvoj člověka jako společenské bytosti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08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základní prvky komunikace: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Komunikátor</a:t>
            </a:r>
          </a:p>
          <a:p>
            <a:r>
              <a:rPr lang="cs-CZ" dirty="0" smtClean="0"/>
              <a:t>Komunikant</a:t>
            </a:r>
          </a:p>
          <a:p>
            <a:r>
              <a:rPr lang="cs-CZ" dirty="0" smtClean="0"/>
              <a:t>Komuniké</a:t>
            </a:r>
          </a:p>
          <a:p>
            <a:r>
              <a:rPr lang="cs-CZ" dirty="0" smtClean="0"/>
              <a:t>Komunikační kanál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Co/kdo ovlivňuje (pozitivně i negativně) průběh komunikace?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komunikace mezi lidmi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Ideová geneze</a:t>
            </a:r>
          </a:p>
          <a:p>
            <a:r>
              <a:rPr lang="cs-CZ" dirty="0" smtClean="0"/>
              <a:t>Zakódování</a:t>
            </a:r>
          </a:p>
          <a:p>
            <a:r>
              <a:rPr lang="cs-CZ" dirty="0" smtClean="0"/>
              <a:t>Přenos</a:t>
            </a:r>
          </a:p>
          <a:p>
            <a:r>
              <a:rPr lang="cs-CZ" dirty="0" smtClean="0"/>
              <a:t>Příjem</a:t>
            </a:r>
          </a:p>
          <a:p>
            <a:r>
              <a:rPr lang="cs-CZ" dirty="0" smtClean="0"/>
              <a:t>Dekódování</a:t>
            </a:r>
          </a:p>
          <a:p>
            <a:r>
              <a:rPr lang="cs-CZ" dirty="0" smtClean="0"/>
              <a:t>Akce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85463"/>
            <a:ext cx="10753200" cy="451576"/>
          </a:xfrm>
        </p:spPr>
        <p:txBody>
          <a:bodyPr/>
          <a:lstStyle/>
          <a:p>
            <a:r>
              <a:rPr lang="cs-CZ" dirty="0" smtClean="0"/>
              <a:t>Řeč vs. jazyk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56382"/>
            <a:ext cx="10753200" cy="4139998"/>
          </a:xfrm>
        </p:spPr>
        <p:txBody>
          <a:bodyPr/>
          <a:lstStyle/>
          <a:p>
            <a:r>
              <a:rPr lang="cs-CZ" b="1" dirty="0" smtClean="0"/>
              <a:t>Řeč</a:t>
            </a:r>
            <a:r>
              <a:rPr lang="cs-CZ" dirty="0" smtClean="0"/>
              <a:t> je </a:t>
            </a:r>
            <a:r>
              <a:rPr lang="cs-CZ" dirty="0"/>
              <a:t>specificky lidskou </a:t>
            </a:r>
            <a:r>
              <a:rPr lang="cs-CZ" dirty="0" smtClean="0"/>
              <a:t>schopností</a:t>
            </a:r>
          </a:p>
          <a:p>
            <a:pPr lvl="1"/>
            <a:r>
              <a:rPr lang="cs-CZ" dirty="0"/>
              <a:t>Je charakteristická tím, že si jí nevšímáme, protože se soustředíme na obsah sdělení</a:t>
            </a:r>
          </a:p>
          <a:p>
            <a:pPr lvl="1"/>
            <a:r>
              <a:rPr lang="cs-CZ" dirty="0"/>
              <a:t>Všimneme si jí až tehdy, kdy je něco v nepořádku (NKS)</a:t>
            </a:r>
          </a:p>
          <a:p>
            <a:pPr lvl="1"/>
            <a:r>
              <a:rPr lang="cs-CZ" dirty="0"/>
              <a:t>Řeč je to, co umožňuje rozhovor a vytváří společenství</a:t>
            </a:r>
          </a:p>
          <a:p>
            <a:pPr lvl="1"/>
            <a:r>
              <a:rPr lang="cs-CZ" dirty="0"/>
              <a:t>Co nedokážeme vyjádřit řečí, nedokážeme ani pořádně vymyslet</a:t>
            </a:r>
          </a:p>
          <a:p>
            <a:pPr lvl="1"/>
            <a:r>
              <a:rPr lang="cs-CZ" dirty="0"/>
              <a:t>Schopnost řeči nám není vrozena, ovšem na svět si přinášíme určité dispozice, které se rozvíjí až při verbálním styku s mluvícím okolím</a:t>
            </a:r>
          </a:p>
          <a:p>
            <a:pPr lvl="1"/>
            <a:r>
              <a:rPr lang="cs-CZ" dirty="0"/>
              <a:t>Úzce souvisí s kognitivními procesy a </a:t>
            </a:r>
            <a:r>
              <a:rPr lang="cs-CZ" dirty="0" smtClean="0"/>
              <a:t>myšlením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Jazyk</a:t>
            </a:r>
            <a:r>
              <a:rPr lang="cs-CZ" dirty="0" smtClean="0"/>
              <a:t> je jevem </a:t>
            </a:r>
            <a:r>
              <a:rPr lang="cs-CZ" dirty="0"/>
              <a:t>a procesem </a:t>
            </a:r>
            <a:r>
              <a:rPr lang="cs-CZ" dirty="0" smtClean="0"/>
              <a:t>společenským</a:t>
            </a:r>
          </a:p>
          <a:p>
            <a:pPr lvl="1"/>
            <a:r>
              <a:rPr lang="cs-CZ" dirty="0" smtClean="0"/>
              <a:t>Schopnost ovládat a používat jistý symbolický vyjadřovací systém</a:t>
            </a:r>
          </a:p>
          <a:p>
            <a:pPr lvl="1"/>
            <a:r>
              <a:rPr lang="cs-CZ" dirty="0" smtClean="0"/>
              <a:t>Jazykové kompetence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Obojí spolu souvisí: aby člověk česky promluvit (řeč), musí česky umět (jazyk)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9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Verbální</a:t>
            </a:r>
            <a:r>
              <a:rPr lang="cs-CZ" dirty="0" smtClean="0"/>
              <a:t> a neverbální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zde spadají všechny komunikační procesy, které se realizují za pomoci mluvené nebo psané řeči</a:t>
            </a:r>
          </a:p>
          <a:p>
            <a:pPr lvl="0"/>
            <a:r>
              <a:rPr lang="cs-CZ" dirty="0"/>
              <a:t>má velký sociální význam</a:t>
            </a:r>
          </a:p>
          <a:p>
            <a:r>
              <a:rPr lang="cs-CZ" dirty="0"/>
              <a:t>sociální kontakty jsou závislé na vysokém stupni schopnosti jazykové výměny a jazykového </a:t>
            </a:r>
            <a:r>
              <a:rPr lang="cs-CZ" dirty="0" err="1"/>
              <a:t>sebepředstavení</a:t>
            </a:r>
            <a:r>
              <a:rPr lang="cs-CZ" dirty="0"/>
              <a:t>, rozhovoru, diskuzi, slovní hádky, promluvy atd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Verbální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neverbální</a:t>
            </a:r>
            <a:r>
              <a:rPr lang="cs-CZ" dirty="0"/>
              <a:t> komunikace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Veškeré dorozumívací prostředky neslovní podstaty</a:t>
            </a:r>
          </a:p>
          <a:p>
            <a:r>
              <a:rPr lang="cs-CZ" sz="2000" dirty="0" smtClean="0"/>
              <a:t>Gesta, miminka, </a:t>
            </a:r>
            <a:r>
              <a:rPr lang="cs-CZ" sz="2000" dirty="0" err="1" smtClean="0"/>
              <a:t>posturika</a:t>
            </a:r>
            <a:r>
              <a:rPr lang="cs-CZ" sz="2000" dirty="0" smtClean="0"/>
              <a:t>, </a:t>
            </a:r>
            <a:r>
              <a:rPr lang="cs-CZ" sz="2000" dirty="0" err="1" smtClean="0"/>
              <a:t>haptika</a:t>
            </a:r>
            <a:r>
              <a:rPr lang="cs-CZ" sz="2000" dirty="0" smtClean="0"/>
              <a:t>..</a:t>
            </a:r>
          </a:p>
          <a:p>
            <a:r>
              <a:rPr lang="cs-CZ" sz="2000" dirty="0" smtClean="0"/>
              <a:t>Vyjadřuje emoce, prožitky, reakce</a:t>
            </a:r>
          </a:p>
          <a:p>
            <a:r>
              <a:rPr lang="cs-CZ" sz="2000" dirty="0" smtClean="0"/>
              <a:t>Může doprovázet mluvenou řeč a nemusí</a:t>
            </a:r>
          </a:p>
          <a:p>
            <a:r>
              <a:rPr lang="cs-CZ" sz="2000" dirty="0" smtClean="0"/>
              <a:t>Díky této formě komunikace navozujeme mezilidské vztahy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144" y="1383449"/>
            <a:ext cx="4030856" cy="403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90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jazykových rovin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Foneticko-fonologická jazyková rovina </a:t>
            </a:r>
            <a:r>
              <a:rPr lang="cs-CZ" sz="2000" dirty="0" smtClean="0"/>
              <a:t>– výslovnost a zvuková stránka řeči</a:t>
            </a:r>
          </a:p>
          <a:p>
            <a:pPr lvl="1"/>
            <a:r>
              <a:rPr lang="cs-CZ" sz="1200" dirty="0" smtClean="0"/>
              <a:t>Od tvrdého po měkký hlasový začátek</a:t>
            </a:r>
          </a:p>
          <a:p>
            <a:pPr lvl="1"/>
            <a:r>
              <a:rPr lang="cs-CZ" sz="1200" dirty="0" smtClean="0"/>
              <a:t>Od pudového po napodobivé žvatlání</a:t>
            </a:r>
          </a:p>
          <a:p>
            <a:pPr lvl="1"/>
            <a:r>
              <a:rPr lang="cs-CZ" sz="1200" dirty="0" smtClean="0"/>
              <a:t>Od </a:t>
            </a:r>
            <a:r>
              <a:rPr lang="cs-CZ" sz="1200" dirty="0" err="1" smtClean="0"/>
              <a:t>prefonémů</a:t>
            </a:r>
            <a:r>
              <a:rPr lang="cs-CZ" sz="1200" dirty="0" smtClean="0"/>
              <a:t> k fonémům</a:t>
            </a:r>
          </a:p>
          <a:p>
            <a:r>
              <a:rPr lang="cs-CZ" sz="2000" b="1" dirty="0" smtClean="0"/>
              <a:t>Lexikálně-sémantická jazyková rovina </a:t>
            </a:r>
            <a:r>
              <a:rPr lang="cs-CZ" sz="2000" dirty="0" smtClean="0"/>
              <a:t>– slovní zásoba a porozumění významu řeči</a:t>
            </a:r>
          </a:p>
          <a:p>
            <a:pPr lvl="1"/>
            <a:r>
              <a:rPr lang="cs-CZ" sz="1200" dirty="0" smtClean="0"/>
              <a:t>Od pasivní po aktivní slovní zásobu</a:t>
            </a:r>
          </a:p>
          <a:p>
            <a:pPr lvl="1"/>
            <a:r>
              <a:rPr lang="cs-CZ" sz="1200" dirty="0" smtClean="0"/>
              <a:t>Od malé po velkou slovní zásobu</a:t>
            </a:r>
          </a:p>
          <a:p>
            <a:pPr lvl="1"/>
            <a:r>
              <a:rPr lang="cs-CZ" sz="1200" dirty="0" smtClean="0"/>
              <a:t>Od </a:t>
            </a:r>
            <a:r>
              <a:rPr lang="cs-CZ" sz="1200" dirty="0" err="1" smtClean="0"/>
              <a:t>hypergeneralizace</a:t>
            </a:r>
            <a:r>
              <a:rPr lang="cs-CZ" sz="1200" dirty="0" smtClean="0"/>
              <a:t> po </a:t>
            </a:r>
            <a:r>
              <a:rPr lang="cs-CZ" sz="1200" dirty="0" err="1" smtClean="0"/>
              <a:t>hyperdiferenciaci</a:t>
            </a:r>
            <a:endParaRPr lang="cs-CZ" sz="1200" dirty="0" smtClean="0"/>
          </a:p>
          <a:p>
            <a:r>
              <a:rPr lang="cs-CZ" sz="2000" b="1" dirty="0" smtClean="0"/>
              <a:t>Morfologicko-syntaktická jazyková rovina </a:t>
            </a:r>
            <a:r>
              <a:rPr lang="cs-CZ" sz="2000" dirty="0" smtClean="0"/>
              <a:t>– gramatika a stavba vět</a:t>
            </a:r>
          </a:p>
          <a:p>
            <a:pPr lvl="1"/>
            <a:r>
              <a:rPr lang="cs-CZ" sz="1200" dirty="0" smtClean="0"/>
              <a:t>Od jednoslovných po dvouslovné věty</a:t>
            </a:r>
          </a:p>
          <a:p>
            <a:pPr lvl="1"/>
            <a:r>
              <a:rPr lang="cs-CZ" sz="1200" dirty="0" smtClean="0"/>
              <a:t>K postupnému přidávání slovních druhů</a:t>
            </a:r>
          </a:p>
          <a:p>
            <a:pPr lvl="1"/>
            <a:r>
              <a:rPr lang="cs-CZ" sz="1200" dirty="0" smtClean="0"/>
              <a:t>K postupnému rozvoji stavby věty</a:t>
            </a:r>
          </a:p>
          <a:p>
            <a:r>
              <a:rPr lang="cs-CZ" sz="2000" b="1" dirty="0" smtClean="0"/>
              <a:t>Pragmatická jazyková rovina </a:t>
            </a:r>
            <a:r>
              <a:rPr lang="cs-CZ" sz="2000" dirty="0" smtClean="0"/>
              <a:t>– schopnost vyjádřit různé komunikační záměry</a:t>
            </a:r>
          </a:p>
          <a:p>
            <a:pPr lvl="1"/>
            <a:r>
              <a:rPr lang="cs-CZ" sz="1200" dirty="0" smtClean="0"/>
              <a:t>K učení se rolím komunikačního partnera</a:t>
            </a:r>
          </a:p>
          <a:p>
            <a:pPr lvl="1"/>
            <a:r>
              <a:rPr lang="cs-CZ" sz="1200" dirty="0" smtClean="0"/>
              <a:t>K přejímání různých komunikačních vzorců</a:t>
            </a:r>
          </a:p>
          <a:p>
            <a:pPr lvl="1"/>
            <a:r>
              <a:rPr lang="cs-CZ" sz="1200" dirty="0" smtClean="0"/>
              <a:t>K rozvoji regulace řeči</a:t>
            </a:r>
          </a:p>
          <a:p>
            <a:pPr lvl="1"/>
            <a:r>
              <a:rPr lang="cs-CZ" sz="1200" dirty="0" smtClean="0"/>
              <a:t>Od studu k aktivní snaze navazovat komunikaci a sociální kontakty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6345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3_komunikace</Template>
  <TotalTime>1376</TotalTime>
  <Words>362</Words>
  <Application>Microsoft Macintosh PowerPoint</Application>
  <PresentationFormat>Širokoúhlá obrazovka</PresentationFormat>
  <Paragraphs>88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Tahoma</vt:lpstr>
      <vt:lpstr>Wingdings</vt:lpstr>
      <vt:lpstr>Arial</vt:lpstr>
      <vt:lpstr>Prezentace_MU_CZ</vt:lpstr>
      <vt:lpstr>Proces lidské komunikace</vt:lpstr>
      <vt:lpstr>Komunikace</vt:lpstr>
      <vt:lpstr>Význam komunikace</vt:lpstr>
      <vt:lpstr>Čtyři základní prvky komunikace:</vt:lpstr>
      <vt:lpstr>Fáze komunikace mezi lidmi</vt:lpstr>
      <vt:lpstr>Řeč vs. jazyk</vt:lpstr>
      <vt:lpstr>Verbální a neverbální komunikace</vt:lpstr>
      <vt:lpstr>Verbální a neverbální komunikace</vt:lpstr>
      <vt:lpstr>Vymezení jazykových rovin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lidské komunikace</dc:title>
  <dc:creator>Kateřina Richterová</dc:creator>
  <cp:lastModifiedBy>Kateřina Richterová</cp:lastModifiedBy>
  <cp:revision>15</cp:revision>
  <cp:lastPrinted>1601-01-01T00:00:00Z</cp:lastPrinted>
  <dcterms:created xsi:type="dcterms:W3CDTF">2022-02-10T15:00:08Z</dcterms:created>
  <dcterms:modified xsi:type="dcterms:W3CDTF">2022-09-22T16:45:11Z</dcterms:modified>
</cp:coreProperties>
</file>