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1" r:id="rId1"/>
  </p:sldMasterIdLst>
  <p:notesMasterIdLst>
    <p:notesMasterId r:id="rId19"/>
  </p:notesMasterIdLst>
  <p:handoutMasterIdLst>
    <p:handoutMasterId r:id="rId20"/>
  </p:handoutMasterIdLst>
  <p:sldIdLst>
    <p:sldId id="256" r:id="rId2"/>
    <p:sldId id="273" r:id="rId3"/>
    <p:sldId id="258" r:id="rId4"/>
    <p:sldId id="259" r:id="rId5"/>
    <p:sldId id="261" r:id="rId6"/>
    <p:sldId id="274" r:id="rId7"/>
    <p:sldId id="275" r:id="rId8"/>
    <p:sldId id="264" r:id="rId9"/>
    <p:sldId id="263" r:id="rId10"/>
    <p:sldId id="267" r:id="rId11"/>
    <p:sldId id="266" r:id="rId12"/>
    <p:sldId id="268" r:id="rId13"/>
    <p:sldId id="269" r:id="rId14"/>
    <p:sldId id="270" r:id="rId15"/>
    <p:sldId id="271" r:id="rId16"/>
    <p:sldId id="284" r:id="rId17"/>
    <p:sldId id="285" r:id="rId18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300"/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505" autoAdjust="0"/>
    <p:restoredTop sz="95768" autoAdjust="0"/>
  </p:normalViewPr>
  <p:slideViewPr>
    <p:cSldViewPr snapToGrid="0">
      <p:cViewPr varScale="1">
        <p:scale>
          <a:sx n="115" d="100"/>
          <a:sy n="115" d="100"/>
        </p:scale>
        <p:origin x="240" y="19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handoutMaster" Target="handoutMasters/handoutMaster1.xml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emf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emf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emf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emf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emf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emf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emf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emf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emf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emf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emf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emf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emf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emf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emf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emf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emf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emf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emf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smtClean="0"/>
              <a:t>10/12/22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pic>
        <p:nvPicPr>
          <p:cNvPr id="18" name="Obrázek 17">
            <a:extLst>
              <a:ext uri="{FF2B5EF4-FFF2-40B4-BE49-F238E27FC236}">
                <a16:creationId xmlns:a16="http://schemas.microsoft.com/office/drawing/2014/main" xmlns="" id="{1D911E5E-6197-7848-99A5-8C8627D11E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titul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4C608-40B1-4030-A28D-5B74BC98ADCE}" type="datetimeFigureOut">
              <a:rPr lang="en-US" smtClean="0"/>
              <a:t>10/12/22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4C608-40B1-4030-A28D-5B74BC98ADCE}" type="datetimeFigureOut">
              <a:rPr lang="en-US" smtClean="0"/>
              <a:t>10/12/22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4C608-40B1-4030-A28D-5B74BC98ADCE}" type="datetimeFigureOut">
              <a:rPr lang="en-US" smtClean="0"/>
              <a:t>10/12/22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4C608-40B1-4030-A28D-5B74BC98ADCE}" type="datetimeFigureOut">
              <a:rPr lang="en-US" smtClean="0"/>
              <a:t>10/12/22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  <p:hf hd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4C608-40B1-4030-A28D-5B74BC98ADCE}" type="datetimeFigureOut">
              <a:rPr lang="en-US" smtClean="0"/>
              <a:t>10/12/22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Ovr>
    <a:masterClrMapping/>
  </p:clrMapOvr>
  <p:hf hd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smtClean="0"/>
              <a:t>10/12/22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Ovr>
    <a:masterClrMapping/>
  </p:clrMapOvr>
  <p:hf hd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smtClean="0"/>
              <a:t>10/12/22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Ovr>
    <a:masterClrMapping/>
  </p:clrMapOvr>
  <p:hf hd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xmlns="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xmlns="" id="{1D911E5E-6197-7848-99A5-8C8627D11E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xmlns="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xmlns="" id="{3D544807-CCC8-C147-BC84-731878E3FF5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xmlns="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xmlns="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xmlns="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xmlns="" id="{A8614ED3-CCC3-4849-B628-61C3AB8D12B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smtClean="0"/>
              <a:t>10/12/22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xmlns="" id="{3D544807-CCC8-C147-BC84-731878E3FF5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xmlns="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xmlns="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xmlns="" id="{672C6AD4-B64D-9447-94F1-1732886380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xmlns="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xmlns="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xmlns="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3" name="Obrázek 8">
            <a:extLst>
              <a:ext uri="{FF2B5EF4-FFF2-40B4-BE49-F238E27FC236}">
                <a16:creationId xmlns:a16="http://schemas.microsoft.com/office/drawing/2014/main" xmlns="" id="{BD079056-37C1-BB41-A10B-5467FD1004C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xmlns="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xmlns="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xmlns="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xmlns="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xmlns="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xmlns="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xmlns="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xmlns="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xmlns="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Obrázek 8">
            <a:extLst>
              <a:ext uri="{FF2B5EF4-FFF2-40B4-BE49-F238E27FC236}">
                <a16:creationId xmlns:a16="http://schemas.microsoft.com/office/drawing/2014/main" xmlns="" id="{81F1F6BC-132D-3746-8DEA-8E0070523DA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xmlns="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xmlns="" id="{21663280-9DA9-6D46-9A85-58C09D41A68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xmlns="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xmlns="" id="{4789C4D8-85B1-0E4B-80EB-3DD1C97BF8B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xmlns="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xmlns="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xmlns="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xmlns="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xmlns="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xmlns="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Obrázek 8">
            <a:extLst>
              <a:ext uri="{FF2B5EF4-FFF2-40B4-BE49-F238E27FC236}">
                <a16:creationId xmlns:a16="http://schemas.microsoft.com/office/drawing/2014/main" xmlns="" id="{A9039D6B-799E-F449-83E9-C13BAA09AF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xmlns="" id="{E49E2218-4CCF-BC44-930E-B31D9BFD89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xmlns="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xmlns="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xmlns="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xmlns="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xmlns="" id="{DD6941B3-7740-5745-9EAD-9C3115979A6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xmlns="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xmlns="" id="{16CF9942-BE26-4A4C-A2D8-ABA21EDF53C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xmlns="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xmlns="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xmlns="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xmlns="" id="{883B3136-B228-D44A-AB43-48B383AAACD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822A4-8DA6-4447-9B1F-C5DB58435268}" type="datetimeFigureOut">
              <a:rPr lang="en-US" smtClean="0"/>
              <a:t>10/12/22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Ovr>
    <a:masterClrMapping/>
  </p:clrMapOvr>
  <p:hf hdr="0" dt="0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2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xmlns="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PED slide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xmlns="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2872" y="2021800"/>
            <a:ext cx="4106254" cy="28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xmlns="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smtClean="0"/>
              <a:t>10/12/22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smtClean="0"/>
              <a:t>10/12/22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Ovr>
    <a:masterClrMapping/>
  </p:clrMapOvr>
  <p:hf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smtClean="0"/>
              <a:t>10/12/22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xmlns="" id="{4789C4D8-85B1-0E4B-80EB-3DD1C97BF8B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smtClean="0"/>
              <a:t>10/12/22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5" name="Obrázek 8">
            <a:extLst>
              <a:ext uri="{FF2B5EF4-FFF2-40B4-BE49-F238E27FC236}">
                <a16:creationId xmlns:a16="http://schemas.microsoft.com/office/drawing/2014/main" xmlns="" id="{E49E2218-4CCF-BC44-930E-B31D9BFD89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smtClean="0"/>
              <a:t>10/12/22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Ovr>
    <a:masterClrMapping/>
  </p:clrMapOvr>
  <p:hf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Přetáhněte obrázek na zástupný symbol nebo klikněte na ikonu pro přidání.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smtClean="0"/>
              <a:t>10/12/22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Ovr>
    <a:masterClrMapping/>
  </p:clrMapOvr>
  <p:hf hdr="0" dt="0"/>
</p:sldLayout>
</file>

<file path=ppt/slideMasters/_rels/slideMaster1.xml.rels><?xml version="1.0" encoding="UTF-8" standalone="yes"?>
<Relationships xmlns="http://schemas.openxmlformats.org/package/2006/relationships"><Relationship Id="rId20" Type="http://schemas.openxmlformats.org/officeDocument/2006/relationships/slideLayout" Target="../slideLayouts/slideLayout20.xml"/><Relationship Id="rId21" Type="http://schemas.openxmlformats.org/officeDocument/2006/relationships/slideLayout" Target="../slideLayouts/slideLayout21.xml"/><Relationship Id="rId22" Type="http://schemas.openxmlformats.org/officeDocument/2006/relationships/slideLayout" Target="../slideLayouts/slideLayout22.xml"/><Relationship Id="rId23" Type="http://schemas.openxmlformats.org/officeDocument/2006/relationships/slideLayout" Target="../slideLayouts/slideLayout23.xml"/><Relationship Id="rId24" Type="http://schemas.openxmlformats.org/officeDocument/2006/relationships/slideLayout" Target="../slideLayouts/slideLayout24.xml"/><Relationship Id="rId25" Type="http://schemas.openxmlformats.org/officeDocument/2006/relationships/slideLayout" Target="../slideLayouts/slideLayout25.xml"/><Relationship Id="rId26" Type="http://schemas.openxmlformats.org/officeDocument/2006/relationships/slideLayout" Target="../slideLayouts/slideLayout26.xml"/><Relationship Id="rId27" Type="http://schemas.openxmlformats.org/officeDocument/2006/relationships/slideLayout" Target="../slideLayouts/slideLayout27.xml"/><Relationship Id="rId28" Type="http://schemas.openxmlformats.org/officeDocument/2006/relationships/slideLayout" Target="../slideLayouts/slideLayout28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30" Type="http://schemas.openxmlformats.org/officeDocument/2006/relationships/slideLayout" Target="../slideLayouts/slideLayout30.xml"/><Relationship Id="rId31" Type="http://schemas.openxmlformats.org/officeDocument/2006/relationships/slideLayout" Target="../slideLayouts/slideLayout31.xml"/><Relationship Id="rId32" Type="http://schemas.openxmlformats.org/officeDocument/2006/relationships/slideLayout" Target="../slideLayouts/slideLayout32.xml"/><Relationship Id="rId9" Type="http://schemas.openxmlformats.org/officeDocument/2006/relationships/slideLayout" Target="../slideLayouts/slideLayout9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3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64C608-40B1-4030-A28D-5B74BC98ADCE}" type="datetimeFigureOut">
              <a:rPr lang="en-US" smtClean="0"/>
              <a:t>10/12/22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292281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  <p:sldLayoutId id="2147483743" r:id="rId12"/>
    <p:sldLayoutId id="2147483744" r:id="rId13"/>
    <p:sldLayoutId id="2147483745" r:id="rId14"/>
    <p:sldLayoutId id="2147483746" r:id="rId15"/>
    <p:sldLayoutId id="2147483747" r:id="rId16"/>
    <p:sldLayoutId id="2147483678" r:id="rId17"/>
    <p:sldLayoutId id="2147483684" r:id="rId18"/>
    <p:sldLayoutId id="2147483674" r:id="rId19"/>
    <p:sldLayoutId id="2147483688" r:id="rId20"/>
    <p:sldLayoutId id="2147483698" r:id="rId21"/>
    <p:sldLayoutId id="2147483673" r:id="rId22"/>
    <p:sldLayoutId id="2147483675" r:id="rId23"/>
    <p:sldLayoutId id="2147483695" r:id="rId24"/>
    <p:sldLayoutId id="2147483677" r:id="rId25"/>
    <p:sldLayoutId id="2147483686" r:id="rId26"/>
    <p:sldLayoutId id="2147483697" r:id="rId27"/>
    <p:sldLayoutId id="2147483690" r:id="rId28"/>
    <p:sldLayoutId id="2147483696" r:id="rId29"/>
    <p:sldLayoutId id="2147483694" r:id="rId30"/>
    <p:sldLayoutId id="2147483692" r:id="rId31"/>
    <p:sldLayoutId id="2147483693" r:id="rId32"/>
  </p:sldLayoutIdLst>
  <p:hf hd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M6s1Ps9F3I4" TargetMode="External"/><Relationship Id="rId4" Type="http://schemas.openxmlformats.org/officeDocument/2006/relationships/hyperlink" Target="https://www.youtube.com/watch?v=AVr4mDIGaQQ&amp;t=30s" TargetMode="External"/><Relationship Id="rId5" Type="http://schemas.openxmlformats.org/officeDocument/2006/relationships/hyperlink" Target="https://www.youtube.com/watch?v=O1NJ4IS_73c" TargetMode="External"/><Relationship Id="rId6" Type="http://schemas.openxmlformats.org/officeDocument/2006/relationships/hyperlink" Target="https://www.youtube.com/watch?v=mrs-ahVKQLg&amp;t=77s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youtube.com/watch?v=R_J5OoIWO4A" TargetMode="Externa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casopis.aklcr.cz/pdfs/lkl/2019/01/06.pdf" TargetMode="External"/><Relationship Id="rId3" Type="http://schemas.openxmlformats.org/officeDocument/2006/relationships/hyperlink" Target="https://www.solen.cz/pdfs/ped/2004/06/07.pdf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xmlns="" id="{2491EF5B-3067-7546-837B-2D005F3ED49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Ontogeneze lidské řeči</a:t>
            </a:r>
            <a:endParaRPr lang="cs-CZ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xmlns="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lvl="0"/>
            <a:r>
              <a:rPr lang="cs-CZ" b="1" dirty="0"/>
              <a:t>Ontogeneze řeči a jazykových schopností. Faktory ovlivňující vývoj řeči a jazykových schopností. </a:t>
            </a:r>
            <a:endParaRPr lang="cs-CZ" dirty="0"/>
          </a:p>
          <a:p>
            <a:endParaRPr lang="cs-CZ" dirty="0"/>
          </a:p>
        </p:txBody>
      </p:sp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xmlns="" id="{A4692E60-FDF9-1E4F-A820-B4DF2F6561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xmlns="" id="{9DAF3088-3E4D-9845-B71B-E817345CD8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</p:spTree>
    <p:extLst>
      <p:ext uri="{BB962C8B-B14F-4D97-AF65-F5344CB8AC3E}">
        <p14:creationId xmlns:p14="http://schemas.microsoft.com/office/powerpoint/2010/main" val="32633424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24632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Lexikálně-sémantická jazyková rovina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cs-CZ" sz="2000" dirty="0"/>
              <a:t>zabývá se hlavně rozvojem slovní zásoby (pasivní i aktivní)</a:t>
            </a:r>
          </a:p>
          <a:p>
            <a:pPr lvl="0"/>
            <a:r>
              <a:rPr lang="cs-CZ" sz="2000" b="1" dirty="0"/>
              <a:t>10. měsíc: počátky pasivní slovní zásoby</a:t>
            </a:r>
            <a:r>
              <a:rPr lang="cs-CZ" sz="2000" dirty="0"/>
              <a:t> = stádium rozumění řeči</a:t>
            </a:r>
          </a:p>
          <a:p>
            <a:pPr lvl="0"/>
            <a:r>
              <a:rPr lang="cs-CZ" sz="2000" b="1" dirty="0"/>
              <a:t>1. rok: první slova</a:t>
            </a:r>
            <a:r>
              <a:rPr lang="cs-CZ" sz="2000" dirty="0"/>
              <a:t> – ale hlavní komunikace pohledem, mimikou, pláčem, pohybem</a:t>
            </a:r>
          </a:p>
          <a:p>
            <a:pPr lvl="0"/>
            <a:r>
              <a:rPr lang="cs-CZ" sz="2000" dirty="0"/>
              <a:t>první slova chápe dítě všeobecně = </a:t>
            </a:r>
            <a:r>
              <a:rPr lang="cs-CZ" sz="2000" b="1" dirty="0" err="1"/>
              <a:t>hypergeneralizace</a:t>
            </a:r>
            <a:r>
              <a:rPr lang="cs-CZ" sz="2000" dirty="0"/>
              <a:t> (extrémní zobecňování)</a:t>
            </a:r>
          </a:p>
          <a:p>
            <a:pPr lvl="1"/>
            <a:r>
              <a:rPr lang="cs-CZ" dirty="0"/>
              <a:t>„haf haf“ = vše co má 4 nohy</a:t>
            </a:r>
          </a:p>
          <a:p>
            <a:pPr lvl="0"/>
            <a:r>
              <a:rPr lang="cs-CZ" sz="2000" dirty="0"/>
              <a:t>když zná už více slov – opačná tendence = </a:t>
            </a:r>
            <a:r>
              <a:rPr lang="cs-CZ" sz="2000" b="1" dirty="0" err="1" smtClean="0"/>
              <a:t>hyperdiferenciace</a:t>
            </a:r>
            <a:endParaRPr lang="cs-CZ" sz="2000" dirty="0"/>
          </a:p>
          <a:p>
            <a:pPr lvl="1"/>
            <a:r>
              <a:rPr lang="cs-CZ" dirty="0" smtClean="0"/>
              <a:t>názvy </a:t>
            </a:r>
            <a:r>
              <a:rPr lang="cs-CZ" dirty="0"/>
              <a:t>jsou striktně konkrétní – haf haf je jen můj </a:t>
            </a:r>
            <a:r>
              <a:rPr lang="cs-CZ" dirty="0" smtClean="0"/>
              <a:t>pes</a:t>
            </a:r>
            <a:endParaRPr lang="cs-CZ" dirty="0"/>
          </a:p>
          <a:p>
            <a:pPr lvl="0"/>
            <a:r>
              <a:rPr lang="cs-CZ" sz="2000" dirty="0"/>
              <a:t>1-2 roky: proces </a:t>
            </a:r>
            <a:r>
              <a:rPr lang="cs-CZ" sz="2000" b="1" dirty="0" err="1"/>
              <a:t>sémantizace</a:t>
            </a:r>
            <a:r>
              <a:rPr lang="cs-CZ" sz="2000" dirty="0"/>
              <a:t> (porozumění významu slov, ale ještě je nezvládá aktivně)</a:t>
            </a:r>
          </a:p>
          <a:p>
            <a:endParaRPr lang="cs-CZ" dirty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8224611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Lexikálně-sémantická jazyková rovina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sz="2000" b="1" dirty="0"/>
              <a:t>první věk otázek – 1,5 roku</a:t>
            </a:r>
            <a:r>
              <a:rPr lang="cs-CZ" sz="2000" dirty="0"/>
              <a:t> („Co je to? Kdo je to?“)</a:t>
            </a:r>
          </a:p>
          <a:p>
            <a:pPr lvl="0"/>
            <a:r>
              <a:rPr lang="cs-CZ" sz="2000" b="1" dirty="0"/>
              <a:t>druhý věk otázek – 3,5 roku</a:t>
            </a:r>
            <a:r>
              <a:rPr lang="cs-CZ" sz="2000" dirty="0"/>
              <a:t> („Proč? Kdy?“) – rozvoj aktivní i pasivní slovní zásoby</a:t>
            </a:r>
          </a:p>
          <a:p>
            <a:pPr lvl="0"/>
            <a:r>
              <a:rPr lang="cs-CZ" sz="2000" dirty="0"/>
              <a:t>3. - 4. rok: zná své jméno a příjmení, chápe rozdíly, první básničky</a:t>
            </a:r>
          </a:p>
          <a:p>
            <a:pPr lvl="0"/>
            <a:r>
              <a:rPr lang="cs-CZ" sz="2000" dirty="0"/>
              <a:t>4. – 6. rok: rozšiřování slovní zásoby</a:t>
            </a:r>
          </a:p>
          <a:p>
            <a:pPr lvl="0"/>
            <a:r>
              <a:rPr lang="cs-CZ" sz="2000" dirty="0" smtClean="0"/>
              <a:t>V</a:t>
            </a:r>
            <a:r>
              <a:rPr lang="cs-CZ" sz="2000" dirty="0"/>
              <a:t> 1 roce je slovní zásoba dítěte 5-7 slov, ve dvou letech 200 slov, </a:t>
            </a:r>
            <a:r>
              <a:rPr lang="cs-CZ" sz="2000" b="1" dirty="0"/>
              <a:t>ve třech letech téměř 1000 </a:t>
            </a:r>
            <a:r>
              <a:rPr lang="cs-CZ" sz="2000" dirty="0"/>
              <a:t>slov, ve 4 letech asi 1500 slov, v 6ti letech 2500-3000 slov.</a:t>
            </a:r>
          </a:p>
          <a:p>
            <a:pPr lvl="0"/>
            <a:r>
              <a:rPr lang="cs-CZ" sz="2000" b="1" dirty="0"/>
              <a:t>největší nárůst slovní zásoby je do 3. roku života dítěte</a:t>
            </a:r>
          </a:p>
          <a:p>
            <a:endParaRPr lang="cs-CZ" dirty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5028615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Morfologicko-syntaktická jazyková rovina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sz="2000" dirty="0"/>
              <a:t>gramatická stránka řeči</a:t>
            </a:r>
          </a:p>
          <a:p>
            <a:pPr lvl="0"/>
            <a:r>
              <a:rPr lang="cs-CZ" sz="2000" dirty="0"/>
              <a:t>odráží celkovou úroveň mentálního </a:t>
            </a:r>
            <a:r>
              <a:rPr lang="cs-CZ" sz="2000" dirty="0" smtClean="0"/>
              <a:t>vývoje</a:t>
            </a:r>
            <a:endParaRPr lang="cs-CZ" sz="2000" dirty="0"/>
          </a:p>
          <a:p>
            <a:pPr lvl="0"/>
            <a:r>
              <a:rPr lang="cs-CZ" sz="2000" b="1" dirty="0"/>
              <a:t>lze ji zkoumat až kolem 12. měsíce</a:t>
            </a:r>
          </a:p>
          <a:p>
            <a:pPr lvl="0"/>
            <a:r>
              <a:rPr lang="cs-CZ" sz="2000" b="1" dirty="0"/>
              <a:t>1. slovo = opakování 2 slabik</a:t>
            </a:r>
            <a:r>
              <a:rPr lang="cs-CZ" sz="2000" dirty="0"/>
              <a:t>, neohebná, funkce jednoslovných vět (nečasuje se, neskloňuje se</a:t>
            </a:r>
            <a:r>
              <a:rPr lang="cs-CZ" sz="2000" dirty="0" smtClean="0"/>
              <a:t>)</a:t>
            </a:r>
            <a:endParaRPr lang="cs-CZ" sz="2000" dirty="0"/>
          </a:p>
          <a:p>
            <a:pPr lvl="1"/>
            <a:r>
              <a:rPr lang="cs-CZ" dirty="0"/>
              <a:t> podstatná jména v 1. </a:t>
            </a:r>
            <a:r>
              <a:rPr lang="cs-CZ" dirty="0" smtClean="0"/>
              <a:t>pádu nejčastěji </a:t>
            </a:r>
          </a:p>
          <a:p>
            <a:pPr lvl="0"/>
            <a:r>
              <a:rPr lang="cs-CZ" sz="2000" dirty="0" smtClean="0"/>
              <a:t>dvouslovné věty = spojení podstatného jména + citoslovce (</a:t>
            </a:r>
            <a:r>
              <a:rPr lang="cs-CZ" sz="2000" dirty="0" err="1" smtClean="0"/>
              <a:t>tata</a:t>
            </a:r>
            <a:r>
              <a:rPr lang="cs-CZ" sz="2000" dirty="0" smtClean="0"/>
              <a:t> </a:t>
            </a:r>
            <a:r>
              <a:rPr lang="cs-CZ" sz="2000" dirty="0" err="1" smtClean="0"/>
              <a:t>pápá</a:t>
            </a:r>
            <a:r>
              <a:rPr lang="cs-CZ" sz="2000" dirty="0" smtClean="0"/>
              <a:t>)</a:t>
            </a:r>
          </a:p>
          <a:p>
            <a:pPr lvl="1"/>
            <a:r>
              <a:rPr lang="cs-CZ" dirty="0" smtClean="0"/>
              <a:t> </a:t>
            </a:r>
            <a:r>
              <a:rPr lang="cs-CZ" dirty="0"/>
              <a:t>kolem 1,5 roku</a:t>
            </a:r>
          </a:p>
          <a:p>
            <a:pPr lvl="0"/>
            <a:r>
              <a:rPr lang="cs-CZ" sz="2000" dirty="0" smtClean="0"/>
              <a:t>víceslovné </a:t>
            </a:r>
            <a:r>
              <a:rPr lang="cs-CZ" sz="2000" dirty="0"/>
              <a:t>věty = vstupují slovesa</a:t>
            </a:r>
          </a:p>
          <a:p>
            <a:endParaRPr lang="cs-CZ" dirty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9555168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Morfologicko-syntaktická jazyková rovina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1054537" y="1930400"/>
            <a:ext cx="10753200" cy="4139998"/>
          </a:xfrm>
        </p:spPr>
        <p:txBody>
          <a:bodyPr>
            <a:normAutofit fontScale="62500" lnSpcReduction="20000"/>
          </a:bodyPr>
          <a:lstStyle/>
          <a:p>
            <a:pPr lvl="0"/>
            <a:r>
              <a:rPr lang="cs-CZ" sz="1800" b="1" dirty="0"/>
              <a:t>slovní druhy:</a:t>
            </a:r>
            <a:r>
              <a:rPr lang="cs-CZ" sz="1800" dirty="0"/>
              <a:t> </a:t>
            </a:r>
          </a:p>
          <a:p>
            <a:pPr lvl="1"/>
            <a:r>
              <a:rPr lang="cs-CZ" sz="1800" dirty="0"/>
              <a:t> podstatná jména, </a:t>
            </a:r>
            <a:r>
              <a:rPr lang="cs-CZ" sz="1800" dirty="0" err="1"/>
              <a:t>onomatopoia</a:t>
            </a:r>
            <a:r>
              <a:rPr lang="cs-CZ" sz="1800" dirty="0"/>
              <a:t> (zvukomalebná citoslovce)</a:t>
            </a:r>
          </a:p>
          <a:p>
            <a:pPr lvl="1"/>
            <a:r>
              <a:rPr lang="cs-CZ" sz="1800" dirty="0"/>
              <a:t> Slovesa</a:t>
            </a:r>
          </a:p>
          <a:p>
            <a:pPr lvl="1"/>
            <a:r>
              <a:rPr lang="cs-CZ" sz="1800" dirty="0"/>
              <a:t> 2,5 – 3 roky: přídavná jména, osobní zájmena, skloňování</a:t>
            </a:r>
          </a:p>
          <a:p>
            <a:pPr lvl="1"/>
            <a:r>
              <a:rPr lang="cs-CZ" sz="1800" dirty="0"/>
              <a:t> nejpozději: číslovky, předložky a spojky (</a:t>
            </a:r>
            <a:r>
              <a:rPr lang="cs-CZ" sz="1800" dirty="0" smtClean="0"/>
              <a:t>abstrakce) </a:t>
            </a:r>
            <a:endParaRPr lang="cs-CZ" sz="1800" dirty="0"/>
          </a:p>
          <a:p>
            <a:pPr lvl="1"/>
            <a:r>
              <a:rPr lang="cs-CZ" sz="1800" dirty="0"/>
              <a:t> po 3. roce: jednotné a množné číslo </a:t>
            </a:r>
          </a:p>
          <a:p>
            <a:pPr lvl="1"/>
            <a:r>
              <a:rPr lang="cs-CZ" sz="1800" dirty="0"/>
              <a:t>po 4. roce: všechny slovní druhy</a:t>
            </a:r>
          </a:p>
          <a:p>
            <a:pPr lvl="0"/>
            <a:r>
              <a:rPr lang="cs-CZ" sz="1800" dirty="0"/>
              <a:t> slovosled: </a:t>
            </a:r>
          </a:p>
          <a:p>
            <a:pPr lvl="1"/>
            <a:r>
              <a:rPr lang="cs-CZ" sz="1800" dirty="0"/>
              <a:t> nejprve klade na počátek věty slovo s emocionálním významem („Maminka jede pryč.“)</a:t>
            </a:r>
          </a:p>
          <a:p>
            <a:pPr lvl="1"/>
            <a:r>
              <a:rPr lang="cs-CZ" sz="1800" dirty="0"/>
              <a:t> 3. – 4. rok: začíná tvořit krátká souvětí</a:t>
            </a:r>
          </a:p>
          <a:p>
            <a:pPr lvl="0"/>
            <a:r>
              <a:rPr lang="cs-CZ" sz="1800" b="1" dirty="0"/>
              <a:t>učení transferem</a:t>
            </a:r>
            <a:r>
              <a:rPr lang="cs-CZ" sz="1800" dirty="0"/>
              <a:t>: </a:t>
            </a:r>
          </a:p>
          <a:p>
            <a:pPr lvl="1"/>
            <a:r>
              <a:rPr lang="cs-CZ" sz="1800" dirty="0"/>
              <a:t> dítě se jím učí správné tvary v gramatice</a:t>
            </a:r>
          </a:p>
          <a:p>
            <a:pPr lvl="1"/>
            <a:r>
              <a:rPr lang="cs-CZ" sz="1800" dirty="0"/>
              <a:t> přenáší pravidla jazyka do jiných příkladů (stupňování: dobrý – </a:t>
            </a:r>
            <a:r>
              <a:rPr lang="cs-CZ" sz="1800" dirty="0" err="1"/>
              <a:t>dobřejší</a:t>
            </a:r>
            <a:r>
              <a:rPr lang="cs-CZ" sz="1800" dirty="0"/>
              <a:t>)	</a:t>
            </a:r>
          </a:p>
          <a:p>
            <a:pPr lvl="1"/>
            <a:r>
              <a:rPr lang="cs-CZ" sz="1800" dirty="0"/>
              <a:t>pravidlo, které používá jinde, </a:t>
            </a:r>
            <a:r>
              <a:rPr lang="cs-CZ" sz="1800" dirty="0" smtClean="0"/>
              <a:t>ale </a:t>
            </a:r>
            <a:r>
              <a:rPr lang="cs-CZ" sz="1800" i="1" dirty="0" smtClean="0"/>
              <a:t>nezohledňuje </a:t>
            </a:r>
            <a:r>
              <a:rPr lang="cs-CZ" sz="1800" i="1" dirty="0"/>
              <a:t>výjimky</a:t>
            </a:r>
          </a:p>
          <a:p>
            <a:pPr lvl="1"/>
            <a:r>
              <a:rPr lang="cs-CZ" sz="1800" b="1" dirty="0"/>
              <a:t>fyziologický dysgramatismus – do 4 let přirozený </a:t>
            </a:r>
            <a:r>
              <a:rPr lang="cs-CZ" sz="1800" b="1" dirty="0" smtClean="0"/>
              <a:t>jev</a:t>
            </a:r>
            <a:endParaRPr lang="cs-CZ" sz="1800" dirty="0"/>
          </a:p>
          <a:p>
            <a:endParaRPr lang="cs-CZ" dirty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0040980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Pragmatická jazyková rovina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77334" y="1692238"/>
            <a:ext cx="8596668" cy="3880773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cs-CZ" sz="2000" dirty="0" smtClean="0"/>
              <a:t>uplatnění </a:t>
            </a:r>
            <a:r>
              <a:rPr lang="cs-CZ" sz="2000" dirty="0"/>
              <a:t>komunikace v sociální interakci</a:t>
            </a:r>
          </a:p>
          <a:p>
            <a:pPr lvl="0"/>
            <a:r>
              <a:rPr lang="cs-CZ" sz="2000" dirty="0" smtClean="0"/>
              <a:t>někdy </a:t>
            </a:r>
            <a:r>
              <a:rPr lang="cs-CZ" sz="2000" dirty="0"/>
              <a:t>označována jako nejdůležitější rovina, prolíná se do všeho</a:t>
            </a:r>
          </a:p>
          <a:p>
            <a:pPr lvl="0"/>
            <a:r>
              <a:rPr lang="cs-CZ" sz="2000" dirty="0"/>
              <a:t>dávno předtím než dítě chápe obsahy slov a mluví, chápe intuitivně obsah situace</a:t>
            </a:r>
          </a:p>
          <a:p>
            <a:pPr lvl="0"/>
            <a:r>
              <a:rPr lang="cs-CZ" sz="2000" dirty="0"/>
              <a:t>neverbální složka komunikace (do 1 roku) </a:t>
            </a:r>
          </a:p>
          <a:p>
            <a:pPr lvl="1"/>
            <a:r>
              <a:rPr lang="cs-CZ" dirty="0"/>
              <a:t>oční kontakt, dotyk, reakce na matku úsměvem (ve 3. měsíci), mimika, vývoj gest (nastavení ruky, podání předmětu, ukazování)</a:t>
            </a:r>
          </a:p>
          <a:p>
            <a:pPr lvl="0"/>
            <a:r>
              <a:rPr lang="cs-CZ" sz="2000" b="1" dirty="0"/>
              <a:t>od 2. – 3. roku chápe roli komunikačního partnera</a:t>
            </a:r>
            <a:r>
              <a:rPr lang="cs-CZ" sz="2000" dirty="0"/>
              <a:t> (reaguje podle komunikační situace</a:t>
            </a:r>
            <a:r>
              <a:rPr lang="cs-CZ" sz="2000" dirty="0" smtClean="0"/>
              <a:t>)</a:t>
            </a:r>
          </a:p>
          <a:p>
            <a:r>
              <a:rPr lang="cs-CZ" sz="2000" dirty="0"/>
              <a:t>po 3. roce – snaha komunikovat, navazovat hovor s </a:t>
            </a:r>
            <a:r>
              <a:rPr lang="cs-CZ" sz="2000" dirty="0" smtClean="0"/>
              <a:t>okolím</a:t>
            </a:r>
          </a:p>
          <a:p>
            <a:pPr lvl="0"/>
            <a:r>
              <a:rPr lang="cs-CZ" sz="2000" dirty="0"/>
              <a:t>po 4. roce – komunikace adekvátní situaci</a:t>
            </a:r>
          </a:p>
          <a:p>
            <a:endParaRPr lang="cs-CZ" sz="2000" dirty="0"/>
          </a:p>
          <a:p>
            <a:pPr lvl="0"/>
            <a:endParaRPr lang="cs-CZ" sz="2000" dirty="0"/>
          </a:p>
          <a:p>
            <a:endParaRPr lang="cs-CZ" dirty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8887234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Videa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000" dirty="0">
                <a:hlinkClick r:id="rId2"/>
              </a:rPr>
              <a:t>https://</a:t>
            </a:r>
            <a:r>
              <a:rPr lang="cs-CZ" sz="2000" dirty="0" smtClean="0">
                <a:hlinkClick r:id="rId2"/>
              </a:rPr>
              <a:t>www.youtube.com/watch?v=R_J5OoIWO4A</a:t>
            </a:r>
            <a:r>
              <a:rPr lang="cs-CZ" sz="2000" dirty="0" smtClean="0"/>
              <a:t> - podcast Zapojme všechny - </a:t>
            </a:r>
            <a:r>
              <a:rPr lang="cs-CZ" sz="2000" dirty="0"/>
              <a:t>Vývojová dysfázie 1. díl: Jak se liší od opožděného vývoje řeči</a:t>
            </a:r>
            <a:r>
              <a:rPr lang="cs-CZ" sz="2000" dirty="0" smtClean="0"/>
              <a:t>? </a:t>
            </a:r>
            <a:r>
              <a:rPr lang="cs-CZ" sz="2000" dirty="0" smtClean="0">
                <a:solidFill>
                  <a:srgbClr val="FF0000"/>
                </a:solidFill>
              </a:rPr>
              <a:t>(fáze vývoje řeči)</a:t>
            </a:r>
            <a:endParaRPr lang="cs-CZ" sz="2000" dirty="0">
              <a:solidFill>
                <a:srgbClr val="FF0000"/>
              </a:solidFill>
            </a:endParaRPr>
          </a:p>
          <a:p>
            <a:r>
              <a:rPr lang="cs-CZ" sz="2000" dirty="0" smtClean="0"/>
              <a:t>Logopedie s úsměvem – </a:t>
            </a:r>
            <a:r>
              <a:rPr lang="cs-CZ" sz="2000" dirty="0" err="1" smtClean="0"/>
              <a:t>mgr.</a:t>
            </a:r>
            <a:r>
              <a:rPr lang="cs-CZ" sz="2000" dirty="0" smtClean="0"/>
              <a:t> Martina </a:t>
            </a:r>
            <a:r>
              <a:rPr lang="cs-CZ" sz="2000" dirty="0"/>
              <a:t>Kolmanová – Batolata a vývoj řeči </a:t>
            </a:r>
            <a:r>
              <a:rPr lang="cs-CZ" sz="2000" dirty="0">
                <a:hlinkClick r:id="rId3"/>
              </a:rPr>
              <a:t>https://</a:t>
            </a:r>
            <a:r>
              <a:rPr lang="cs-CZ" sz="2000" dirty="0" smtClean="0">
                <a:hlinkClick r:id="rId3"/>
              </a:rPr>
              <a:t>www.youtube.com/watch?v=M6s1Ps9F3I4</a:t>
            </a:r>
            <a:endParaRPr lang="cs-CZ" sz="2000" dirty="0" smtClean="0"/>
          </a:p>
          <a:p>
            <a:r>
              <a:rPr lang="cs-CZ" sz="2000" dirty="0"/>
              <a:t>Vývoj řeči od narození do 4 let - </a:t>
            </a:r>
            <a:r>
              <a:rPr lang="cs-CZ" sz="2000" dirty="0">
                <a:hlinkClick r:id="rId4"/>
              </a:rPr>
              <a:t>https://</a:t>
            </a:r>
            <a:r>
              <a:rPr lang="cs-CZ" sz="2000" dirty="0" smtClean="0">
                <a:hlinkClick r:id="rId4"/>
              </a:rPr>
              <a:t>www.youtube.com/watch?v=AVr4mDIGaQQ&amp;t=30s</a:t>
            </a:r>
            <a:endParaRPr lang="cs-CZ" sz="2000" dirty="0" smtClean="0"/>
          </a:p>
          <a:p>
            <a:r>
              <a:rPr lang="cs-CZ" sz="2000" dirty="0" smtClean="0"/>
              <a:t>Řeč dětí – Akademie věd </a:t>
            </a:r>
            <a:r>
              <a:rPr lang="cs-CZ" sz="2000" dirty="0" err="1" smtClean="0"/>
              <a:t>Čr</a:t>
            </a:r>
            <a:r>
              <a:rPr lang="cs-CZ" sz="2000" dirty="0"/>
              <a:t> - </a:t>
            </a:r>
            <a:r>
              <a:rPr lang="cs-CZ" sz="2000" dirty="0">
                <a:hlinkClick r:id="rId5"/>
              </a:rPr>
              <a:t>https://</a:t>
            </a:r>
            <a:r>
              <a:rPr lang="cs-CZ" sz="2000" dirty="0" smtClean="0">
                <a:hlinkClick r:id="rId5"/>
              </a:rPr>
              <a:t>www.youtube.com/watch?v=O1NJ4IS_73c</a:t>
            </a:r>
            <a:endParaRPr lang="cs-CZ" sz="2000" dirty="0" smtClean="0"/>
          </a:p>
          <a:p>
            <a:r>
              <a:rPr lang="cs-CZ" sz="2000" dirty="0"/>
              <a:t>Psychomotorický vývoj dítěte - </a:t>
            </a:r>
            <a:r>
              <a:rPr lang="cs-CZ" sz="2000" dirty="0">
                <a:hlinkClick r:id="rId6"/>
              </a:rPr>
              <a:t>https://</a:t>
            </a:r>
            <a:r>
              <a:rPr lang="cs-CZ" sz="2000" dirty="0" smtClean="0">
                <a:hlinkClick r:id="rId6"/>
              </a:rPr>
              <a:t>www.youtube.com/watch?v=mrs-ahVKQLg&amp;t=77s</a:t>
            </a:r>
            <a:endParaRPr lang="cs-CZ" sz="2000" dirty="0" smtClean="0"/>
          </a:p>
          <a:p>
            <a:endParaRPr lang="cs-CZ" sz="2000" dirty="0" smtClean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43195129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https://</a:t>
            </a:r>
            <a:r>
              <a:rPr lang="cs-CZ" dirty="0" smtClean="0">
                <a:hlinkClick r:id="rId2"/>
              </a:rPr>
              <a:t>casopis.aklcr.cz/pdfs/lkl/2019/01/06.pdf</a:t>
            </a:r>
            <a:r>
              <a:rPr lang="cs-CZ" dirty="0" smtClean="0"/>
              <a:t> - </a:t>
            </a:r>
            <a:r>
              <a:rPr lang="cs-CZ" dirty="0"/>
              <a:t>PODPORA KOMUNIKAČNÍ INTERAKCE DĚTÍ DO TŘÍ LET ŘÍZENOU HROU V PRAXI. VYUŽITÍ PRO PODPŮRNOU DIFERENCIÁLNÍ DIAGNOSTIKU VÝVOJOVÉ DYSFÁZIE A PORUCH AUTISTICKÉHO SPEKTRA </a:t>
            </a:r>
          </a:p>
          <a:p>
            <a:r>
              <a:rPr lang="cs-CZ" dirty="0">
                <a:hlinkClick r:id="rId3"/>
              </a:rPr>
              <a:t>https://</a:t>
            </a:r>
            <a:r>
              <a:rPr lang="cs-CZ" dirty="0" smtClean="0">
                <a:hlinkClick r:id="rId3"/>
              </a:rPr>
              <a:t>www.solen.cz/pdfs/ped/2004/06/07.pdf</a:t>
            </a:r>
            <a:r>
              <a:rPr lang="cs-CZ" dirty="0" smtClean="0"/>
              <a:t> - </a:t>
            </a:r>
            <a:r>
              <a:rPr lang="cs-CZ" b="1" dirty="0"/>
              <a:t>PSYCHOMOTORICKÝ VÝVOJ DÍTĚTE V PRVNÍM </a:t>
            </a:r>
            <a:r>
              <a:rPr lang="cs-CZ" b="1" dirty="0" smtClean="0"/>
              <a:t>ROCE ŽIVOTA 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0798756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Ontogeneze lidské řeči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77334" y="1781447"/>
            <a:ext cx="8596668" cy="3880773"/>
          </a:xfrm>
        </p:spPr>
        <p:txBody>
          <a:bodyPr>
            <a:normAutofit/>
          </a:bodyPr>
          <a:lstStyle/>
          <a:p>
            <a:r>
              <a:rPr lang="cs-CZ" sz="2000" b="1" dirty="0" smtClean="0"/>
              <a:t>Je </a:t>
            </a:r>
            <a:r>
              <a:rPr lang="cs-CZ" sz="2000" b="1" dirty="0"/>
              <a:t>nutné znát vývoj řeči u zdravých </a:t>
            </a:r>
            <a:r>
              <a:rPr lang="cs-CZ" sz="2000" b="1" dirty="0" smtClean="0"/>
              <a:t>dětí</a:t>
            </a:r>
          </a:p>
          <a:p>
            <a:r>
              <a:rPr lang="cs-CZ" sz="2000" b="1" dirty="0" smtClean="0"/>
              <a:t>Vývoj </a:t>
            </a:r>
            <a:r>
              <a:rPr lang="cs-CZ" sz="2000" b="1" dirty="0"/>
              <a:t>řeči je ovlivňován vývojem senzorického </a:t>
            </a:r>
            <a:r>
              <a:rPr lang="cs-CZ" sz="2000" b="1" dirty="0" smtClean="0"/>
              <a:t>vnímání</a:t>
            </a:r>
            <a:r>
              <a:rPr lang="cs-CZ" sz="2000" b="1" dirty="0"/>
              <a:t>, motoriky, </a:t>
            </a:r>
            <a:r>
              <a:rPr lang="cs-CZ" sz="2000" b="1" dirty="0" smtClean="0"/>
              <a:t>myšlení</a:t>
            </a:r>
          </a:p>
          <a:p>
            <a:r>
              <a:rPr lang="cs-CZ" sz="2000" b="1" dirty="0" smtClean="0"/>
              <a:t>Vývoj </a:t>
            </a:r>
            <a:r>
              <a:rPr lang="cs-CZ" sz="2000" b="1" dirty="0"/>
              <a:t>řeči je vysoce individuální a </a:t>
            </a:r>
            <a:r>
              <a:rPr lang="cs-CZ" sz="2000" b="1" dirty="0" smtClean="0"/>
              <a:t>je </a:t>
            </a:r>
            <a:r>
              <a:rPr lang="cs-CZ" sz="2000" b="1" dirty="0" smtClean="0"/>
              <a:t>nutné </a:t>
            </a:r>
            <a:r>
              <a:rPr lang="cs-CZ" sz="2000" b="1" dirty="0"/>
              <a:t>připustit určitou časovou </a:t>
            </a:r>
            <a:r>
              <a:rPr lang="cs-CZ" sz="2000" b="1" dirty="0" smtClean="0"/>
              <a:t>variabilitu</a:t>
            </a:r>
          </a:p>
          <a:p>
            <a:r>
              <a:rPr lang="cs-CZ" sz="2000" b="1" dirty="0"/>
              <a:t>I</a:t>
            </a:r>
            <a:r>
              <a:rPr lang="cs-CZ" sz="2000" b="1" dirty="0" smtClean="0"/>
              <a:t>ndividuální </a:t>
            </a:r>
            <a:r>
              <a:rPr lang="cs-CZ" sz="2000" b="1" dirty="0"/>
              <a:t>je však pouze délka trvání, žádné stadium nemůže být </a:t>
            </a:r>
            <a:r>
              <a:rPr lang="cs-CZ" sz="2000" b="1" dirty="0" smtClean="0"/>
              <a:t>vynecháno</a:t>
            </a:r>
            <a:endParaRPr lang="cs-CZ" sz="2000" b="1" dirty="0"/>
          </a:p>
          <a:p>
            <a:endParaRPr lang="cs-CZ" dirty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47819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Faktory ovlivňující vývoj řeči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 smtClean="0"/>
              <a:t>Stav CNS</a:t>
            </a:r>
          </a:p>
          <a:p>
            <a:r>
              <a:rPr lang="cs-CZ" sz="2000" dirty="0" smtClean="0"/>
              <a:t>Úroveň intelektových schopností</a:t>
            </a:r>
          </a:p>
          <a:p>
            <a:r>
              <a:rPr lang="cs-CZ" sz="2000" dirty="0" smtClean="0"/>
              <a:t>Úroveň motorických schopností</a:t>
            </a:r>
          </a:p>
          <a:p>
            <a:r>
              <a:rPr lang="cs-CZ" sz="2000" dirty="0" smtClean="0"/>
              <a:t>Úroveň sluchového vnímání</a:t>
            </a:r>
          </a:p>
          <a:p>
            <a:r>
              <a:rPr lang="cs-CZ" sz="2000" dirty="0" smtClean="0"/>
              <a:t>Úroveň zrakového vnímání</a:t>
            </a:r>
          </a:p>
          <a:p>
            <a:r>
              <a:rPr lang="cs-CZ" sz="2000" dirty="0" smtClean="0"/>
              <a:t>Vrozená míra nadání pro jazyk</a:t>
            </a:r>
          </a:p>
          <a:p>
            <a:r>
              <a:rPr lang="cs-CZ" sz="2000" dirty="0" smtClean="0"/>
              <a:t>Sociální prostředí blízké dítěti</a:t>
            </a:r>
            <a:endParaRPr lang="cs-CZ" sz="2000" dirty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137046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Průběh vývoje řeči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88124" y="1716129"/>
            <a:ext cx="8596668" cy="3880773"/>
          </a:xfrm>
        </p:spPr>
        <p:txBody>
          <a:bodyPr/>
          <a:lstStyle/>
          <a:p>
            <a:r>
              <a:rPr lang="cs-CZ" smtClean="0"/>
              <a:t>Přípravná stádia – </a:t>
            </a:r>
            <a:r>
              <a:rPr lang="cs-CZ" dirty="0" err="1" smtClean="0"/>
              <a:t>předřečové</a:t>
            </a:r>
            <a:r>
              <a:rPr lang="cs-CZ" dirty="0" smtClean="0"/>
              <a:t> období (do 1. roku dítěte)</a:t>
            </a:r>
          </a:p>
          <a:p>
            <a:r>
              <a:rPr lang="cs-CZ" dirty="0" smtClean="0"/>
              <a:t>Vlastní vývoj řeči </a:t>
            </a:r>
            <a:endParaRPr lang="cs-CZ" dirty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graphicFrame>
        <p:nvGraphicFramePr>
          <p:cNvPr id="8" name="Tabulk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4802005"/>
              </p:ext>
            </p:extLst>
          </p:nvPr>
        </p:nvGraphicFramePr>
        <p:xfrm>
          <a:off x="1820726" y="2819320"/>
          <a:ext cx="8128000" cy="3677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/>
                <a:gridCol w="4064000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Stádia ontogeneze řeči podle Sováka (1972)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Stádia ontogeneze řeči podle </a:t>
                      </a:r>
                      <a:r>
                        <a:rPr lang="cs-CZ" dirty="0" err="1" smtClean="0"/>
                        <a:t>Lechty</a:t>
                      </a:r>
                      <a:r>
                        <a:rPr lang="cs-CZ" dirty="0" smtClean="0"/>
                        <a:t> (1995)</a:t>
                      </a:r>
                    </a:p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 err="1" smtClean="0"/>
                        <a:t>Předřečové</a:t>
                      </a:r>
                      <a:r>
                        <a:rPr lang="cs-CZ" b="1" dirty="0" smtClean="0"/>
                        <a:t> období:</a:t>
                      </a:r>
                      <a:r>
                        <a:rPr lang="cs-CZ" b="1" baseline="0" dirty="0" smtClean="0"/>
                        <a:t> </a:t>
                      </a:r>
                      <a:r>
                        <a:rPr lang="cs-CZ" baseline="0" dirty="0" smtClean="0"/>
                        <a:t>křik, žvatlání, rozumění řeči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1. Období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baseline="0" dirty="0" err="1" smtClean="0"/>
                        <a:t>pragmatizace</a:t>
                      </a:r>
                      <a:r>
                        <a:rPr lang="cs-CZ" baseline="0" dirty="0" smtClean="0"/>
                        <a:t> (do 1 roku)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 smtClean="0"/>
                        <a:t>Vlastní vývoj řeči: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2. Období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baseline="0" dirty="0" err="1" smtClean="0"/>
                        <a:t>sémantizace</a:t>
                      </a:r>
                      <a:r>
                        <a:rPr lang="cs-CZ" baseline="0" dirty="0" smtClean="0"/>
                        <a:t> (1.-2. roky)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Stádium</a:t>
                      </a:r>
                      <a:r>
                        <a:rPr lang="cs-CZ" baseline="0" dirty="0" smtClean="0"/>
                        <a:t> emocionálně-volní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3. Období </a:t>
                      </a:r>
                      <a:r>
                        <a:rPr lang="cs-CZ" dirty="0" err="1" smtClean="0"/>
                        <a:t>lexémizace</a:t>
                      </a:r>
                      <a:r>
                        <a:rPr lang="cs-CZ" dirty="0" smtClean="0"/>
                        <a:t> (2.-3. rok)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Stádium asociačně-reprodukční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4. Období </a:t>
                      </a:r>
                      <a:r>
                        <a:rPr lang="cs-CZ" dirty="0" err="1" smtClean="0"/>
                        <a:t>gramatizace</a:t>
                      </a:r>
                      <a:r>
                        <a:rPr lang="cs-CZ" dirty="0" smtClean="0"/>
                        <a:t> (3.-4. rok)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Stádium logických pojmů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5. Období intelektualizace (po 4. roce)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Stádium</a:t>
                      </a:r>
                      <a:r>
                        <a:rPr lang="cs-CZ" baseline="0" dirty="0" smtClean="0"/>
                        <a:t> intelektualizace řeči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4454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Přípravná (</a:t>
            </a:r>
            <a:r>
              <a:rPr lang="cs-CZ" dirty="0" err="1"/>
              <a:t>předřečová</a:t>
            </a:r>
            <a:r>
              <a:rPr lang="cs-CZ" dirty="0"/>
              <a:t>) stádia vývoje řeči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5</a:t>
            </a:fld>
            <a:endParaRPr lang="cs-CZ" altLang="cs-CZ" noProof="0" dirty="0"/>
          </a:p>
        </p:txBody>
      </p:sp>
    </p:spTree>
    <p:extLst>
      <p:ext uri="{BB962C8B-B14F-4D97-AF65-F5344CB8AC3E}">
        <p14:creationId xmlns:p14="http://schemas.microsoft.com/office/powerpoint/2010/main" val="13760635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Přípravná (</a:t>
            </a:r>
            <a:r>
              <a:rPr lang="cs-CZ" dirty="0" err="1"/>
              <a:t>předřečová</a:t>
            </a:r>
            <a:r>
              <a:rPr lang="cs-CZ" dirty="0"/>
              <a:t>) stádia vývoje řeči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novorozenec: </a:t>
            </a:r>
            <a:endParaRPr lang="cs-CZ" sz="2400" dirty="0"/>
          </a:p>
          <a:p>
            <a:pPr lvl="1"/>
            <a:r>
              <a:rPr lang="cs-CZ" dirty="0"/>
              <a:t>vrozené reflexy, křik </a:t>
            </a:r>
            <a:r>
              <a:rPr lang="cs-CZ" dirty="0" smtClean="0"/>
              <a:t>(s tvrdým hlasovým začátkem)</a:t>
            </a:r>
            <a:endParaRPr lang="cs-CZ" sz="1800" dirty="0"/>
          </a:p>
          <a:p>
            <a:pPr lvl="1"/>
            <a:r>
              <a:rPr lang="cs-CZ" dirty="0"/>
              <a:t>novorozenecký křik je považován za </a:t>
            </a:r>
            <a:r>
              <a:rPr lang="cs-CZ" dirty="0" smtClean="0"/>
              <a:t>reflex </a:t>
            </a:r>
            <a:r>
              <a:rPr lang="cs-CZ" dirty="0"/>
              <a:t>vyvolaný podrážděním dýchacího </a:t>
            </a:r>
            <a:r>
              <a:rPr lang="cs-CZ" dirty="0" smtClean="0"/>
              <a:t>centra</a:t>
            </a:r>
          </a:p>
          <a:p>
            <a:pPr lvl="1"/>
            <a:r>
              <a:rPr lang="cs-CZ" dirty="0" smtClean="0"/>
              <a:t>2</a:t>
            </a:r>
            <a:r>
              <a:rPr lang="cs-CZ" dirty="0"/>
              <a:t>.-3. týden – výrazový pohyb = úsměv (2.-3. měsíc = reakce úsměvem na úsměv)</a:t>
            </a:r>
            <a:endParaRPr lang="cs-CZ" sz="1800" dirty="0"/>
          </a:p>
          <a:p>
            <a:pPr lvl="1"/>
            <a:r>
              <a:rPr lang="cs-CZ" dirty="0"/>
              <a:t>3. týden: reakce sacími pohyby na hlas </a:t>
            </a:r>
            <a:r>
              <a:rPr lang="cs-CZ" dirty="0" smtClean="0"/>
              <a:t>matky</a:t>
            </a:r>
            <a:endParaRPr lang="cs-CZ" dirty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1464981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Přípravná (</a:t>
            </a:r>
            <a:r>
              <a:rPr lang="cs-CZ" dirty="0" err="1"/>
              <a:t>předřečová</a:t>
            </a:r>
            <a:r>
              <a:rPr lang="cs-CZ" dirty="0"/>
              <a:t>) stádia vývoje řeči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978417" y="2045494"/>
            <a:ext cx="8596668" cy="3880773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cs-CZ" dirty="0"/>
              <a:t>kojenec: </a:t>
            </a:r>
            <a:endParaRPr lang="cs-CZ" sz="2400" dirty="0"/>
          </a:p>
          <a:p>
            <a:pPr lvl="1"/>
            <a:r>
              <a:rPr lang="cs-CZ" b="1" dirty="0"/>
              <a:t>6. týden – křik = citové zabarvení nespokojenosti</a:t>
            </a:r>
            <a:r>
              <a:rPr lang="cs-CZ" dirty="0"/>
              <a:t> (tvrdý hlasový začátek</a:t>
            </a:r>
            <a:r>
              <a:rPr lang="cs-CZ" dirty="0" smtClean="0"/>
              <a:t>)</a:t>
            </a:r>
            <a:endParaRPr lang="cs-CZ" sz="1800" dirty="0"/>
          </a:p>
          <a:p>
            <a:pPr lvl="2"/>
            <a:r>
              <a:rPr lang="cs-CZ" dirty="0"/>
              <a:t>dozrávání nervových drah, zapojení </a:t>
            </a:r>
            <a:r>
              <a:rPr lang="cs-CZ" dirty="0" smtClean="0"/>
              <a:t>retikulární formace (síť neuronů</a:t>
            </a:r>
            <a:r>
              <a:rPr lang="cs-CZ" dirty="0" smtClean="0"/>
              <a:t>)</a:t>
            </a:r>
            <a:endParaRPr lang="cs-CZ" sz="1400" dirty="0"/>
          </a:p>
          <a:p>
            <a:pPr lvl="1"/>
            <a:r>
              <a:rPr lang="cs-CZ" b="1" dirty="0"/>
              <a:t>3. měsíc – křik = citové zabarvení spokojenosti, </a:t>
            </a:r>
            <a:r>
              <a:rPr lang="cs-CZ" dirty="0"/>
              <a:t>nasycení (měkký hlasový začátek</a:t>
            </a:r>
            <a:r>
              <a:rPr lang="cs-CZ" dirty="0" smtClean="0"/>
              <a:t>)</a:t>
            </a:r>
            <a:endParaRPr lang="cs-CZ" sz="1800" dirty="0"/>
          </a:p>
          <a:p>
            <a:pPr lvl="1"/>
            <a:r>
              <a:rPr lang="cs-CZ" b="1" dirty="0" smtClean="0"/>
              <a:t>5</a:t>
            </a:r>
            <a:r>
              <a:rPr lang="cs-CZ" b="1" dirty="0"/>
              <a:t>. měsíc – pudové žvatlání (</a:t>
            </a:r>
            <a:r>
              <a:rPr lang="cs-CZ" b="1" i="1" dirty="0" err="1"/>
              <a:t>babbling</a:t>
            </a:r>
            <a:r>
              <a:rPr lang="cs-CZ" b="1" dirty="0"/>
              <a:t>)</a:t>
            </a:r>
            <a:r>
              <a:rPr lang="cs-CZ" dirty="0"/>
              <a:t> – </a:t>
            </a:r>
            <a:r>
              <a:rPr lang="cs-CZ" dirty="0" err="1"/>
              <a:t>prahlásky</a:t>
            </a:r>
            <a:r>
              <a:rPr lang="cs-CZ" dirty="0"/>
              <a:t>, </a:t>
            </a:r>
            <a:r>
              <a:rPr lang="cs-CZ" dirty="0" err="1"/>
              <a:t>prefonémy</a:t>
            </a:r>
            <a:endParaRPr lang="cs-CZ" sz="1800" dirty="0"/>
          </a:p>
          <a:p>
            <a:pPr lvl="2"/>
            <a:r>
              <a:rPr lang="cs-CZ" dirty="0"/>
              <a:t>hra s mluvidly, začíná vnímat pohyby úst (5.-6. měsíc)</a:t>
            </a:r>
            <a:endParaRPr lang="cs-CZ" sz="1400" dirty="0"/>
          </a:p>
          <a:p>
            <a:pPr lvl="1"/>
            <a:r>
              <a:rPr lang="cs-CZ" b="1" dirty="0"/>
              <a:t> 6.-8. měsíc – napodobující žvatlání (</a:t>
            </a:r>
            <a:r>
              <a:rPr lang="cs-CZ" b="1" i="1" dirty="0" err="1"/>
              <a:t>lalling</a:t>
            </a:r>
            <a:r>
              <a:rPr lang="cs-CZ" b="1" dirty="0"/>
              <a:t>)</a:t>
            </a:r>
            <a:endParaRPr lang="cs-CZ" sz="1800" dirty="0"/>
          </a:p>
          <a:p>
            <a:pPr lvl="2"/>
            <a:r>
              <a:rPr lang="cs-CZ" dirty="0"/>
              <a:t>důležitý diagnostický moment (sluch. nebo zrak. postižení)</a:t>
            </a:r>
            <a:endParaRPr lang="cs-CZ" sz="1400" dirty="0"/>
          </a:p>
          <a:p>
            <a:pPr lvl="1"/>
            <a:r>
              <a:rPr lang="cs-CZ" b="1" dirty="0"/>
              <a:t>10. měsíc – rozumění řeči </a:t>
            </a:r>
            <a:r>
              <a:rPr lang="cs-CZ" dirty="0"/>
              <a:t>(paci, paci, </a:t>
            </a:r>
            <a:r>
              <a:rPr lang="cs-CZ" dirty="0" err="1"/>
              <a:t>pápá</a:t>
            </a:r>
            <a:r>
              <a:rPr lang="cs-CZ" dirty="0"/>
              <a:t>..), vědomá zraková a sluchová </a:t>
            </a:r>
            <a:r>
              <a:rPr lang="cs-CZ" dirty="0" smtClean="0"/>
              <a:t>kontrola</a:t>
            </a:r>
          </a:p>
          <a:p>
            <a:pPr lvl="2"/>
            <a:r>
              <a:rPr lang="cs-CZ" dirty="0"/>
              <a:t>dítě reaguje na globální obraz toho, co slyší v asociaci se situací a s kontextem (na úrovni 1. signální soustavy) </a:t>
            </a:r>
            <a:endParaRPr lang="cs-CZ" dirty="0" smtClean="0"/>
          </a:p>
          <a:p>
            <a:pPr lvl="2"/>
            <a:r>
              <a:rPr lang="cs-CZ" dirty="0"/>
              <a:t>instinktivní pochopení gest</a:t>
            </a:r>
          </a:p>
          <a:p>
            <a:pPr lvl="2"/>
            <a:endParaRPr lang="cs-CZ" dirty="0"/>
          </a:p>
          <a:p>
            <a:pPr lvl="2"/>
            <a:endParaRPr lang="cs-CZ" dirty="0"/>
          </a:p>
          <a:p>
            <a:endParaRPr lang="cs-CZ" dirty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630673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Vlastní vývoj řeči – rozdělení podle jazykových rovin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8</a:t>
            </a:fld>
            <a:endParaRPr lang="cs-CZ" altLang="cs-CZ" noProof="0" dirty="0"/>
          </a:p>
        </p:txBody>
      </p:sp>
    </p:spTree>
    <p:extLst>
      <p:ext uri="{BB962C8B-B14F-4D97-AF65-F5344CB8AC3E}">
        <p14:creationId xmlns:p14="http://schemas.microsoft.com/office/powerpoint/2010/main" val="15091386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Foneticko-fonologická jazyková rovina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77334" y="1759145"/>
            <a:ext cx="8596668" cy="3880773"/>
          </a:xfrm>
        </p:spPr>
        <p:txBody>
          <a:bodyPr>
            <a:normAutofit fontScale="70000" lnSpcReduction="20000"/>
          </a:bodyPr>
          <a:lstStyle/>
          <a:p>
            <a:pPr lvl="0"/>
            <a:r>
              <a:rPr lang="cs-CZ" sz="2000" dirty="0"/>
              <a:t>zabývá se zvukovou stránkou řeči</a:t>
            </a:r>
          </a:p>
          <a:p>
            <a:pPr lvl="0"/>
            <a:r>
              <a:rPr lang="cs-CZ" sz="2000" dirty="0"/>
              <a:t>novorozenecký křik</a:t>
            </a:r>
          </a:p>
          <a:p>
            <a:pPr lvl="1"/>
            <a:r>
              <a:rPr lang="cs-CZ" b="1" dirty="0"/>
              <a:t>tvrdý hlasový začátek, měkký hlasový začátek (fáze broukání – 2-3 měsíc), </a:t>
            </a:r>
          </a:p>
          <a:p>
            <a:pPr lvl="1"/>
            <a:r>
              <a:rPr lang="cs-CZ" b="1" dirty="0" err="1"/>
              <a:t>babbling</a:t>
            </a:r>
            <a:r>
              <a:rPr lang="cs-CZ" b="1" dirty="0"/>
              <a:t> (pudové žvatlání</a:t>
            </a:r>
            <a:r>
              <a:rPr lang="cs-CZ" b="1" dirty="0" smtClean="0"/>
              <a:t>)</a:t>
            </a:r>
            <a:endParaRPr lang="cs-CZ" b="1" dirty="0"/>
          </a:p>
          <a:p>
            <a:pPr lvl="1"/>
            <a:r>
              <a:rPr lang="cs-CZ" b="1" dirty="0" err="1"/>
              <a:t>lalling</a:t>
            </a:r>
            <a:r>
              <a:rPr lang="cs-CZ" b="1" dirty="0"/>
              <a:t> (napodobující žvatlání – 6-8 měsíc), </a:t>
            </a:r>
            <a:r>
              <a:rPr lang="cs-CZ" dirty="0"/>
              <a:t>- </a:t>
            </a:r>
            <a:r>
              <a:rPr lang="cs-CZ" b="1" dirty="0">
                <a:solidFill>
                  <a:srgbClr val="FF0000"/>
                </a:solidFill>
              </a:rPr>
              <a:t>diagnostický moment 6</a:t>
            </a:r>
            <a:r>
              <a:rPr lang="cs-CZ" b="1" dirty="0" smtClean="0">
                <a:solidFill>
                  <a:srgbClr val="FF0000"/>
                </a:solidFill>
              </a:rPr>
              <a:t>. až 9</a:t>
            </a:r>
            <a:r>
              <a:rPr lang="cs-CZ" b="1" dirty="0">
                <a:solidFill>
                  <a:srgbClr val="FF0000"/>
                </a:solidFill>
              </a:rPr>
              <a:t>. měsíc</a:t>
            </a:r>
            <a:endParaRPr lang="cs-CZ" dirty="0">
              <a:solidFill>
                <a:srgbClr val="FF0000"/>
              </a:solidFill>
            </a:endParaRPr>
          </a:p>
          <a:p>
            <a:pPr lvl="0"/>
            <a:r>
              <a:rPr lang="cs-CZ" sz="2000" dirty="0"/>
              <a:t>sylabická echolálie – opakování slabik zvukově, bez </a:t>
            </a:r>
            <a:r>
              <a:rPr lang="cs-CZ" sz="2000" dirty="0" smtClean="0"/>
              <a:t>významu</a:t>
            </a:r>
          </a:p>
          <a:p>
            <a:r>
              <a:rPr lang="cs-CZ" sz="2000" dirty="0"/>
              <a:t>zvuková stránka by měla být vyvinuta kolem </a:t>
            </a:r>
            <a:r>
              <a:rPr lang="cs-CZ" sz="2000" b="1" dirty="0"/>
              <a:t>5. roku</a:t>
            </a:r>
            <a:r>
              <a:rPr lang="cs-CZ" sz="2000" dirty="0"/>
              <a:t> života, nejpozději před nástupem do </a:t>
            </a:r>
            <a:r>
              <a:rPr lang="cs-CZ" sz="2000" dirty="0" smtClean="0"/>
              <a:t>ZŠ</a:t>
            </a:r>
          </a:p>
          <a:p>
            <a:pPr marL="342900" lvl="1" indent="-342900"/>
            <a:r>
              <a:rPr lang="cs-CZ" sz="1800" dirty="0"/>
              <a:t>vývoj výslovnosti ovlivňuje obratnost mluvních orgánů, vyzrálost fonematického sluchu, společenské faktory (prostředí dítěte, mluvní vzor, množství řečových a psychických stimulů), ale také úroveň </a:t>
            </a:r>
            <a:r>
              <a:rPr lang="cs-CZ" sz="1800" dirty="0" smtClean="0"/>
              <a:t>intelektu</a:t>
            </a:r>
            <a:endParaRPr lang="cs-CZ" sz="2000" dirty="0"/>
          </a:p>
          <a:p>
            <a:pPr lvl="0"/>
            <a:r>
              <a:rPr lang="cs-CZ" sz="2000" dirty="0"/>
              <a:t>výslovnost prvních hlásek (</a:t>
            </a:r>
            <a:r>
              <a:rPr lang="cs-CZ" sz="2000" dirty="0" smtClean="0"/>
              <a:t>10. až 12. </a:t>
            </a:r>
            <a:r>
              <a:rPr lang="cs-CZ" sz="2000" dirty="0"/>
              <a:t>měsíc)</a:t>
            </a:r>
          </a:p>
          <a:p>
            <a:pPr lvl="1"/>
            <a:r>
              <a:rPr lang="cs-CZ" dirty="0"/>
              <a:t>pravidlo nejmenší fyziologické námahy (od artikulačně nejjednodušších po složitější)</a:t>
            </a:r>
          </a:p>
          <a:p>
            <a:pPr lvl="1"/>
            <a:r>
              <a:rPr lang="cs-CZ" dirty="0" smtClean="0"/>
              <a:t>nejdříve 1. artikulační okrsek </a:t>
            </a:r>
            <a:r>
              <a:rPr lang="cs-CZ" dirty="0"/>
              <a:t>– </a:t>
            </a:r>
            <a:r>
              <a:rPr lang="cs-CZ" dirty="0" smtClean="0"/>
              <a:t>obouretné hlásky </a:t>
            </a:r>
            <a:r>
              <a:rPr lang="cs-CZ" b="1" dirty="0"/>
              <a:t>(P, B, M) + vokály</a:t>
            </a:r>
          </a:p>
          <a:p>
            <a:pPr lvl="1"/>
            <a:r>
              <a:rPr lang="cs-CZ" dirty="0"/>
              <a:t>od nejjednodušších po složitější hlásky typické pro danou zemi </a:t>
            </a:r>
          </a:p>
          <a:p>
            <a:endParaRPr lang="cs-CZ" dirty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677334" y="6052513"/>
            <a:ext cx="6297612" cy="365125"/>
          </a:xfrm>
        </p:spPr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243795019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2689</TotalTime>
  <Words>960</Words>
  <Application>Microsoft Macintosh PowerPoint</Application>
  <PresentationFormat>Širokoúhlá obrazovka</PresentationFormat>
  <Paragraphs>159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2" baseType="lpstr">
      <vt:lpstr>Tahoma</vt:lpstr>
      <vt:lpstr>Trebuchet MS</vt:lpstr>
      <vt:lpstr>Wingdings 3</vt:lpstr>
      <vt:lpstr>Arial</vt:lpstr>
      <vt:lpstr>Fazeta</vt:lpstr>
      <vt:lpstr>Ontogeneze lidské řeči</vt:lpstr>
      <vt:lpstr>Ontogeneze lidské řeči</vt:lpstr>
      <vt:lpstr>Faktory ovlivňující vývoj řeči</vt:lpstr>
      <vt:lpstr>Průběh vývoje řeči</vt:lpstr>
      <vt:lpstr>Přípravná (předřečová) stádia vývoje řeči</vt:lpstr>
      <vt:lpstr>Přípravná (předřečová) stádia vývoje řeči</vt:lpstr>
      <vt:lpstr>Přípravná (předřečová) stádia vývoje řeči</vt:lpstr>
      <vt:lpstr>Vlastní vývoj řeči – rozdělení podle jazykových rovin </vt:lpstr>
      <vt:lpstr>Foneticko-fonologická jazyková rovina</vt:lpstr>
      <vt:lpstr>Prezentace aplikace PowerPoint</vt:lpstr>
      <vt:lpstr>Lexikálně-sémantická jazyková rovina</vt:lpstr>
      <vt:lpstr>Lexikálně-sémantická jazyková rovina</vt:lpstr>
      <vt:lpstr>Morfologicko-syntaktická jazyková rovina</vt:lpstr>
      <vt:lpstr>Morfologicko-syntaktická jazyková rovina</vt:lpstr>
      <vt:lpstr>Pragmatická jazyková rovina</vt:lpstr>
      <vt:lpstr>Videa</vt:lpstr>
      <vt:lpstr>Prezentace aplikace PowerPoint</vt:lpstr>
    </vt:vector>
  </TitlesOfParts>
  <Company/>
  <LinksUpToDate>false</LinksUpToDate>
  <SharedDoc>false</SharedDoc>
  <HyperlinksChanged>false</HyperlinksChanged>
  <AppVersion>15.0034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Ontogeneze lidské řeči</dc:title>
  <dc:creator>Kateřina Richterová</dc:creator>
  <cp:lastModifiedBy>Kateřina Richterová</cp:lastModifiedBy>
  <cp:revision>21</cp:revision>
  <cp:lastPrinted>1601-01-01T00:00:00Z</cp:lastPrinted>
  <dcterms:created xsi:type="dcterms:W3CDTF">2022-02-28T14:14:27Z</dcterms:created>
  <dcterms:modified xsi:type="dcterms:W3CDTF">2022-10-12T14:43:44Z</dcterms:modified>
</cp:coreProperties>
</file>