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6" r:id="rId4"/>
    <p:sldId id="282" r:id="rId5"/>
    <p:sldId id="258" r:id="rId6"/>
    <p:sldId id="259" r:id="rId7"/>
    <p:sldId id="262" r:id="rId8"/>
    <p:sldId id="264" r:id="rId9"/>
    <p:sldId id="261" r:id="rId10"/>
    <p:sldId id="288" r:id="rId11"/>
    <p:sldId id="263" r:id="rId12"/>
    <p:sldId id="265" r:id="rId13"/>
    <p:sldId id="269" r:id="rId14"/>
    <p:sldId id="270" r:id="rId15"/>
    <p:sldId id="274" r:id="rId16"/>
    <p:sldId id="277" r:id="rId17"/>
    <p:sldId id="278" r:id="rId18"/>
    <p:sldId id="279" r:id="rId19"/>
    <p:sldId id="280" r:id="rId20"/>
    <p:sldId id="281" r:id="rId21"/>
    <p:sldId id="283" r:id="rId22"/>
    <p:sldId id="285" r:id="rId23"/>
    <p:sldId id="287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73" autoAdjust="0"/>
    <p:restoredTop sz="95768" autoAdjust="0"/>
  </p:normalViewPr>
  <p:slideViewPr>
    <p:cSldViewPr snapToGrid="0">
      <p:cViewPr>
        <p:scale>
          <a:sx n="83" d="100"/>
          <a:sy n="83" d="100"/>
        </p:scale>
        <p:origin x="1088" y="8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878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811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678" r:id="rId19"/>
    <p:sldLayoutId id="2147483684" r:id="rId20"/>
    <p:sldLayoutId id="2147483674" r:id="rId21"/>
    <p:sldLayoutId id="2147483688" r:id="rId22"/>
    <p:sldLayoutId id="2147483698" r:id="rId23"/>
    <p:sldLayoutId id="2147483673" r:id="rId24"/>
    <p:sldLayoutId id="2147483675" r:id="rId25"/>
    <p:sldLayoutId id="2147483695" r:id="rId26"/>
    <p:sldLayoutId id="2147483677" r:id="rId27"/>
    <p:sldLayoutId id="2147483686" r:id="rId28"/>
    <p:sldLayoutId id="2147483697" r:id="rId29"/>
    <p:sldLayoutId id="2147483690" r:id="rId30"/>
    <p:sldLayoutId id="2147483696" r:id="rId31"/>
    <p:sldLayoutId id="2147483694" r:id="rId32"/>
    <p:sldLayoutId id="2147483692" r:id="rId33"/>
    <p:sldLayoutId id="2147483693" r:id="rId34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anapece.cz/pro-rodice/co-je-rana-pece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racomat.cz/poradna/skolsky-zakon/454-skolsky-zakon-vzdelavani-studentu-se-specialnimi-vzdelavacimi-potrebami.html" TargetMode="External"/><Relationship Id="rId3" Type="http://schemas.openxmlformats.org/officeDocument/2006/relationships/hyperlink" Target="https://www.zakonyprolidi.cz/cs/2005-7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zakonyprolidi.cz/cs/2005-7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hyperlink" Target="https://nepanikar.eu/jihomoravsky-kraj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Péče, legislativa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071945"/>
            <a:ext cx="11361600" cy="69849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Systém péče o osoby s narušenou komunikační schopností v České republice. Platná legislativa v poskytování logopedické intervence. 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Poradenská zařízení – Pedagogicko-psychologické poradny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17066" y="2167025"/>
            <a:ext cx="10753200" cy="4139998"/>
          </a:xfrm>
        </p:spPr>
        <p:txBody>
          <a:bodyPr>
            <a:normAutofit/>
          </a:bodyPr>
          <a:lstStyle/>
          <a:p>
            <a:r>
              <a:rPr lang="cs-CZ" dirty="0" smtClean="0"/>
              <a:t>Způsob pomoci: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jišťuje </a:t>
            </a:r>
            <a:r>
              <a:rPr lang="cs-CZ" b="1" dirty="0" smtClean="0"/>
              <a:t>připravenost </a:t>
            </a:r>
            <a:r>
              <a:rPr lang="cs-CZ" b="1" dirty="0"/>
              <a:t>žáků na povinnou školní docházku </a:t>
            </a:r>
            <a:r>
              <a:rPr lang="cs-CZ" dirty="0"/>
              <a:t>a vydává o ní zprávu a </a:t>
            </a:r>
            <a:r>
              <a:rPr lang="cs-CZ" dirty="0" smtClean="0"/>
              <a:t>doporučení</a:t>
            </a:r>
            <a:endParaRPr lang="cs-CZ" dirty="0"/>
          </a:p>
          <a:p>
            <a:pPr lvl="1"/>
            <a:r>
              <a:rPr lang="cs-CZ" dirty="0" smtClean="0"/>
              <a:t>provádí </a:t>
            </a:r>
            <a:r>
              <a:rPr lang="cs-CZ" dirty="0"/>
              <a:t>psychologická a speciálně pedagogická vyšetření pro žáky se </a:t>
            </a:r>
            <a:r>
              <a:rPr lang="cs-CZ" dirty="0" smtClean="0"/>
              <a:t>SVP </a:t>
            </a:r>
            <a:r>
              <a:rPr lang="cs-CZ" dirty="0"/>
              <a:t>a žáky mimořádně </a:t>
            </a:r>
            <a:r>
              <a:rPr lang="cs-CZ" dirty="0" smtClean="0"/>
              <a:t>nadané</a:t>
            </a:r>
            <a:endParaRPr lang="cs-CZ" dirty="0"/>
          </a:p>
          <a:p>
            <a:pPr lvl="1"/>
            <a:r>
              <a:rPr lang="cs-CZ" dirty="0" smtClean="0"/>
              <a:t>poskytuje </a:t>
            </a:r>
            <a:r>
              <a:rPr lang="cs-CZ" dirty="0"/>
              <a:t>poradenské služby žákům </a:t>
            </a:r>
            <a:r>
              <a:rPr lang="cs-CZ" b="1" dirty="0"/>
              <a:t>se zvýšeným rizikem školní neúspěšnosti </a:t>
            </a:r>
            <a:r>
              <a:rPr lang="cs-CZ" dirty="0"/>
              <a:t>nebo vzniku problémů v osobnostním a sociálním </a:t>
            </a:r>
            <a:r>
              <a:rPr lang="cs-CZ" dirty="0" smtClean="0"/>
              <a:t>vývoji</a:t>
            </a:r>
          </a:p>
          <a:p>
            <a:pPr lvl="1"/>
            <a:r>
              <a:rPr lang="cs-CZ" dirty="0"/>
              <a:t>poskytuje žákům </a:t>
            </a:r>
            <a:r>
              <a:rPr lang="cs-CZ" b="1" dirty="0"/>
              <a:t>kariérové </a:t>
            </a:r>
            <a:r>
              <a:rPr lang="cs-CZ" b="1" dirty="0" smtClean="0"/>
              <a:t>poradenství</a:t>
            </a:r>
          </a:p>
          <a:p>
            <a:pPr lvl="1"/>
            <a:r>
              <a:rPr lang="cs-CZ" dirty="0"/>
              <a:t>prostřednictvím metodika prevence zajišťuje </a:t>
            </a:r>
            <a:r>
              <a:rPr lang="cs-CZ" b="1" dirty="0"/>
              <a:t>prevenci rizikového chování</a:t>
            </a:r>
            <a:r>
              <a:rPr lang="cs-CZ" dirty="0"/>
              <a:t>, realizaci preventivních opatření a koordinaci školních metodiků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879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 smtClean="0"/>
              <a:t>Speciálněpedagogická</a:t>
            </a:r>
            <a:r>
              <a:rPr lang="cs-CZ" dirty="0" smtClean="0"/>
              <a:t> centra</a:t>
            </a:r>
            <a:endParaRPr lang="cs-CZ" dirty="0"/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84310" y="-194664"/>
            <a:ext cx="10018713" cy="1752599"/>
          </a:xfrm>
        </p:spPr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38800" y="1557935"/>
            <a:ext cx="10753200" cy="4139998"/>
          </a:xfrm>
        </p:spPr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r>
              <a:rPr lang="cs-CZ" sz="2000" dirty="0"/>
              <a:t>školské poradenské zařízení, které poskytuje poradenské služby </a:t>
            </a:r>
            <a:r>
              <a:rPr lang="cs-CZ" sz="2000" b="1" dirty="0"/>
              <a:t>dětem se zdravotním postižením</a:t>
            </a:r>
            <a:r>
              <a:rPr lang="cs-CZ" sz="2000" dirty="0"/>
              <a:t>, jejich rodičům, školám a školským zařízením </a:t>
            </a:r>
          </a:p>
          <a:p>
            <a:r>
              <a:rPr lang="cs-CZ" sz="2000" dirty="0"/>
              <a:t>SPC </a:t>
            </a:r>
            <a:r>
              <a:rPr lang="cs-CZ" sz="2000" b="1" dirty="0"/>
              <a:t>umožňuje realizovat proces integrace dětí se SVP do hlavního vzdělávacího proudu</a:t>
            </a:r>
          </a:p>
          <a:p>
            <a:r>
              <a:rPr lang="cs-CZ" sz="2000" dirty="0"/>
              <a:t>Jednotlivá </a:t>
            </a:r>
            <a:r>
              <a:rPr lang="cs-CZ" sz="2000" dirty="0" err="1"/>
              <a:t>speciálněpedagogická</a:t>
            </a:r>
            <a:r>
              <a:rPr lang="cs-CZ" sz="2000" dirty="0"/>
              <a:t> centra jsou zřizována pro klienty s různými druhy zdravotního </a:t>
            </a:r>
            <a:r>
              <a:rPr lang="cs-CZ" sz="2000" dirty="0" smtClean="0"/>
              <a:t>postižení</a:t>
            </a:r>
          </a:p>
          <a:p>
            <a:pPr lvl="1"/>
            <a:r>
              <a:rPr lang="cs-CZ" sz="1200" dirty="0" smtClean="0"/>
              <a:t>SPC pro žáky s MP</a:t>
            </a:r>
          </a:p>
          <a:p>
            <a:pPr lvl="1"/>
            <a:r>
              <a:rPr lang="cs-CZ" sz="1200" dirty="0" smtClean="0"/>
              <a:t>SPC </a:t>
            </a:r>
            <a:r>
              <a:rPr lang="cs-CZ" sz="1200" dirty="0"/>
              <a:t>pro žáky s PAS</a:t>
            </a:r>
          </a:p>
          <a:p>
            <a:pPr lvl="1"/>
            <a:r>
              <a:rPr lang="cs-CZ" sz="1200" dirty="0"/>
              <a:t>SPC pro žáky s tělesným postižením</a:t>
            </a:r>
          </a:p>
          <a:p>
            <a:pPr lvl="1"/>
            <a:r>
              <a:rPr lang="cs-CZ" sz="1200" b="1" dirty="0"/>
              <a:t>SPC pro žáky se sluchovým postižením</a:t>
            </a:r>
          </a:p>
          <a:p>
            <a:pPr lvl="1"/>
            <a:r>
              <a:rPr lang="cs-CZ" sz="1200" dirty="0"/>
              <a:t>SPC pro žáky se zrakovým postižením</a:t>
            </a:r>
          </a:p>
          <a:p>
            <a:pPr lvl="1"/>
            <a:r>
              <a:rPr lang="cs-CZ" sz="1200" dirty="0"/>
              <a:t>SPC pro žáky s vícečetným postižením</a:t>
            </a:r>
          </a:p>
          <a:p>
            <a:pPr lvl="1"/>
            <a:r>
              <a:rPr lang="cs-CZ" sz="1200" b="1" dirty="0"/>
              <a:t>SPC pro žáky s vadami řeči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48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84310" y="-223607"/>
            <a:ext cx="10018713" cy="1752599"/>
          </a:xfrm>
        </p:spPr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84310" y="2108402"/>
            <a:ext cx="10753200" cy="413999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společné </a:t>
            </a:r>
            <a:r>
              <a:rPr lang="cs-CZ" b="1" dirty="0" smtClean="0"/>
              <a:t>vs. Standardní činnosti speciální</a:t>
            </a:r>
          </a:p>
          <a:p>
            <a:pPr lvl="1"/>
            <a:r>
              <a:rPr lang="cs-CZ" sz="1600" dirty="0" smtClean="0"/>
              <a:t>Vyhledávání žáků se zdravotním postižením</a:t>
            </a:r>
          </a:p>
          <a:p>
            <a:pPr lvl="1"/>
            <a:r>
              <a:rPr lang="cs-CZ" sz="1600" dirty="0" smtClean="0"/>
              <a:t>Komplexní diagnostika </a:t>
            </a:r>
            <a:r>
              <a:rPr lang="cs-CZ" sz="1600" dirty="0" err="1" smtClean="0"/>
              <a:t>speciálněpedagogická</a:t>
            </a:r>
            <a:r>
              <a:rPr lang="cs-CZ" sz="1600" dirty="0" smtClean="0"/>
              <a:t> a psychologická</a:t>
            </a:r>
          </a:p>
          <a:p>
            <a:pPr lvl="1"/>
            <a:r>
              <a:rPr lang="cs-CZ" sz="1600" dirty="0" smtClean="0"/>
              <a:t>Tvorba plánu péče o žáka </a:t>
            </a:r>
          </a:p>
          <a:p>
            <a:pPr lvl="1"/>
            <a:r>
              <a:rPr lang="cs-CZ" sz="1600" dirty="0" smtClean="0"/>
              <a:t>Přímá práce s žákem (individuální a skupinová)</a:t>
            </a:r>
          </a:p>
          <a:p>
            <a:pPr lvl="1"/>
            <a:r>
              <a:rPr lang="cs-CZ" sz="1600" dirty="0" smtClean="0"/>
              <a:t>Konzultace </a:t>
            </a:r>
            <a:r>
              <a:rPr lang="cs-CZ" sz="1600" dirty="0" smtClean="0"/>
              <a:t>pro zákonné zástupce, pedagogické pracovníky, školy a školská zařízení</a:t>
            </a:r>
          </a:p>
          <a:p>
            <a:pPr lvl="1"/>
            <a:r>
              <a:rPr lang="cs-CZ" sz="1600" dirty="0" smtClean="0"/>
              <a:t>Sociálně právní poradenství (sociální dávky, příspěvky apod.)</a:t>
            </a:r>
          </a:p>
          <a:p>
            <a:pPr lvl="1"/>
            <a:r>
              <a:rPr lang="cs-CZ" sz="1600" dirty="0" smtClean="0"/>
              <a:t>Krizová intervence</a:t>
            </a:r>
          </a:p>
          <a:p>
            <a:pPr lvl="1"/>
            <a:r>
              <a:rPr lang="cs-CZ" sz="1600" dirty="0" smtClean="0"/>
              <a:t>Metodická činnost pro zákonné zástupce a pedagogy (podpora při tvorbě IVP)</a:t>
            </a:r>
          </a:p>
          <a:p>
            <a:pPr lvl="1"/>
            <a:r>
              <a:rPr lang="cs-CZ" sz="1600" dirty="0" smtClean="0"/>
              <a:t>Kariérové poradenství pro žáky se SVP</a:t>
            </a:r>
          </a:p>
          <a:p>
            <a:pPr lvl="1"/>
            <a:r>
              <a:rPr lang="cs-CZ" sz="1600" dirty="0" smtClean="0"/>
              <a:t>Zapůjčování rehabilitačních a kompenzačních pomůcek podle potřeb žáka</a:t>
            </a:r>
          </a:p>
          <a:p>
            <a:pPr lvl="1"/>
            <a:r>
              <a:rPr lang="cs-CZ" sz="1600" dirty="0"/>
              <a:t>Zpracování návrhů </a:t>
            </a:r>
            <a:r>
              <a:rPr lang="cs-CZ" sz="1600" dirty="0" smtClean="0"/>
              <a:t>IVP</a:t>
            </a:r>
          </a:p>
          <a:p>
            <a:pPr lvl="1"/>
            <a:r>
              <a:rPr lang="cs-CZ" sz="1600" dirty="0"/>
              <a:t>Pomoc při integraci do škol hlavního vzdělávacího proudu</a:t>
            </a:r>
          </a:p>
          <a:p>
            <a:pPr lvl="1"/>
            <a:endParaRPr lang="cs-CZ" sz="1600" dirty="0"/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338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Poradenská zařízení – </a:t>
            </a:r>
            <a:r>
              <a:rPr lang="cs-CZ" dirty="0" err="1"/>
              <a:t>Speciálněpedagogická</a:t>
            </a:r>
            <a:r>
              <a:rPr lang="cs-CZ" dirty="0"/>
              <a:t> centra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54150" y="0"/>
            <a:ext cx="10018713" cy="1752599"/>
          </a:xfrm>
        </p:spPr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54150" y="1925839"/>
            <a:ext cx="10753200" cy="413999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Standardní činnosti speciální – SPC pro vady řeči</a:t>
            </a:r>
          </a:p>
          <a:p>
            <a:pPr lvl="1"/>
            <a:r>
              <a:rPr lang="cs-CZ" dirty="0" smtClean="0"/>
              <a:t>Logopedická diagnostika a depistáž poruch komunikace</a:t>
            </a:r>
          </a:p>
          <a:p>
            <a:pPr lvl="1"/>
            <a:r>
              <a:rPr lang="cs-CZ" dirty="0" smtClean="0"/>
              <a:t>Zpracování anamnézy</a:t>
            </a:r>
          </a:p>
          <a:p>
            <a:pPr lvl="1"/>
            <a:r>
              <a:rPr lang="cs-CZ" dirty="0" smtClean="0"/>
              <a:t>Zpracování programů logopedické péče</a:t>
            </a:r>
          </a:p>
          <a:p>
            <a:pPr lvl="1"/>
            <a:r>
              <a:rPr lang="cs-CZ" dirty="0" smtClean="0"/>
              <a:t>Aplikace logopedických terapeutických, stimulačních, edukačních a </a:t>
            </a:r>
            <a:r>
              <a:rPr lang="cs-CZ" dirty="0" err="1" smtClean="0"/>
              <a:t>reeedukačních</a:t>
            </a:r>
            <a:r>
              <a:rPr lang="cs-CZ" dirty="0" smtClean="0"/>
              <a:t> postupů</a:t>
            </a:r>
          </a:p>
          <a:p>
            <a:pPr lvl="1"/>
            <a:r>
              <a:rPr lang="cs-CZ" dirty="0" smtClean="0"/>
              <a:t>Řešení výchovných problémů</a:t>
            </a:r>
          </a:p>
          <a:p>
            <a:pPr lvl="1"/>
            <a:r>
              <a:rPr lang="cs-CZ" dirty="0" smtClean="0"/>
              <a:t>Instruktáže pro zákonné zástupce a pedagogy</a:t>
            </a:r>
          </a:p>
          <a:p>
            <a:pPr lvl="1"/>
            <a:r>
              <a:rPr lang="cs-CZ" dirty="0" smtClean="0"/>
              <a:t>Vedení logopedických deníků</a:t>
            </a:r>
          </a:p>
          <a:p>
            <a:pPr lvl="1"/>
            <a:r>
              <a:rPr lang="cs-CZ" dirty="0" smtClean="0"/>
              <a:t>Vedení záznamů o individuální logopedické péči</a:t>
            </a:r>
          </a:p>
          <a:p>
            <a:pPr lvl="1"/>
            <a:r>
              <a:rPr lang="cs-CZ" dirty="0" smtClean="0"/>
              <a:t>Tvorba didaktických a metodických materiálů pro rozvoj komunikace</a:t>
            </a:r>
          </a:p>
          <a:p>
            <a:pPr lvl="1"/>
            <a:r>
              <a:rPr lang="cs-CZ" dirty="0" smtClean="0"/>
              <a:t>Tvorba pracovních listů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141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Pracovníci SPC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Speciální pedagog/logoped, psycholog, sociální pracovník</a:t>
            </a:r>
          </a:p>
          <a:p>
            <a:r>
              <a:rPr lang="cs-CZ" dirty="0" smtClean="0"/>
              <a:t>Všichni pracovníci se musejí orientovat v problematice žáků se SVP a žáků s konkrétním postižením, kterému se dané SPC věnuje</a:t>
            </a:r>
          </a:p>
          <a:p>
            <a:r>
              <a:rPr lang="cs-CZ" dirty="0" smtClean="0"/>
              <a:t>Je důležité, aby měli osobní zkušenosti z praxe a průběžně se vzdělávali a sledovali vývoj poznatků ve vědě i praxi</a:t>
            </a:r>
          </a:p>
          <a:p>
            <a:r>
              <a:rPr lang="cs-CZ" dirty="0" smtClean="0"/>
              <a:t>Schopnost pracovat v týmu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445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péče SPC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Ambulantní vs. </a:t>
            </a:r>
            <a:r>
              <a:rPr lang="cs-CZ" dirty="0"/>
              <a:t>t</a:t>
            </a:r>
            <a:r>
              <a:rPr lang="cs-CZ" dirty="0" smtClean="0"/>
              <a:t>erénní, jednorázová vs. opakovaná</a:t>
            </a:r>
          </a:p>
          <a:p>
            <a:r>
              <a:rPr lang="cs-CZ" b="1" dirty="0" smtClean="0"/>
              <a:t>Ambulantní formy péče</a:t>
            </a:r>
          </a:p>
          <a:p>
            <a:pPr lvl="1"/>
            <a:r>
              <a:rPr lang="cs-CZ" b="1" dirty="0" smtClean="0"/>
              <a:t>Jednorázová: </a:t>
            </a:r>
            <a:r>
              <a:rPr lang="cs-CZ" dirty="0" smtClean="0"/>
              <a:t>pomoc při řešení akutního problému, provedení vyšetření a doporučení</a:t>
            </a:r>
          </a:p>
          <a:p>
            <a:pPr lvl="1"/>
            <a:r>
              <a:rPr lang="cs-CZ" b="1" dirty="0" smtClean="0"/>
              <a:t>Opakovaná: </a:t>
            </a:r>
            <a:r>
              <a:rPr lang="cs-CZ" dirty="0" smtClean="0"/>
              <a:t>např. u integrovaných dětí, provádí se kontrolní vyšetření</a:t>
            </a:r>
          </a:p>
          <a:p>
            <a:pPr lvl="1"/>
            <a:r>
              <a:rPr lang="cs-CZ" b="1" dirty="0" smtClean="0"/>
              <a:t>Pravidelná: </a:t>
            </a:r>
            <a:r>
              <a:rPr lang="cs-CZ" dirty="0" smtClean="0"/>
              <a:t>provádí se edukace, reedukace, pravidelná práce s dítětem</a:t>
            </a:r>
          </a:p>
          <a:p>
            <a:r>
              <a:rPr lang="cs-CZ" b="1" dirty="0" smtClean="0"/>
              <a:t>Terénní formy péče</a:t>
            </a:r>
          </a:p>
          <a:p>
            <a:pPr lvl="1"/>
            <a:r>
              <a:rPr lang="cs-CZ" b="1" dirty="0" smtClean="0"/>
              <a:t>Výjezdy do škol: </a:t>
            </a:r>
            <a:r>
              <a:rPr lang="cs-CZ" dirty="0" smtClean="0"/>
              <a:t>metodická podpora učitelům, konzultace k IVP, přímá práce s žákem, poradenství</a:t>
            </a:r>
          </a:p>
          <a:p>
            <a:pPr lvl="1"/>
            <a:r>
              <a:rPr lang="cs-CZ" b="1" dirty="0" smtClean="0"/>
              <a:t>Výjezdy do rodin: </a:t>
            </a:r>
            <a:r>
              <a:rPr lang="cs-CZ" dirty="0" smtClean="0"/>
              <a:t>rodinné poradenství, socioterapie, psychosociální podpora,</a:t>
            </a:r>
            <a:r>
              <a:rPr lang="mr-IN" dirty="0" smtClean="0"/>
              <a:t>…</a:t>
            </a:r>
            <a:endParaRPr lang="cs-CZ" dirty="0" smtClean="0"/>
          </a:p>
          <a:p>
            <a:pPr lvl="1"/>
            <a:r>
              <a:rPr lang="cs-CZ" b="1" dirty="0" smtClean="0"/>
              <a:t>Výjezdy do zařízení pečujících o žáky se zdravotním postižením: </a:t>
            </a:r>
            <a:r>
              <a:rPr lang="cs-CZ" dirty="0" smtClean="0"/>
              <a:t>individuální výuka žáků, kteří nemohou docházet do školy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7770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983225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Konkrétní místa, která zajišťují LI:</a:t>
            </a:r>
          </a:p>
          <a:p>
            <a:pPr lvl="1"/>
            <a:r>
              <a:rPr lang="cs-CZ" dirty="0" smtClean="0"/>
              <a:t>Logopedické poradny (ambulance) při poliklinikách</a:t>
            </a:r>
          </a:p>
          <a:p>
            <a:pPr lvl="1"/>
            <a:r>
              <a:rPr lang="cs-CZ" dirty="0" smtClean="0"/>
              <a:t>Logopedická pracoviště při lůžkových odděleních (foniatrie, neurologie, psychiatrie, geriatrie)</a:t>
            </a:r>
          </a:p>
          <a:p>
            <a:pPr lvl="1"/>
            <a:r>
              <a:rPr lang="cs-CZ" dirty="0" smtClean="0"/>
              <a:t>Privátní logopedické poradny, ambulance</a:t>
            </a:r>
          </a:p>
          <a:p>
            <a:pPr lvl="1"/>
            <a:r>
              <a:rPr lang="cs-CZ" dirty="0" smtClean="0"/>
              <a:t>Rehabilitační stacionáře</a:t>
            </a:r>
          </a:p>
          <a:p>
            <a:pPr lvl="1"/>
            <a:r>
              <a:rPr lang="cs-CZ" dirty="0" smtClean="0"/>
              <a:t>Denní stacionáře při zdravotnických zařízeních (pro děti i dospělé)</a:t>
            </a:r>
          </a:p>
          <a:p>
            <a:pPr lvl="1"/>
            <a:r>
              <a:rPr lang="cs-CZ" dirty="0" smtClean="0"/>
              <a:t>Léčebny dlouhodobě nemocných</a:t>
            </a:r>
          </a:p>
          <a:p>
            <a:pPr lvl="1"/>
            <a:r>
              <a:rPr lang="cs-CZ" dirty="0" smtClean="0"/>
              <a:t>Lázeňská zařízení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6331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Poskytována je činnost diagnostická, terapeutická i preventivní</a:t>
            </a:r>
          </a:p>
          <a:p>
            <a:r>
              <a:rPr lang="cs-CZ" dirty="0" smtClean="0"/>
              <a:t>Nejčastěji se jedná o klienty se získanými NKS:</a:t>
            </a:r>
          </a:p>
          <a:p>
            <a:pPr lvl="1"/>
            <a:r>
              <a:rPr lang="cs-CZ" dirty="0" smtClean="0"/>
              <a:t>Afázie</a:t>
            </a:r>
          </a:p>
          <a:p>
            <a:pPr lvl="1"/>
            <a:r>
              <a:rPr lang="cs-CZ" dirty="0" smtClean="0"/>
              <a:t>Dysartrie</a:t>
            </a:r>
          </a:p>
          <a:p>
            <a:pPr lvl="1"/>
            <a:r>
              <a:rPr lang="cs-CZ" dirty="0" smtClean="0"/>
              <a:t>Dysfagie</a:t>
            </a:r>
          </a:p>
          <a:p>
            <a:pPr lvl="1"/>
            <a:r>
              <a:rPr lang="cs-CZ" dirty="0" smtClean="0"/>
              <a:t>Poruchy plynulosti řeči</a:t>
            </a:r>
          </a:p>
          <a:p>
            <a:pPr lvl="1"/>
            <a:r>
              <a:rPr lang="cs-CZ" dirty="0" smtClean="0"/>
              <a:t>Psychogenní poruchy řeči</a:t>
            </a:r>
          </a:p>
          <a:p>
            <a:pPr lvl="1"/>
            <a:r>
              <a:rPr lang="cs-CZ" dirty="0" smtClean="0"/>
              <a:t>Klienti s demencí, schizofrenií, Alzheimerovou chorobou, RS, ALS apod.</a:t>
            </a:r>
          </a:p>
          <a:p>
            <a:pPr lvl="1"/>
            <a:r>
              <a:rPr lang="cs-CZ" dirty="0" smtClean="0"/>
              <a:t>Klienti – mluvní profesionálové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5758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Rezort práce a sociálních věcí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90663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péče o osoby s NKS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všech třech rezortech</a:t>
            </a:r>
          </a:p>
          <a:p>
            <a:r>
              <a:rPr lang="cs-CZ" dirty="0" smtClean="0"/>
              <a:t>Ve státních i nestátních zařízeních</a:t>
            </a:r>
          </a:p>
          <a:p>
            <a:r>
              <a:rPr lang="cs-CZ" dirty="0" smtClean="0"/>
              <a:t>v soukromých zařízeních</a:t>
            </a:r>
          </a:p>
          <a:p>
            <a:r>
              <a:rPr lang="cs-CZ" dirty="0" smtClean="0"/>
              <a:t>Logopedická péče je poskytována klientům všech věkových kategorií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2275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práce a sociálních věcí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místa, která zajišťují LI:</a:t>
            </a:r>
          </a:p>
          <a:p>
            <a:pPr lvl="1"/>
            <a:r>
              <a:rPr lang="cs-CZ" b="1" dirty="0" smtClean="0"/>
              <a:t>Ústavy sociální péče pro děti a mládež</a:t>
            </a:r>
          </a:p>
          <a:p>
            <a:pPr lvl="1"/>
            <a:r>
              <a:rPr lang="cs-CZ" dirty="0"/>
              <a:t>V těchto zařízeních jsou umístěni tělesně postižení, mentálně postižení a jedinci s kombinovanými </a:t>
            </a:r>
            <a:r>
              <a:rPr lang="cs-CZ" dirty="0" smtClean="0"/>
              <a:t>vadami</a:t>
            </a:r>
          </a:p>
          <a:p>
            <a:pPr lvl="1"/>
            <a:r>
              <a:rPr lang="cs-CZ" dirty="0" smtClean="0"/>
              <a:t>Logopedi </a:t>
            </a:r>
            <a:r>
              <a:rPr lang="cs-CZ" dirty="0"/>
              <a:t>v rámci komplexní péče provádějí logo. </a:t>
            </a:r>
            <a:r>
              <a:rPr lang="cs-CZ" dirty="0" err="1"/>
              <a:t>dgn</a:t>
            </a:r>
            <a:r>
              <a:rPr lang="cs-CZ" dirty="0"/>
              <a:t> i následnou terapii </a:t>
            </a:r>
            <a:endParaRPr lang="cs-CZ" dirty="0" smtClean="0"/>
          </a:p>
          <a:p>
            <a:pPr lvl="1"/>
            <a:r>
              <a:rPr lang="cs-CZ" dirty="0" smtClean="0"/>
              <a:t>AAK</a:t>
            </a:r>
          </a:p>
          <a:p>
            <a:pPr lvl="1"/>
            <a:r>
              <a:rPr lang="cs-CZ" dirty="0" smtClean="0"/>
              <a:t>LI u těžce postižených, u nichž je znemožněna verbální komunikace</a:t>
            </a:r>
            <a:endParaRPr lang="cs-CZ" dirty="0"/>
          </a:p>
          <a:p>
            <a:pPr lvl="1"/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4316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33143" y="-197603"/>
            <a:ext cx="10018713" cy="1752599"/>
          </a:xfrm>
        </p:spPr>
        <p:txBody>
          <a:bodyPr/>
          <a:lstStyle/>
          <a:p>
            <a:r>
              <a:rPr lang="cs-CZ" dirty="0" smtClean="0"/>
              <a:t>Střediska rané péče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8800" y="2092258"/>
            <a:ext cx="10753200" cy="4139998"/>
          </a:xfrm>
        </p:spPr>
        <p:txBody>
          <a:bodyPr/>
          <a:lstStyle/>
          <a:p>
            <a:r>
              <a:rPr lang="cs-CZ" sz="1600" dirty="0"/>
              <a:t>Raný věk je velice důležité období, ve kterém se rozhoduje o celém zaměření dalšího biologického, sociálního a psychického vývoje</a:t>
            </a:r>
          </a:p>
          <a:p>
            <a:r>
              <a:rPr lang="cs-CZ" sz="1600" dirty="0" smtClean="0"/>
              <a:t>Jsou </a:t>
            </a:r>
            <a:r>
              <a:rPr lang="cs-CZ" sz="1600" dirty="0"/>
              <a:t>zajištěna zákonem </a:t>
            </a:r>
            <a:r>
              <a:rPr lang="cs-CZ" sz="1600" b="1" dirty="0"/>
              <a:t>č. 108/2006 Sb. o sociálních službách </a:t>
            </a:r>
            <a:r>
              <a:rPr lang="cs-CZ" sz="1600" dirty="0"/>
              <a:t>a spadají pod Ministerstvo práce a sociálních </a:t>
            </a:r>
            <a:r>
              <a:rPr lang="cs-CZ" sz="1600" dirty="0" smtClean="0"/>
              <a:t>věcí</a:t>
            </a:r>
          </a:p>
          <a:p>
            <a:r>
              <a:rPr lang="cs-CZ" sz="1600" dirty="0"/>
              <a:t>Jedná se o soustavu služeb a programů poskytovaných </a:t>
            </a:r>
            <a:r>
              <a:rPr lang="cs-CZ" sz="1600" b="1" dirty="0"/>
              <a:t>ohroženým dětem</a:t>
            </a:r>
            <a:r>
              <a:rPr lang="cs-CZ" sz="1600" dirty="0"/>
              <a:t>, dětem postiženým i jejich </a:t>
            </a:r>
            <a:r>
              <a:rPr lang="cs-CZ" sz="1600" dirty="0" smtClean="0"/>
              <a:t>rodinám</a:t>
            </a:r>
          </a:p>
          <a:p>
            <a:r>
              <a:rPr lang="cs-CZ" sz="1600" b="1" dirty="0" smtClean="0"/>
              <a:t>Cílem </a:t>
            </a:r>
            <a:r>
              <a:rPr lang="cs-CZ" sz="1600" b="1" dirty="0"/>
              <a:t>je přecházet postižení, eliminovat nebo zmírnit jeho důsledky a poskytnout rodině, dítěti i společnosti předpoklady sociální </a:t>
            </a:r>
            <a:r>
              <a:rPr lang="cs-CZ" sz="1600" b="1" dirty="0" smtClean="0"/>
              <a:t>integrace</a:t>
            </a:r>
          </a:p>
          <a:p>
            <a:r>
              <a:rPr lang="cs-CZ" sz="1600" dirty="0" smtClean="0"/>
              <a:t>Služby </a:t>
            </a:r>
            <a:r>
              <a:rPr lang="cs-CZ" sz="1600" dirty="0"/>
              <a:t>jsou poskytovány od diagnostikování postižení až do nastoupení dítěte do vzdělávací instituce (MŠ nebo ZŠ) a to tak, aby se zvyšovala vývojová úroveň dítěte v oblastech, které jsou postižením </a:t>
            </a:r>
            <a:r>
              <a:rPr lang="cs-CZ" sz="1600" dirty="0" smtClean="0"/>
              <a:t>ohroženy</a:t>
            </a:r>
          </a:p>
          <a:p>
            <a:r>
              <a:rPr lang="cs-CZ" sz="1600" dirty="0">
                <a:hlinkClick r:id="rId2"/>
              </a:rPr>
              <a:t>https://www.ranapece.cz/pro-rodice/co-je-rana-pece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8670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Raná péče by měla být poskytována na základě těchto principů:</a:t>
            </a:r>
          </a:p>
          <a:p>
            <a:pPr lvl="1"/>
            <a:r>
              <a:rPr lang="cs-CZ" dirty="0"/>
              <a:t>návaznost na lékařskou, léčebnou péči</a:t>
            </a:r>
          </a:p>
          <a:p>
            <a:pPr lvl="1"/>
            <a:r>
              <a:rPr lang="cs-CZ" dirty="0"/>
              <a:t>respektovat individualitu dítěte a kulturní, sociální a výchovné zvláštnosti rodiny</a:t>
            </a:r>
          </a:p>
          <a:p>
            <a:pPr lvl="1"/>
            <a:r>
              <a:rPr lang="cs-CZ" dirty="0"/>
              <a:t>komplexní přístup</a:t>
            </a:r>
          </a:p>
          <a:p>
            <a:pPr lvl="1"/>
            <a:r>
              <a:rPr lang="cs-CZ" dirty="0"/>
              <a:t>orientace na rodinu (začlenění rodičů do týmu spolupracovníků, pomoci rodičům a dětem najít jejich schopnosti a mechanismy k zvládnutí postižení)</a:t>
            </a:r>
          </a:p>
          <a:p>
            <a:pPr lvl="1"/>
            <a:r>
              <a:rPr lang="cs-CZ" dirty="0"/>
              <a:t>zajištění služeb v přirozeném prostředí dítěte, hlavně v jeho rodině</a:t>
            </a:r>
          </a:p>
          <a:p>
            <a:pPr lvl="1"/>
            <a:r>
              <a:rPr lang="cs-CZ" dirty="0"/>
              <a:t>podporovat sociální integraci dětí s postižením a jejich rodin</a:t>
            </a:r>
          </a:p>
          <a:p>
            <a:pPr lvl="1"/>
            <a:r>
              <a:rPr lang="cs-CZ" dirty="0"/>
              <a:t>právo rodiny službu si vybrat nebo odmítnout</a:t>
            </a:r>
          </a:p>
          <a:p>
            <a:pPr lvl="1"/>
            <a:r>
              <a:rPr lang="cs-CZ" dirty="0"/>
              <a:t>standardizace státem garantovaných služeb – zajištění </a:t>
            </a:r>
            <a:r>
              <a:rPr lang="cs-CZ" dirty="0" smtClean="0"/>
              <a:t>odbornosti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386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01287" y="0"/>
            <a:ext cx="10018713" cy="1752599"/>
          </a:xfrm>
        </p:spPr>
        <p:txBody>
          <a:bodyPr/>
          <a:lstStyle/>
          <a:p>
            <a:r>
              <a:rPr lang="cs-CZ" dirty="0"/>
              <a:t>Střediska rané péče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84310" y="2155285"/>
            <a:ext cx="10018713" cy="3124201"/>
          </a:xfrm>
        </p:spPr>
        <p:txBody>
          <a:bodyPr>
            <a:normAutofit fontScale="25000" lnSpcReduction="20000"/>
          </a:bodyPr>
          <a:lstStyle/>
          <a:p>
            <a:r>
              <a:rPr lang="cs-CZ" sz="5600" b="1" dirty="0"/>
              <a:t>Raná péče je poskytována:</a:t>
            </a:r>
          </a:p>
          <a:p>
            <a:pPr lvl="1"/>
            <a:r>
              <a:rPr lang="cs-CZ" sz="5600" dirty="0"/>
              <a:t>Terénním způsobem (v přirozeném prostředí, v rodině klienta)</a:t>
            </a:r>
          </a:p>
          <a:p>
            <a:pPr lvl="1"/>
            <a:r>
              <a:rPr lang="cs-CZ" sz="5600" dirty="0"/>
              <a:t>Ambulantním způsobem</a:t>
            </a:r>
          </a:p>
          <a:p>
            <a:pPr lvl="1"/>
            <a:r>
              <a:rPr lang="cs-CZ" sz="5600" dirty="0"/>
              <a:t>Kombinací poskytování služeb v rodině a ambulantních služeb</a:t>
            </a:r>
          </a:p>
          <a:p>
            <a:r>
              <a:rPr lang="cs-CZ" sz="5600" b="1" dirty="0" smtClean="0"/>
              <a:t>Role logopeda v programech rané intervence</a:t>
            </a:r>
          </a:p>
          <a:p>
            <a:pPr lvl="1"/>
            <a:r>
              <a:rPr lang="cs-CZ" sz="5600" dirty="0" smtClean="0"/>
              <a:t>Důvěra mezi klientem, logopedem a rodinou</a:t>
            </a:r>
          </a:p>
          <a:p>
            <a:pPr lvl="1"/>
            <a:r>
              <a:rPr lang="cs-CZ" sz="5600" dirty="0" smtClean="0"/>
              <a:t>Dostatek času pro dítě, aby se mohlo vyjádřit</a:t>
            </a:r>
          </a:p>
          <a:p>
            <a:pPr lvl="1"/>
            <a:r>
              <a:rPr lang="cs-CZ" sz="5600" dirty="0" smtClean="0"/>
              <a:t>Respekt k tomu, co nám dítě sděluje, a adekvátní reakce pro posílení komunikačních dovedností</a:t>
            </a:r>
          </a:p>
          <a:p>
            <a:pPr lvl="1"/>
            <a:r>
              <a:rPr lang="cs-CZ" sz="5600" dirty="0" smtClean="0"/>
              <a:t>Snaha o reakci na co nejvíce signálů</a:t>
            </a:r>
          </a:p>
          <a:p>
            <a:pPr lvl="1"/>
            <a:r>
              <a:rPr lang="cs-CZ" sz="5600" dirty="0" smtClean="0"/>
              <a:t>Poskytnutí informací rodičům ohledně </a:t>
            </a:r>
            <a:r>
              <a:rPr lang="cs-CZ" sz="5600" dirty="0" err="1" smtClean="0"/>
              <a:t>předřečového</a:t>
            </a:r>
            <a:r>
              <a:rPr lang="cs-CZ" sz="5600" dirty="0" smtClean="0"/>
              <a:t> a řečového vývoje dítěte</a:t>
            </a:r>
          </a:p>
          <a:p>
            <a:pPr lvl="1"/>
            <a:r>
              <a:rPr lang="cs-CZ" sz="5600" dirty="0" smtClean="0"/>
              <a:t>Vzájemná interakce matka-dítě a otec-dítě</a:t>
            </a:r>
          </a:p>
          <a:p>
            <a:pPr lvl="1"/>
            <a:r>
              <a:rPr lang="cs-CZ" sz="5600" dirty="0" smtClean="0"/>
              <a:t>Vnímání okolních vjemů</a:t>
            </a:r>
          </a:p>
          <a:p>
            <a:pPr lvl="1"/>
            <a:r>
              <a:rPr lang="cs-CZ" sz="5600" dirty="0" smtClean="0"/>
              <a:t>Taktilní stimulace, sledování orálních reflexů</a:t>
            </a:r>
          </a:p>
          <a:p>
            <a:pPr lvl="1"/>
            <a:r>
              <a:rPr lang="cs-CZ" sz="5600" dirty="0" smtClean="0"/>
              <a:t>Sledování přijímání potravy, dýchání, křiku, žvatlání</a:t>
            </a:r>
          </a:p>
          <a:p>
            <a:pPr lvl="1"/>
            <a:r>
              <a:rPr lang="cs-CZ" sz="5600" dirty="0" smtClean="0"/>
              <a:t>Senzomotorická cvičení, podpora </a:t>
            </a:r>
            <a:r>
              <a:rPr lang="cs-CZ" sz="5600" dirty="0" err="1" smtClean="0"/>
              <a:t>předřečového</a:t>
            </a:r>
            <a:r>
              <a:rPr lang="cs-CZ" sz="5600" dirty="0" smtClean="0"/>
              <a:t> porozumění</a:t>
            </a:r>
          </a:p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203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65000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Není logoped jako logoped – MŠMT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Školní logoped</a:t>
            </a:r>
          </a:p>
          <a:p>
            <a:pPr lvl="1"/>
            <a:r>
              <a:rPr lang="cs-CZ" b="1" dirty="0" smtClean="0"/>
              <a:t>Speciální pedagog – Mgr. – SZZ logopedie/surdopedie</a:t>
            </a:r>
          </a:p>
          <a:p>
            <a:pPr lvl="1"/>
            <a:r>
              <a:rPr lang="cs-CZ" b="1" dirty="0" smtClean="0"/>
              <a:t>Kompetence: zabezpečuje odbornou činnost v prevenci, diagnostice, a komplexní LI u žáků s NKS a zabezpečuje metodické a konzultační činnosti</a:t>
            </a:r>
          </a:p>
          <a:p>
            <a:r>
              <a:rPr lang="cs-CZ" b="1" dirty="0" smtClean="0"/>
              <a:t>Logopedický asistent</a:t>
            </a:r>
          </a:p>
          <a:p>
            <a:pPr lvl="1"/>
            <a:r>
              <a:rPr lang="cs-CZ" b="1" dirty="0" smtClean="0"/>
              <a:t>Pracuje pod metodickým vedením logopeda (zpravidla pracovníka SPC)</a:t>
            </a:r>
          </a:p>
          <a:p>
            <a:pPr lvl="1"/>
            <a:r>
              <a:rPr lang="cs-CZ" b="1" dirty="0" smtClean="0"/>
              <a:t>Má vždy pedagogické vzdělání</a:t>
            </a:r>
          </a:p>
          <a:p>
            <a:pPr lvl="1"/>
            <a:r>
              <a:rPr lang="cs-CZ" b="1" dirty="0" smtClean="0"/>
              <a:t>3 „typy“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/>
              <a:t>Absolvent VŠ, Bc – SZZ z logopedie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/>
              <a:t>Učitelé MŠ </a:t>
            </a:r>
            <a:r>
              <a:rPr lang="mr-IN" dirty="0" smtClean="0"/>
              <a:t>+</a:t>
            </a:r>
            <a:r>
              <a:rPr lang="cs-CZ" dirty="0" smtClean="0"/>
              <a:t> </a:t>
            </a:r>
            <a:r>
              <a:rPr lang="cs-CZ" b="1" dirty="0" smtClean="0"/>
              <a:t>CŽV – logopedie (není stanoven rozsah)</a:t>
            </a:r>
          </a:p>
          <a:p>
            <a:pPr marL="781200" lvl="1" indent="-457200">
              <a:buFont typeface="+mj-lt"/>
              <a:buAutoNum type="alphaUcPeriod"/>
            </a:pPr>
            <a:r>
              <a:rPr lang="cs-CZ" b="1" dirty="0" smtClean="0">
                <a:solidFill>
                  <a:srgbClr val="FF0000"/>
                </a:solidFill>
              </a:rPr>
              <a:t>Učitelé MŠ </a:t>
            </a:r>
            <a:r>
              <a:rPr lang="mr-IN" dirty="0" smtClean="0">
                <a:solidFill>
                  <a:srgbClr val="FF0000"/>
                </a:solidFill>
              </a:rPr>
              <a:t>+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kurz logopedické PREVENCE </a:t>
            </a:r>
            <a:r>
              <a:rPr lang="is-IS" dirty="0">
                <a:solidFill>
                  <a:srgbClr val="FF0000"/>
                </a:solidFill>
              </a:rPr>
              <a:t>→</a:t>
            </a:r>
            <a:r>
              <a:rPr lang="cs-CZ" b="1" dirty="0" smtClean="0">
                <a:solidFill>
                  <a:srgbClr val="FF0000"/>
                </a:solidFill>
              </a:rPr>
              <a:t> logopedické </a:t>
            </a:r>
            <a:r>
              <a:rPr lang="cs-CZ" b="1" dirty="0" err="1" smtClean="0">
                <a:solidFill>
                  <a:srgbClr val="FF0000"/>
                </a:solidFill>
              </a:rPr>
              <a:t>preventistky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60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Rezort školství mládeže a tělovýchovy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Konkrétní místa, která zajišťují LI:</a:t>
            </a:r>
          </a:p>
          <a:p>
            <a:pPr lvl="1"/>
            <a:r>
              <a:rPr lang="cs-CZ" dirty="0" smtClean="0"/>
              <a:t>Logopedické třídy při běžných MŠ</a:t>
            </a:r>
          </a:p>
          <a:p>
            <a:pPr lvl="1"/>
            <a:r>
              <a:rPr lang="cs-CZ" dirty="0" smtClean="0"/>
              <a:t>Mateřské školy logopedické</a:t>
            </a:r>
          </a:p>
          <a:p>
            <a:pPr lvl="1"/>
            <a:r>
              <a:rPr lang="cs-CZ" dirty="0" smtClean="0"/>
              <a:t>Logopedické třídy při běžných ZŠ</a:t>
            </a:r>
          </a:p>
          <a:p>
            <a:pPr lvl="1"/>
            <a:r>
              <a:rPr lang="cs-CZ" dirty="0" smtClean="0"/>
              <a:t>Základní školy logopedické</a:t>
            </a:r>
          </a:p>
          <a:p>
            <a:pPr lvl="1"/>
            <a:r>
              <a:rPr lang="cs-CZ" dirty="0" smtClean="0"/>
              <a:t>Speciální třídy při základní škole pro žáky s poruchami učení</a:t>
            </a:r>
          </a:p>
          <a:p>
            <a:pPr lvl="1"/>
            <a:r>
              <a:rPr lang="cs-CZ" dirty="0" smtClean="0"/>
              <a:t>Mateřské školy pro sluchově postižené</a:t>
            </a:r>
          </a:p>
          <a:p>
            <a:pPr lvl="1"/>
            <a:r>
              <a:rPr lang="cs-CZ" dirty="0" smtClean="0"/>
              <a:t>Základní školy pro sluchově postižené</a:t>
            </a:r>
          </a:p>
          <a:p>
            <a:pPr lvl="1"/>
            <a:r>
              <a:rPr lang="cs-CZ" dirty="0" smtClean="0"/>
              <a:t>Základní školy praktické</a:t>
            </a:r>
          </a:p>
          <a:p>
            <a:pPr lvl="1"/>
            <a:r>
              <a:rPr lang="cs-CZ" dirty="0" smtClean="0"/>
              <a:t>Základní školy speciální</a:t>
            </a:r>
          </a:p>
          <a:p>
            <a:pPr lvl="1"/>
            <a:r>
              <a:rPr lang="cs-CZ" dirty="0" err="1" smtClean="0"/>
              <a:t>Speciálněpedagogická</a:t>
            </a:r>
            <a:r>
              <a:rPr lang="cs-CZ" dirty="0" smtClean="0"/>
              <a:t> centra</a:t>
            </a:r>
          </a:p>
          <a:p>
            <a:pPr lvl="1"/>
            <a:r>
              <a:rPr lang="cs-CZ" dirty="0" smtClean="0"/>
              <a:t>Pedagogicko-psychologické poradny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80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b="1" dirty="0" smtClean="0"/>
              <a:t>Zákon č. 561/2004 </a:t>
            </a:r>
            <a:r>
              <a:rPr lang="cs-CZ" sz="2000" b="1" dirty="0"/>
              <a:t>Sb. </a:t>
            </a:r>
            <a:r>
              <a:rPr lang="cs-CZ" sz="2000" b="1" dirty="0" smtClean="0"/>
              <a:t>o předškolním</a:t>
            </a:r>
            <a:r>
              <a:rPr lang="cs-CZ" sz="2000" b="1" dirty="0"/>
              <a:t>, </a:t>
            </a:r>
            <a:r>
              <a:rPr lang="cs-CZ" sz="2000" b="1" dirty="0" smtClean="0"/>
              <a:t>základním</a:t>
            </a:r>
            <a:r>
              <a:rPr lang="cs-CZ" sz="2000" b="1" dirty="0"/>
              <a:t>, </a:t>
            </a:r>
            <a:r>
              <a:rPr lang="cs-CZ" sz="2000" b="1" dirty="0" smtClean="0"/>
              <a:t>středním</a:t>
            </a:r>
            <a:r>
              <a:rPr lang="cs-CZ" sz="2000" b="1" dirty="0"/>
              <a:t>, </a:t>
            </a:r>
            <a:r>
              <a:rPr lang="cs-CZ" sz="2000" b="1" dirty="0" smtClean="0"/>
              <a:t>vyšším odborném </a:t>
            </a:r>
            <a:r>
              <a:rPr lang="cs-CZ" sz="2000" b="1" dirty="0"/>
              <a:t>a </a:t>
            </a:r>
            <a:r>
              <a:rPr lang="cs-CZ" sz="2000" b="1" dirty="0" smtClean="0"/>
              <a:t>jiném vzdělávání (školský zákon)</a:t>
            </a: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www.pracomat.cz/poradna/skolsky-zakon/454-skolsky-zakon-vzdelavani-studentu-se-specialnimi-vzdelavacimi-potrebami.html</a:t>
            </a:r>
            <a:endParaRPr lang="cs-CZ" sz="2000" dirty="0"/>
          </a:p>
          <a:p>
            <a:r>
              <a:rPr lang="cs-CZ" sz="2000" dirty="0" smtClean="0"/>
              <a:t>Vzdělávání dětí, žáků a studentů  se speciálními vzdělávacími potřebami je legislativně ošetřeno </a:t>
            </a:r>
            <a:r>
              <a:rPr lang="cs-CZ" sz="2000" b="1" dirty="0" smtClean="0"/>
              <a:t>ve vyhlášce č. 73/2005 Sb</a:t>
            </a:r>
            <a:r>
              <a:rPr lang="cs-CZ" sz="2000" dirty="0" smtClean="0"/>
              <a:t>. </a:t>
            </a:r>
            <a:r>
              <a:rPr lang="cs-CZ" sz="2000" i="1" dirty="0" smtClean="0"/>
              <a:t>O vzdělávání dětí, žáků a studentů se speciálními vzdělávacími potřebami a dětí, žáků a studentů mimořádně nadaných </a:t>
            </a:r>
            <a:r>
              <a:rPr lang="cs-CZ" sz="2000" dirty="0" smtClean="0">
                <a:solidFill>
                  <a:srgbClr val="FF0000"/>
                </a:solidFill>
              </a:rPr>
              <a:t>ve znění pozdějších předpisů</a:t>
            </a:r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Vyhláška 27/2016 Sb. </a:t>
            </a:r>
            <a:r>
              <a:rPr lang="is-IS" i="1" dirty="0" smtClean="0">
                <a:solidFill>
                  <a:srgbClr val="FF0000"/>
                </a:solidFill>
              </a:rPr>
              <a:t>→ </a:t>
            </a:r>
            <a:r>
              <a:rPr lang="cs-CZ" b="1" i="1" dirty="0" smtClean="0">
                <a:solidFill>
                  <a:srgbClr val="FF0000"/>
                </a:solidFill>
              </a:rPr>
              <a:t>Vyhláška č. 606/2020 Sb.</a:t>
            </a:r>
          </a:p>
          <a:p>
            <a:pPr lvl="1"/>
            <a:r>
              <a:rPr lang="cs-CZ" i="1" dirty="0">
                <a:solidFill>
                  <a:srgbClr val="FF0000"/>
                </a:solidFill>
              </a:rPr>
              <a:t>Vyhláška o vzdělávání žáků se speciálními vzdělávacími potřebami a žáků </a:t>
            </a:r>
            <a:r>
              <a:rPr lang="cs-CZ" i="1" dirty="0" smtClean="0">
                <a:solidFill>
                  <a:srgbClr val="FF0000"/>
                </a:solidFill>
              </a:rPr>
              <a:t>nadaných</a:t>
            </a:r>
          </a:p>
          <a:p>
            <a:pPr lvl="1"/>
            <a:r>
              <a:rPr lang="cs-CZ" i="1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cs-CZ" i="1" dirty="0" smtClean="0">
                <a:solidFill>
                  <a:srgbClr val="FF0000"/>
                </a:solidFill>
                <a:hlinkClick r:id="rId3"/>
              </a:rPr>
              <a:t>www.zakonyprolidi.cz/cs/2005-73</a:t>
            </a:r>
            <a:endParaRPr lang="cs-CZ" i="1" dirty="0" smtClean="0">
              <a:solidFill>
                <a:srgbClr val="FF0000"/>
              </a:solidFill>
            </a:endParaRPr>
          </a:p>
          <a:p>
            <a:pPr lvl="1"/>
            <a:endParaRPr lang="cs-CZ" i="1" dirty="0" smtClean="0">
              <a:solidFill>
                <a:srgbClr val="FF0000"/>
              </a:solidFill>
            </a:endParaRPr>
          </a:p>
          <a:p>
            <a:pPr lvl="1"/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723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Vyhláška č. 73/2005 Sb</a:t>
            </a:r>
            <a:r>
              <a:rPr lang="cs-CZ" dirty="0" smtClean="0"/>
              <a:t>. - shrnutí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Zásady a cíle speciálního vzdělávání</a:t>
            </a:r>
          </a:p>
          <a:p>
            <a:r>
              <a:rPr lang="cs-CZ" dirty="0" smtClean="0"/>
              <a:t>Formy speciálního vzdělávání</a:t>
            </a:r>
          </a:p>
          <a:p>
            <a:r>
              <a:rPr lang="cs-CZ" dirty="0" smtClean="0"/>
              <a:t>Typy speciálních škol</a:t>
            </a:r>
          </a:p>
          <a:p>
            <a:r>
              <a:rPr lang="cs-CZ" dirty="0" smtClean="0"/>
              <a:t>IVP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Zařazování žáků se speciálními potřebami do speciálního vzdělávání</a:t>
            </a:r>
          </a:p>
          <a:p>
            <a:r>
              <a:rPr lang="cs-CZ" dirty="0" smtClean="0"/>
              <a:t>Vzdělávání žáků mimořádně nadaných 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557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 72/2005 Sb.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 </a:t>
            </a:r>
            <a:r>
              <a:rPr lang="cs-CZ" i="1" dirty="0"/>
              <a:t>poskytování poradenských služeb ve školách a školských poradenských </a:t>
            </a:r>
            <a:r>
              <a:rPr lang="cs-CZ" i="1" dirty="0" smtClean="0"/>
              <a:t>zařízeních </a:t>
            </a:r>
            <a:r>
              <a:rPr lang="cs-CZ" i="1" dirty="0" smtClean="0">
                <a:solidFill>
                  <a:srgbClr val="FF0000"/>
                </a:solidFill>
              </a:rPr>
              <a:t>ve znění pozdějších předpisů</a:t>
            </a:r>
          </a:p>
          <a:p>
            <a:r>
              <a:rPr lang="vi-VN" dirty="0" smtClean="0"/>
              <a:t>Vyhláška č. 116/2011 </a:t>
            </a:r>
            <a:r>
              <a:rPr lang="vi-VN" dirty="0"/>
              <a:t>Sb. </a:t>
            </a:r>
            <a:r>
              <a:rPr lang="is-IS" dirty="0" smtClean="0"/>
              <a:t>→ </a:t>
            </a:r>
            <a:r>
              <a:rPr lang="cs-CZ" dirty="0" smtClean="0"/>
              <a:t>Vyhláška </a:t>
            </a:r>
            <a:r>
              <a:rPr lang="cs-CZ" dirty="0"/>
              <a:t>č. 197/2016 Sb</a:t>
            </a:r>
            <a:r>
              <a:rPr lang="cs-CZ" dirty="0" smtClean="0"/>
              <a:t>. </a:t>
            </a:r>
            <a:r>
              <a:rPr lang="is-IS" dirty="0" smtClean="0"/>
              <a:t>→ </a:t>
            </a:r>
            <a:r>
              <a:rPr lang="cs-CZ" dirty="0">
                <a:solidFill>
                  <a:srgbClr val="FF0000"/>
                </a:solidFill>
              </a:rPr>
              <a:t>Vyhláška č. 607/2020 Sb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www.zakonyprolidi.cz/cs/2005-72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9747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Poradenská zařízení – Pedagogicko-psychologické poradny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20725" y="0"/>
            <a:ext cx="10018713" cy="1752599"/>
          </a:xfrm>
        </p:spPr>
        <p:txBody>
          <a:bodyPr/>
          <a:lstStyle/>
          <a:p>
            <a:r>
              <a:rPr lang="cs-CZ" dirty="0"/>
              <a:t>Rezort školství mládeže a tělovýchovy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17067" y="2718002"/>
            <a:ext cx="10753200" cy="413999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Poradenská zařízení zaměřená na komplexní psychologickou, </a:t>
            </a:r>
            <a:r>
              <a:rPr lang="cs-CZ" dirty="0" err="1" smtClean="0"/>
              <a:t>speciálněpedagogickou</a:t>
            </a:r>
            <a:r>
              <a:rPr lang="cs-CZ" dirty="0" smtClean="0"/>
              <a:t> a sociální diagnostiku</a:t>
            </a:r>
          </a:p>
          <a:p>
            <a:r>
              <a:rPr lang="cs-CZ" dirty="0" smtClean="0"/>
              <a:t>Jsou zacílena na zjištění </a:t>
            </a:r>
            <a:r>
              <a:rPr lang="cs-CZ" b="1" dirty="0" smtClean="0"/>
              <a:t>příčin poruch učení, chování a dalších problémů ve vývoji osobnosti</a:t>
            </a:r>
          </a:p>
          <a:p>
            <a:r>
              <a:rPr lang="cs-CZ" dirty="0" smtClean="0"/>
              <a:t>Zjišťuje individuální předpoklady </a:t>
            </a:r>
            <a:r>
              <a:rPr lang="cs-CZ" b="1" dirty="0" smtClean="0"/>
              <a:t>pro profesní orientaci žáků</a:t>
            </a:r>
          </a:p>
          <a:p>
            <a:r>
              <a:rPr lang="cs-CZ" b="1" dirty="0" smtClean="0"/>
              <a:t>Hodnotí případný odklad povinné školní docházky</a:t>
            </a:r>
          </a:p>
          <a:p>
            <a:r>
              <a:rPr lang="cs-CZ" dirty="0" smtClean="0"/>
              <a:t>Zajištění péče: ambulantně nebo návštěvou škol</a:t>
            </a:r>
          </a:p>
          <a:p>
            <a:r>
              <a:rPr lang="cs-CZ" dirty="0">
                <a:hlinkClick r:id="rId2"/>
              </a:rPr>
              <a:t>https://nepanikar.eu/jihomoravsky-kraj-2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453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10042</TotalTime>
  <Words>1412</Words>
  <Application>Microsoft Macintosh PowerPoint</Application>
  <PresentationFormat>Širokoúhlá obrazovka</PresentationFormat>
  <Paragraphs>236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Corbel</vt:lpstr>
      <vt:lpstr>Mangal</vt:lpstr>
      <vt:lpstr>Tahoma</vt:lpstr>
      <vt:lpstr>Arial</vt:lpstr>
      <vt:lpstr>Paralaxa</vt:lpstr>
      <vt:lpstr>Péče, legislativa</vt:lpstr>
      <vt:lpstr>Systém péče o osoby s NKS</vt:lpstr>
      <vt:lpstr>Rezort školství mládeže a tělovýchovy</vt:lpstr>
      <vt:lpstr>Není logoped jako logoped – MŠMT</vt:lpstr>
      <vt:lpstr>Rezort školství mládeže a tělovýchovy</vt:lpstr>
      <vt:lpstr>Rezort školství mládeže a tělovýchovy</vt:lpstr>
      <vt:lpstr>Vyhláška č. 73/2005 Sb. - shrnutí  </vt:lpstr>
      <vt:lpstr>Vyhláška č. 72/2005 Sb.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Rezort školství mládeže a tělovýchovy</vt:lpstr>
      <vt:lpstr>Pracovníci SPC</vt:lpstr>
      <vt:lpstr>Formy péče SPC</vt:lpstr>
      <vt:lpstr>Rezort zdravotnictví</vt:lpstr>
      <vt:lpstr>Rezort zdravotnictví</vt:lpstr>
      <vt:lpstr>Rezort zdravotnictví</vt:lpstr>
      <vt:lpstr>Rezort práce a sociálních věcí</vt:lpstr>
      <vt:lpstr>Rezort práce a sociálních věcí</vt:lpstr>
      <vt:lpstr>Střediska rané péče</vt:lpstr>
      <vt:lpstr>Střediska rané péče</vt:lpstr>
      <vt:lpstr>Střediska rané péče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Péče, legislativa</dc:title>
  <dc:creator>Kateřina Richterová</dc:creator>
  <cp:lastModifiedBy>Kateřina Richterová</cp:lastModifiedBy>
  <cp:revision>35</cp:revision>
  <cp:lastPrinted>1601-01-01T00:00:00Z</cp:lastPrinted>
  <dcterms:created xsi:type="dcterms:W3CDTF">2022-02-17T10:21:01Z</dcterms:created>
  <dcterms:modified xsi:type="dcterms:W3CDTF">2022-10-12T14:46:10Z</dcterms:modified>
</cp:coreProperties>
</file>