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6" r:id="rId9"/>
    <p:sldId id="271" r:id="rId10"/>
    <p:sldId id="270" r:id="rId11"/>
    <p:sldId id="276" r:id="rId12"/>
    <p:sldId id="279" r:id="rId13"/>
    <p:sldId id="294" r:id="rId14"/>
    <p:sldId id="297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07" autoAdjust="0"/>
    <p:restoredTop sz="95768" autoAdjust="0"/>
  </p:normalViewPr>
  <p:slideViewPr>
    <p:cSldViewPr snapToGrid="0">
      <p:cViewPr varScale="1">
        <p:scale>
          <a:sx n="91" d="100"/>
          <a:sy n="91" d="100"/>
        </p:scale>
        <p:origin x="192" y="6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131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678" r:id="rId12"/>
    <p:sldLayoutId id="2147483684" r:id="rId13"/>
    <p:sldLayoutId id="2147483685" r:id="rId14"/>
    <p:sldLayoutId id="2147483674" r:id="rId15"/>
    <p:sldLayoutId id="2147483688" r:id="rId16"/>
    <p:sldLayoutId id="2147483698" r:id="rId17"/>
    <p:sldLayoutId id="2147483673" r:id="rId18"/>
    <p:sldLayoutId id="2147483675" r:id="rId19"/>
    <p:sldLayoutId id="2147483695" r:id="rId20"/>
    <p:sldLayoutId id="2147483677" r:id="rId21"/>
    <p:sldLayoutId id="2147483686" r:id="rId22"/>
    <p:sldLayoutId id="2147483697" r:id="rId23"/>
    <p:sldLayoutId id="2147483690" r:id="rId24"/>
    <p:sldLayoutId id="2147483696" r:id="rId25"/>
    <p:sldLayoutId id="2147483694" r:id="rId26"/>
    <p:sldLayoutId id="2147483692" r:id="rId27"/>
    <p:sldLayoutId id="2147483693" r:id="rId28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uTOhDqhCKQ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Anatomie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Anatomie a fyziologie </a:t>
            </a:r>
            <a:r>
              <a:rPr lang="cs-CZ" b="1" dirty="0" smtClean="0"/>
              <a:t>mluvních orgánů – ústrojí </a:t>
            </a:r>
            <a:r>
              <a:rPr lang="cs-CZ" b="1" dirty="0"/>
              <a:t>respirační, </a:t>
            </a:r>
            <a:r>
              <a:rPr lang="cs-CZ" b="1" dirty="0" smtClean="0"/>
              <a:t>fonační, artikulační </a:t>
            </a:r>
            <a:endParaRPr lang="cs-CZ" dirty="0"/>
          </a:p>
          <a:p>
            <a:endParaRPr lang="cs-CZ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96446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Artikulační ústrojí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68012"/>
            <a:ext cx="10753200" cy="4139998"/>
          </a:xfrm>
        </p:spPr>
        <p:txBody>
          <a:bodyPr>
            <a:normAutofit/>
          </a:bodyPr>
          <a:lstStyle/>
          <a:p>
            <a:pPr lvl="0"/>
            <a:r>
              <a:rPr lang="cs-CZ" sz="2000" b="1" dirty="0"/>
              <a:t>Artikulační ústrojí</a:t>
            </a:r>
            <a:r>
              <a:rPr lang="cs-CZ" sz="2000" dirty="0"/>
              <a:t> jsou veškerá </a:t>
            </a:r>
            <a:r>
              <a:rPr lang="cs-CZ" sz="2000" b="1" dirty="0"/>
              <a:t>mluvidla nad hrtanem</a:t>
            </a:r>
            <a:endParaRPr lang="cs-CZ" sz="2000" dirty="0"/>
          </a:p>
          <a:p>
            <a:pPr lvl="0"/>
            <a:r>
              <a:rPr lang="cs-CZ" sz="2000" b="1" dirty="0"/>
              <a:t>Funkcí mluvidel</a:t>
            </a:r>
            <a:r>
              <a:rPr lang="cs-CZ" sz="2000" dirty="0"/>
              <a:t> je utvořit určitá artikulační postavení pro tvorbu hlásek a/nebo vytvářet dutiny s jistým objemem a otvorem k rezonanci hlasu a řeči</a:t>
            </a:r>
          </a:p>
          <a:p>
            <a:pPr lvl="0"/>
            <a:r>
              <a:rPr lang="cs-CZ" sz="2000" b="1" dirty="0"/>
              <a:t>K diferencování hlásek</a:t>
            </a:r>
            <a:r>
              <a:rPr lang="cs-CZ" sz="2000" dirty="0"/>
              <a:t> dochází při modifikování výdechového a fonačního proudu </a:t>
            </a:r>
            <a:r>
              <a:rPr lang="cs-CZ" sz="2000" dirty="0" smtClean="0"/>
              <a:t>mluvidly</a:t>
            </a:r>
          </a:p>
          <a:p>
            <a:r>
              <a:rPr lang="cs-CZ" dirty="0"/>
              <a:t>Pohyblivé </a:t>
            </a:r>
            <a:r>
              <a:rPr lang="cs-CZ" dirty="0" err="1"/>
              <a:t>artikulátory</a:t>
            </a:r>
            <a:endParaRPr lang="cs-CZ" dirty="0"/>
          </a:p>
          <a:p>
            <a:pPr lvl="1"/>
            <a:r>
              <a:rPr lang="cs-CZ" dirty="0"/>
              <a:t>Dolní </a:t>
            </a:r>
            <a:r>
              <a:rPr lang="cs-CZ" dirty="0" smtClean="0"/>
              <a:t>čelist, Rty, Jazyk, Měkké patro</a:t>
            </a:r>
            <a:endParaRPr lang="cs-CZ" dirty="0"/>
          </a:p>
          <a:p>
            <a:r>
              <a:rPr lang="cs-CZ" dirty="0"/>
              <a:t>Nepohyblivé </a:t>
            </a:r>
            <a:r>
              <a:rPr lang="cs-CZ" dirty="0" err="1"/>
              <a:t>artikulátory</a:t>
            </a:r>
            <a:endParaRPr lang="cs-CZ" dirty="0"/>
          </a:p>
          <a:p>
            <a:pPr lvl="1"/>
            <a:r>
              <a:rPr lang="cs-CZ" dirty="0"/>
              <a:t>Horní </a:t>
            </a:r>
            <a:r>
              <a:rPr lang="cs-CZ" dirty="0" smtClean="0"/>
              <a:t>čelist, Dásňové výběžky, Tvrdé </a:t>
            </a:r>
            <a:r>
              <a:rPr lang="cs-CZ" dirty="0"/>
              <a:t>patro</a:t>
            </a:r>
          </a:p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966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Artikulační ústrojí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Výdechový proud</a:t>
            </a:r>
            <a:endParaRPr lang="cs-CZ" dirty="0"/>
          </a:p>
          <a:p>
            <a:r>
              <a:rPr lang="cs-CZ" dirty="0"/>
              <a:t>RESPIRAČNÍ POTÍŽE - nádech pusou, astma, povrchové dýchání (nevyužívá správně vitální kapacitu plic)</a:t>
            </a:r>
          </a:p>
          <a:p>
            <a:r>
              <a:rPr lang="cs-CZ" dirty="0"/>
              <a:t>FONAČNÍ POTÍŽE - nedostatečné rozkmitání hlasivek</a:t>
            </a:r>
          </a:p>
          <a:p>
            <a:r>
              <a:rPr lang="cs-CZ" dirty="0"/>
              <a:t>ARTIKULAČNÍ POTÍŽE - nedostatečné rozkmitání hrotu jazyka (u hlásky </a:t>
            </a:r>
            <a:r>
              <a:rPr lang="cs-CZ" dirty="0" err="1"/>
              <a:t>Ř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56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vypadá?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www.youtube.com/watch?v=uTOhDqhCKQs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236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Centrální řízení řeči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Všechny činnosti související s řečí jsou řízeny mozkem</a:t>
            </a:r>
          </a:p>
          <a:p>
            <a:r>
              <a:rPr lang="cs-CZ" sz="2000" dirty="0"/>
              <a:t>V mozkové kůře se nachází centrum řeči a odtud vycházejí složitě koordinované instrukce (signály) do svalů, plic, hltanu, úst …</a:t>
            </a:r>
          </a:p>
          <a:p>
            <a:r>
              <a:rPr lang="cs-CZ" sz="2000" dirty="0"/>
              <a:t>Účast mozku na řízení dorozumívání:</a:t>
            </a:r>
          </a:p>
          <a:p>
            <a:r>
              <a:rPr lang="cs-CZ" sz="2000" i="1" dirty="0"/>
              <a:t>Centrum řečového výkonu – motorika mluvidel </a:t>
            </a:r>
            <a:r>
              <a:rPr lang="cs-CZ" sz="2000" dirty="0"/>
              <a:t>(</a:t>
            </a:r>
            <a:r>
              <a:rPr lang="cs-CZ" sz="2000" b="1" dirty="0" err="1"/>
              <a:t>Brocovo</a:t>
            </a:r>
            <a:r>
              <a:rPr lang="cs-CZ" sz="2000" b="1" dirty="0"/>
              <a:t> centrum </a:t>
            </a:r>
            <a:r>
              <a:rPr lang="cs-CZ" sz="2000" dirty="0"/>
              <a:t>v čelním laloku)</a:t>
            </a:r>
          </a:p>
          <a:p>
            <a:r>
              <a:rPr lang="cs-CZ" sz="2000" i="1" dirty="0"/>
              <a:t>Centrum rozumění / slyšení řeči </a:t>
            </a:r>
            <a:r>
              <a:rPr lang="cs-CZ" sz="2000" dirty="0"/>
              <a:t>(</a:t>
            </a:r>
            <a:r>
              <a:rPr lang="cs-CZ" sz="2000" b="1" dirty="0" err="1"/>
              <a:t>Wernickeovo</a:t>
            </a:r>
            <a:r>
              <a:rPr lang="cs-CZ" sz="2000" b="1" dirty="0"/>
              <a:t> centrum </a:t>
            </a:r>
            <a:r>
              <a:rPr lang="cs-CZ" sz="2000" dirty="0"/>
              <a:t>ve spánkovém laloku)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977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1660E788-AFA9-4A1B-9991-6AA74632A1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67D4867-5BA7-4462-B2F6-A23F4A622A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54465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3466" y="643467"/>
            <a:ext cx="6242719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Hlavové nervy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3467" y="2638044"/>
            <a:ext cx="6242715" cy="3415622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Mozkové či hlavové nervy, jinak též kraniální nervy jsou nervy periferní nervové soustavy. Vystupují z: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Mozkového kmene 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Prodloužené míchy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Varolova mostu </a:t>
            </a:r>
          </a:p>
          <a:p>
            <a:pPr lvl="1"/>
            <a:r>
              <a:rPr lang="cs-CZ">
                <a:solidFill>
                  <a:schemeClr val="bg1"/>
                </a:solidFill>
              </a:rPr>
              <a:t>Středního mozku </a:t>
            </a:r>
          </a:p>
          <a:p>
            <a:r>
              <a:rPr lang="cs-CZ">
                <a:solidFill>
                  <a:schemeClr val="bg1"/>
                </a:solidFill>
              </a:rPr>
              <a:t>U člověka existuje 12 párů hlavových nervů, které se označují římskými číslicemi od I. do XII.</a:t>
            </a:r>
          </a:p>
          <a:p>
            <a:endParaRPr lang="cs-CZ">
              <a:solidFill>
                <a:schemeClr val="bg1"/>
              </a:solidFill>
            </a:endParaRPr>
          </a:p>
        </p:txBody>
      </p:sp>
      <p:pic>
        <p:nvPicPr>
          <p:cNvPr id="6" name="image14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8764090" y="638946"/>
            <a:ext cx="2149360" cy="2629187"/>
          </a:xfrm>
          <a:prstGeom prst="rect">
            <a:avLst/>
          </a:prstGeom>
        </p:spPr>
      </p:pic>
      <p:pic>
        <p:nvPicPr>
          <p:cNvPr id="7" name="image13.jpg" descr="HLAVOVÉ NERVY (nervi craniales) - ppt stáhnout"/>
          <p:cNvPicPr>
            <a:picLocks/>
          </p:cNvPicPr>
          <p:nvPr/>
        </p:nvPicPr>
        <p:blipFill>
          <a:blip r:embed="rId3"/>
          <a:srcRect b="17702"/>
          <a:stretch>
            <a:fillRect/>
          </a:stretch>
        </p:blipFill>
        <p:spPr>
          <a:xfrm>
            <a:off x="8129008" y="3766442"/>
            <a:ext cx="3419524" cy="2110649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643467" y="6236208"/>
            <a:ext cx="6295974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>
                <a:solidFill>
                  <a:schemeClr val="bg1">
                    <a:alpha val="70000"/>
                  </a:schemeClr>
                </a:solidFill>
              </a:rPr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3335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MLUVIDLA KLASIFIKUJEME NA TROJÍ ÚSTROJÍ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Součinnost </a:t>
            </a:r>
            <a:r>
              <a:rPr lang="cs-CZ" sz="2000" dirty="0"/>
              <a:t>nastává pouze při tvoření hlásek a je realizována </a:t>
            </a:r>
            <a:r>
              <a:rPr lang="cs-CZ" sz="2000" b="1" dirty="0"/>
              <a:t>dechovým proudem</a:t>
            </a:r>
            <a:r>
              <a:rPr lang="cs-CZ" sz="2000" dirty="0"/>
              <a:t>, </a:t>
            </a:r>
            <a:r>
              <a:rPr lang="cs-CZ" sz="2000" b="1" dirty="0"/>
              <a:t>účastí hlasu</a:t>
            </a:r>
            <a:r>
              <a:rPr lang="cs-CZ" sz="2000" dirty="0"/>
              <a:t> a </a:t>
            </a:r>
            <a:r>
              <a:rPr lang="cs-CZ" sz="2000" b="1" dirty="0" smtClean="0"/>
              <a:t>modifikací</a:t>
            </a:r>
          </a:p>
          <a:p>
            <a:pPr lvl="0"/>
            <a:r>
              <a:rPr lang="cs-CZ" sz="2000" dirty="0" smtClean="0"/>
              <a:t>Respirační </a:t>
            </a:r>
            <a:r>
              <a:rPr lang="cs-CZ" sz="2000" dirty="0" smtClean="0"/>
              <a:t>ústrojí, fonační ústrojí, artikulační ústrojí</a:t>
            </a:r>
            <a:endParaRPr lang="cs-CZ" sz="20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76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1. Respirační ústrojí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82266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262800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Respirační ústrojí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5117"/>
            <a:ext cx="7154341" cy="4139998"/>
          </a:xfrm>
        </p:spPr>
        <p:txBody>
          <a:bodyPr/>
          <a:lstStyle/>
          <a:p>
            <a:r>
              <a:rPr lang="cs-CZ" sz="2000" b="1" dirty="0" smtClean="0"/>
              <a:t>1. inspirační svaly</a:t>
            </a:r>
          </a:p>
          <a:p>
            <a:pPr lvl="1"/>
            <a:r>
              <a:rPr lang="cs-CZ" dirty="0" smtClean="0"/>
              <a:t>Bránice</a:t>
            </a:r>
            <a:endParaRPr lang="cs-CZ" sz="1200" b="1" dirty="0" smtClean="0"/>
          </a:p>
          <a:p>
            <a:r>
              <a:rPr lang="cs-CZ" sz="2000" b="1" dirty="0" smtClean="0"/>
              <a:t>2. expirační svaly</a:t>
            </a:r>
          </a:p>
          <a:p>
            <a:pPr lvl="1"/>
            <a:r>
              <a:rPr lang="cs-CZ" dirty="0" smtClean="0"/>
              <a:t>Břišní sval</a:t>
            </a:r>
            <a:endParaRPr lang="cs-CZ" sz="2000" b="1" dirty="0" smtClean="0"/>
          </a:p>
          <a:p>
            <a:r>
              <a:rPr lang="cs-CZ" sz="2000" b="1" dirty="0" smtClean="0"/>
              <a:t>3. plíce</a:t>
            </a:r>
          </a:p>
          <a:p>
            <a:r>
              <a:rPr lang="cs-CZ" sz="1000" dirty="0" smtClean="0"/>
              <a:t>Síla </a:t>
            </a:r>
            <a:r>
              <a:rPr lang="cs-CZ" sz="1000" dirty="0"/>
              <a:t>výdechu má vliv na tvorbu hlasu (sílu a výšku)</a:t>
            </a:r>
          </a:p>
          <a:p>
            <a:pPr lvl="0"/>
            <a:r>
              <a:rPr lang="cs-CZ" sz="1800" b="1" dirty="0"/>
              <a:t>Horní cesty dýchací</a:t>
            </a:r>
            <a:r>
              <a:rPr lang="cs-CZ" sz="1800" dirty="0"/>
              <a:t> - dutina nosní, hltan</a:t>
            </a:r>
          </a:p>
          <a:p>
            <a:pPr lvl="0"/>
            <a:r>
              <a:rPr lang="cs-CZ" sz="1800" b="1" dirty="0"/>
              <a:t>Dolní cesty dýchací</a:t>
            </a:r>
            <a:r>
              <a:rPr lang="cs-CZ" sz="1800" dirty="0"/>
              <a:t> - hrtan, průdušnice, průdušky, plíce</a:t>
            </a:r>
          </a:p>
          <a:p>
            <a:endParaRPr lang="cs-CZ" sz="2000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pic>
        <p:nvPicPr>
          <p:cNvPr id="6" name="image19.jpg" descr="Počítačem generovaný alternativní text:&#10;3 &#10;5 &#10;6 &#10;2 &#10;4 &#10;Dýchací soustava = systema respiratorium &#10;1 - dutina nosní ( cavum nasi ) &#10;2 - hltan ( pharynx &#10;3 - hrtan ( larynx &#10;4 - průdušnice ( trachea ) &#10;5 - průdušky ( bronchi, jednotné číslo bronchus ) &#10;6 - plíce ( pulmones, jednotné Císlo pulmo 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7694341" y="1965957"/>
            <a:ext cx="4404731" cy="315245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43228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2. Fonační ústrojí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Hlasivky, hrtan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8584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56328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Hlasivky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360309"/>
            <a:ext cx="10753200" cy="4139998"/>
          </a:xfrm>
        </p:spPr>
        <p:txBody>
          <a:bodyPr/>
          <a:lstStyle/>
          <a:p>
            <a:r>
              <a:rPr lang="cs-CZ" sz="2000" dirty="0" smtClean="0"/>
              <a:t>Při dýchání jsou hlasivky oddáleny – </a:t>
            </a:r>
            <a:r>
              <a:rPr lang="cs-CZ" sz="2000" b="1" dirty="0" smtClean="0"/>
              <a:t>ventilační postavení</a:t>
            </a:r>
          </a:p>
          <a:p>
            <a:r>
              <a:rPr lang="cs-CZ" sz="2000" dirty="0" smtClean="0"/>
              <a:t>Základní hlas vzniká postavením překážky výdechovému proudu – periodicky kmitají hlasivkové vazy – </a:t>
            </a:r>
            <a:r>
              <a:rPr lang="cs-CZ" sz="2000" b="1" dirty="0" smtClean="0"/>
              <a:t>fonační postavení</a:t>
            </a:r>
          </a:p>
          <a:p>
            <a:r>
              <a:rPr lang="cs-CZ" sz="2000" dirty="0" smtClean="0"/>
              <a:t>Tlakem vzduchu z plic se začnou od sebe zespodu oddalovat, vzduch se dostane k horní části hlasivek a spodní část se zavře – výsledkem kmitání </a:t>
            </a:r>
            <a:r>
              <a:rPr lang="cs-CZ" sz="2000" b="1" dirty="0" smtClean="0"/>
              <a:t>je základní tón </a:t>
            </a:r>
            <a:r>
              <a:rPr lang="cs-CZ" sz="2000" dirty="0" smtClean="0"/>
              <a:t>(nezvučný, tichý a chraptivý)</a:t>
            </a: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290" y="4772613"/>
            <a:ext cx="50292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3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00" y="1004552"/>
            <a:ext cx="4925652" cy="383790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750" y="1737641"/>
            <a:ext cx="47625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5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Hrtan (larynx)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400" y="3599960"/>
            <a:ext cx="10753200" cy="4139998"/>
          </a:xfrm>
        </p:spPr>
        <p:txBody>
          <a:bodyPr/>
          <a:lstStyle/>
          <a:p>
            <a:r>
              <a:rPr lang="cs-CZ" sz="2000" dirty="0" smtClean="0"/>
              <a:t>Dochází zde ke vzniku hlasu</a:t>
            </a:r>
          </a:p>
          <a:p>
            <a:r>
              <a:rPr lang="cs-CZ" sz="2000" dirty="0" smtClean="0"/>
              <a:t>Je složen ze tří chrupavek</a:t>
            </a:r>
          </a:p>
          <a:p>
            <a:r>
              <a:rPr lang="cs-CZ" sz="2000" dirty="0" smtClean="0"/>
              <a:t>Nasedá na konec dýchací trubice</a:t>
            </a:r>
          </a:p>
          <a:p>
            <a:pPr lvl="0"/>
            <a:r>
              <a:rPr lang="cs-CZ" sz="2000" b="1" dirty="0" err="1" smtClean="0"/>
              <a:t>Supraglotický</a:t>
            </a:r>
            <a:r>
              <a:rPr lang="cs-CZ" sz="2000" b="1" dirty="0" smtClean="0"/>
              <a:t> </a:t>
            </a:r>
            <a:r>
              <a:rPr lang="cs-CZ" sz="2000" b="1" dirty="0"/>
              <a:t>prostor hrtanu</a:t>
            </a:r>
            <a:r>
              <a:rPr lang="cs-CZ" sz="2000" dirty="0"/>
              <a:t> = nadhrtanový - hltan, dutina ústní, nosohltan, dutina nosní (ovlivňuje barvu hlasu, tvar a objem určují charakteristické individuální rozdíly)</a:t>
            </a:r>
          </a:p>
          <a:p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425" y="2314230"/>
            <a:ext cx="2951569" cy="221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Artikulační ústrojí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Hláskotvorné</a:t>
            </a:r>
            <a:r>
              <a:rPr lang="cs-CZ" dirty="0" smtClean="0"/>
              <a:t> ústrojí</a:t>
            </a: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23038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1223</TotalTime>
  <Words>464</Words>
  <Application>Microsoft Macintosh PowerPoint</Application>
  <PresentationFormat>Širokoúhlá obrazovka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Gill Sans MT</vt:lpstr>
      <vt:lpstr>Tahoma</vt:lpstr>
      <vt:lpstr>Arial</vt:lpstr>
      <vt:lpstr>Balík</vt:lpstr>
      <vt:lpstr>Anatomie</vt:lpstr>
      <vt:lpstr>MLUVIDLA KLASIFIKUJEME NA TROJÍ ÚSTROJÍ </vt:lpstr>
      <vt:lpstr>1. Respirační ústrojí</vt:lpstr>
      <vt:lpstr>Respirační ústrojí</vt:lpstr>
      <vt:lpstr>2. Fonační ústrojí</vt:lpstr>
      <vt:lpstr>Hlasivky</vt:lpstr>
      <vt:lpstr>Prezentace aplikace PowerPoint</vt:lpstr>
      <vt:lpstr>Hrtan (larynx)</vt:lpstr>
      <vt:lpstr>Artikulační ústrojí</vt:lpstr>
      <vt:lpstr>Artikulační ústrojí </vt:lpstr>
      <vt:lpstr>Artikulační ústrojí</vt:lpstr>
      <vt:lpstr>Jak to vypadá?</vt:lpstr>
      <vt:lpstr>Centrální řízení řeči</vt:lpstr>
      <vt:lpstr>Hlavové nervy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Anatomie</dc:title>
  <dc:creator>Kateřina Richterová</dc:creator>
  <cp:lastModifiedBy>Kateřina Richterová</cp:lastModifiedBy>
  <cp:revision>20</cp:revision>
  <cp:lastPrinted>1601-01-01T00:00:00Z</cp:lastPrinted>
  <dcterms:created xsi:type="dcterms:W3CDTF">2022-03-02T17:24:26Z</dcterms:created>
  <dcterms:modified xsi:type="dcterms:W3CDTF">2022-10-13T17:54:28Z</dcterms:modified>
</cp:coreProperties>
</file>