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7" autoAdjust="0"/>
    <p:restoredTop sz="95768" autoAdjust="0"/>
  </p:normalViewPr>
  <p:slideViewPr>
    <p:cSldViewPr snapToGrid="0">
      <p:cViewPr varScale="1">
        <p:scale>
          <a:sx n="66" d="100"/>
          <a:sy n="66" d="100"/>
        </p:scale>
        <p:origin x="216" y="12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6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3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678" r:id="rId18"/>
    <p:sldLayoutId id="2147483684" r:id="rId19"/>
    <p:sldLayoutId id="2147483685" r:id="rId20"/>
    <p:sldLayoutId id="2147483674" r:id="rId21"/>
    <p:sldLayoutId id="2147483688" r:id="rId22"/>
    <p:sldLayoutId id="2147483698" r:id="rId23"/>
    <p:sldLayoutId id="2147483673" r:id="rId24"/>
    <p:sldLayoutId id="2147483675" r:id="rId25"/>
    <p:sldLayoutId id="2147483695" r:id="rId26"/>
    <p:sldLayoutId id="2147483677" r:id="rId27"/>
    <p:sldLayoutId id="2147483686" r:id="rId28"/>
    <p:sldLayoutId id="2147483697" r:id="rId29"/>
    <p:sldLayoutId id="2147483690" r:id="rId30"/>
    <p:sldLayoutId id="2147483696" r:id="rId31"/>
    <p:sldLayoutId id="2147483694" r:id="rId32"/>
    <p:sldLayoutId id="2147483692" r:id="rId33"/>
    <p:sldLayoutId id="2147483693" r:id="rId3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Narušený vývoj řeči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Narušený vývoj řeči </a:t>
            </a:r>
            <a:r>
              <a:rPr lang="cs-CZ" b="1" dirty="0"/>
              <a:t>a </a:t>
            </a:r>
            <a:r>
              <a:rPr lang="cs-CZ" b="1" dirty="0" smtClean="0"/>
              <a:t>jazykových schopností, </a:t>
            </a:r>
            <a:r>
              <a:rPr lang="cs-CZ" b="1" dirty="0"/>
              <a:t>klasifikace. </a:t>
            </a:r>
            <a:r>
              <a:rPr lang="cs-CZ" b="1" dirty="0" smtClean="0"/>
              <a:t>Možnosti ovlivňování vývoje řeči </a:t>
            </a:r>
            <a:r>
              <a:rPr lang="cs-CZ" b="1" dirty="0"/>
              <a:t>a jazyka. 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536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1174047"/>
            <a:ext cx="10753200" cy="4139998"/>
          </a:xfrm>
        </p:spPr>
        <p:txBody>
          <a:bodyPr/>
          <a:lstStyle/>
          <a:p>
            <a:pPr lvl="0"/>
            <a:r>
              <a:rPr lang="cs-CZ" sz="1800" b="1" dirty="0"/>
              <a:t>Narušený vývoj řeči </a:t>
            </a:r>
            <a:r>
              <a:rPr lang="cs-CZ" sz="1800" dirty="0"/>
              <a:t>je široce </a:t>
            </a:r>
            <a:r>
              <a:rPr lang="cs-CZ" sz="1800" dirty="0" smtClean="0"/>
              <a:t>chápaná </a:t>
            </a:r>
            <a:r>
              <a:rPr lang="cs-CZ" sz="1800" dirty="0"/>
              <a:t>kategorie zejména kvůli množství příčin, které jej mohou způsobit a bohatosti symptomů, jimiž se </a:t>
            </a:r>
            <a:r>
              <a:rPr lang="cs-CZ" sz="1800" dirty="0" smtClean="0"/>
              <a:t>projevuje</a:t>
            </a:r>
          </a:p>
          <a:p>
            <a:pPr lvl="0"/>
            <a:r>
              <a:rPr lang="cs-CZ" sz="1800" dirty="0" smtClean="0"/>
              <a:t>Definuje </a:t>
            </a:r>
            <a:r>
              <a:rPr lang="cs-CZ" sz="1800" dirty="0"/>
              <a:t>se jako </a:t>
            </a:r>
            <a:r>
              <a:rPr lang="cs-CZ" sz="1800" b="1" dirty="0" smtClean="0"/>
              <a:t>systémové </a:t>
            </a:r>
            <a:r>
              <a:rPr lang="cs-CZ" sz="1800" b="1" dirty="0"/>
              <a:t>narušení </a:t>
            </a:r>
            <a:r>
              <a:rPr lang="cs-CZ" sz="1800" dirty="0"/>
              <a:t>jedné, více, případně všech oblastí </a:t>
            </a:r>
            <a:r>
              <a:rPr lang="cs-CZ" sz="1800" b="1" dirty="0"/>
              <a:t>vývoje řeči vzhledem k chronologickému věku </a:t>
            </a:r>
            <a:r>
              <a:rPr lang="cs-CZ" sz="1800" b="1" dirty="0" smtClean="0"/>
              <a:t>dítěte</a:t>
            </a:r>
          </a:p>
          <a:p>
            <a:r>
              <a:rPr lang="cs-CZ" sz="1800" i="1" dirty="0"/>
              <a:t>Vnitřní podmínky</a:t>
            </a:r>
            <a:r>
              <a:rPr lang="cs-CZ" sz="1800" dirty="0"/>
              <a:t>: vrozené předpoklady a nadání pro řeč, zdravý vývoj sluchového a zrakového analyzátoru, nepoškozená CNS a mluvní orgány, dobrý celkový fyzický a duševní vývoj, uspokojivý vývoj intelektu.</a:t>
            </a:r>
          </a:p>
          <a:p>
            <a:r>
              <a:rPr lang="cs-CZ" sz="1800" i="1" dirty="0"/>
              <a:t>Vnější podmínky</a:t>
            </a:r>
            <a:r>
              <a:rPr lang="cs-CZ" sz="1800" dirty="0"/>
              <a:t>: celkový vliv prostředí a výchovy, hlavně množství a přiměřenost podnětů, stimulace dítěte ke komunikaci</a:t>
            </a:r>
          </a:p>
          <a:p>
            <a:pPr lvl="0"/>
            <a:endParaRPr lang="cs-CZ" sz="18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099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184742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1212500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Hledisko průběhu vývoje </a:t>
            </a:r>
            <a:r>
              <a:rPr lang="cs-CZ" dirty="0" smtClean="0"/>
              <a:t>řeči (dle Sováka)</a:t>
            </a:r>
            <a:endParaRPr lang="cs-CZ" dirty="0"/>
          </a:p>
          <a:p>
            <a:pPr lvl="1"/>
            <a:r>
              <a:rPr lang="cs-CZ" sz="1800" i="1" dirty="0" smtClean="0"/>
              <a:t>Opožděný</a:t>
            </a:r>
            <a:r>
              <a:rPr lang="cs-CZ" sz="1800" dirty="0" smtClean="0"/>
              <a:t> </a:t>
            </a:r>
            <a:r>
              <a:rPr lang="cs-CZ" sz="1800" dirty="0"/>
              <a:t>vývoj řeči </a:t>
            </a:r>
            <a:r>
              <a:rPr lang="cs-CZ" sz="1800" dirty="0" smtClean="0"/>
              <a:t>– dědičnost</a:t>
            </a:r>
            <a:r>
              <a:rPr lang="cs-CZ" sz="1800" dirty="0"/>
              <a:t>, opožděný vývoj CNS, nedoslýchavost, </a:t>
            </a:r>
            <a:r>
              <a:rPr lang="cs-CZ" sz="1800" dirty="0" smtClean="0"/>
              <a:t>nepodnětné prostředí</a:t>
            </a:r>
          </a:p>
          <a:p>
            <a:pPr lvl="1"/>
            <a:r>
              <a:rPr lang="cs-CZ" sz="1800" i="1" dirty="0" smtClean="0"/>
              <a:t>Omezený</a:t>
            </a:r>
            <a:r>
              <a:rPr lang="cs-CZ" sz="1800" dirty="0" smtClean="0"/>
              <a:t> </a:t>
            </a:r>
            <a:r>
              <a:rPr lang="cs-CZ" sz="1800" dirty="0"/>
              <a:t>vývoj řeči – </a:t>
            </a:r>
            <a:r>
              <a:rPr lang="cs-CZ" sz="1800" dirty="0" smtClean="0"/>
              <a:t>MR, těžší </a:t>
            </a:r>
            <a:r>
              <a:rPr lang="cs-CZ" sz="1800" dirty="0"/>
              <a:t>poškození sluchu nebo velmi nepříznivé sociální </a:t>
            </a:r>
            <a:r>
              <a:rPr lang="cs-CZ" sz="1800" dirty="0" smtClean="0"/>
              <a:t>prostředí</a:t>
            </a:r>
            <a:endParaRPr lang="cs-CZ" sz="1800" dirty="0"/>
          </a:p>
          <a:p>
            <a:pPr lvl="1"/>
            <a:r>
              <a:rPr lang="cs-CZ" sz="1800" i="1" dirty="0"/>
              <a:t>Přerušený</a:t>
            </a:r>
            <a:r>
              <a:rPr lang="cs-CZ" sz="1800" dirty="0"/>
              <a:t> vývoj řeči </a:t>
            </a:r>
            <a:r>
              <a:rPr lang="cs-CZ" sz="1800" dirty="0" smtClean="0"/>
              <a:t>– úraz</a:t>
            </a:r>
            <a:r>
              <a:rPr lang="cs-CZ" sz="1800" dirty="0"/>
              <a:t>, vážné duševní onemocnění, psychické trauma </a:t>
            </a:r>
            <a:r>
              <a:rPr lang="cs-CZ" sz="1800" dirty="0" smtClean="0"/>
              <a:t>apod.</a:t>
            </a:r>
          </a:p>
          <a:p>
            <a:pPr lvl="1"/>
            <a:r>
              <a:rPr lang="cs-CZ" sz="1800" i="1" dirty="0" smtClean="0"/>
              <a:t>Odchylný</a:t>
            </a:r>
            <a:r>
              <a:rPr lang="cs-CZ" sz="1800" dirty="0" smtClean="0"/>
              <a:t> </a:t>
            </a:r>
            <a:r>
              <a:rPr lang="cs-CZ" sz="1800" dirty="0"/>
              <a:t>vývoj řeči </a:t>
            </a:r>
            <a:r>
              <a:rPr lang="cs-CZ" sz="1800" dirty="0" smtClean="0"/>
              <a:t>– rozštěpy </a:t>
            </a:r>
            <a:r>
              <a:rPr lang="cs-CZ" sz="1800" dirty="0"/>
              <a:t>patra, kdy se odchylka od normy projevuje pouze v některé z rovin řečového vývoje (např. vývoj artikulace, prozodických faktorů řeči), takže vývojová křivka jakoby se pohybovala okolo normy.</a:t>
            </a:r>
          </a:p>
          <a:p>
            <a:pPr lvl="1"/>
            <a:r>
              <a:rPr lang="cs-CZ" sz="1800" i="1" dirty="0"/>
              <a:t>Předčasný</a:t>
            </a:r>
            <a:r>
              <a:rPr lang="cs-CZ" sz="1800" b="1" dirty="0"/>
              <a:t> </a:t>
            </a:r>
            <a:r>
              <a:rPr lang="cs-CZ" sz="1800" dirty="0"/>
              <a:t>– předbíhá normy – přehnané nároky na dítě, může dojít k NŘV – koktavost, stagnace, nemluvnost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759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97746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 NVŘ nepokládáme: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1196299"/>
            <a:ext cx="10753200" cy="413999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1600" b="1" dirty="0"/>
              <a:t>fyziologická nemluvnost – </a:t>
            </a:r>
            <a:r>
              <a:rPr lang="cs-CZ" sz="1600" dirty="0"/>
              <a:t>do 1 roku kdy není CNS vyzrálá a motorika mluvidel není vyvinuta natolik, aby mohlo mluvit:</a:t>
            </a:r>
          </a:p>
          <a:p>
            <a:pPr lvl="0"/>
            <a:r>
              <a:rPr lang="cs-CZ" sz="1600" b="1" dirty="0"/>
              <a:t>prodloužená fyziologická nemluvnost</a:t>
            </a:r>
            <a:r>
              <a:rPr lang="cs-CZ" sz="1600" dirty="0"/>
              <a:t> – do 3 let</a:t>
            </a:r>
          </a:p>
          <a:p>
            <a:pPr lvl="0"/>
            <a:r>
              <a:rPr lang="cs-CZ" sz="1600" b="1" dirty="0"/>
              <a:t>vývojová neplynulost</a:t>
            </a:r>
            <a:r>
              <a:rPr lang="cs-CZ" sz="1600" dirty="0"/>
              <a:t> – </a:t>
            </a:r>
            <a:r>
              <a:rPr lang="cs-CZ" sz="1600" i="1" dirty="0" err="1"/>
              <a:t>dysfluence</a:t>
            </a:r>
            <a:r>
              <a:rPr lang="cs-CZ" sz="1600" i="1" dirty="0"/>
              <a:t> </a:t>
            </a:r>
            <a:r>
              <a:rPr lang="cs-CZ" sz="1600" dirty="0"/>
              <a:t>– kolem 3 roku prudký rozvoj řeči (koktavost, zadrhávání, breptavost) – přechod  z 1. na 2. signální soustavu – projevuje se neplynulostí v řeči u dítěte – myšlení předbíhá vyjadřování – často je počátkem koktavosti, ale ta většinou odezní </a:t>
            </a:r>
          </a:p>
          <a:p>
            <a:pPr lvl="0"/>
            <a:r>
              <a:rPr lang="cs-CZ" sz="1600" b="1" dirty="0"/>
              <a:t>fyziologická dyslálie</a:t>
            </a:r>
            <a:r>
              <a:rPr lang="cs-CZ" sz="1600" dirty="0"/>
              <a:t> – období do 5 let</a:t>
            </a:r>
          </a:p>
          <a:p>
            <a:pPr lvl="0"/>
            <a:r>
              <a:rPr lang="cs-CZ" sz="1600" b="1" dirty="0"/>
              <a:t>prodloužená fyziologická dyslálie</a:t>
            </a:r>
            <a:r>
              <a:rPr lang="cs-CZ" sz="1600" dirty="0"/>
              <a:t> - období do 7 let </a:t>
            </a:r>
          </a:p>
          <a:p>
            <a:pPr lvl="0"/>
            <a:r>
              <a:rPr lang="cs-CZ" sz="1600" b="1" dirty="0"/>
              <a:t>fyziologický dysgramatismus </a:t>
            </a:r>
            <a:r>
              <a:rPr lang="cs-CZ" sz="1600" dirty="0"/>
              <a:t>– do 4 let – neschopnost používat pravidel  mateřského jazyka – po 4. roce už jde o patologii – slovní druhy, časování, jednotné a množné číslo</a:t>
            </a:r>
          </a:p>
          <a:p>
            <a:pPr lvl="0"/>
            <a:r>
              <a:rPr lang="cs-CZ" sz="1600" b="1" dirty="0"/>
              <a:t>opožděný vývoj řeči</a:t>
            </a:r>
            <a:r>
              <a:rPr lang="cs-CZ" sz="1600" dirty="0"/>
              <a:t> </a:t>
            </a:r>
            <a:r>
              <a:rPr lang="cs-CZ" sz="1600" b="1" dirty="0"/>
              <a:t>– prostý </a:t>
            </a:r>
            <a:r>
              <a:rPr lang="cs-CZ" sz="1600" dirty="0"/>
              <a:t>– do  4 let  – struktura řeči totiž není narušena, jde jen o časové zpoždění vývoje jedné či více jazykových rovin  – OVŘ se však často projevuje jako symptom jiných poruch řeči (V. </a:t>
            </a:r>
            <a:r>
              <a:rPr lang="cs-CZ" sz="1600" dirty="0" err="1"/>
              <a:t>Lechta</a:t>
            </a:r>
            <a:r>
              <a:rPr lang="cs-CZ" sz="1600" dirty="0"/>
              <a:t>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561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5" y="396588"/>
            <a:ext cx="10364451" cy="1596177"/>
          </a:xfrm>
        </p:spPr>
        <p:txBody>
          <a:bodyPr/>
          <a:lstStyle/>
          <a:p>
            <a:r>
              <a:rPr lang="cs-CZ" dirty="0" smtClean="0"/>
              <a:t>Opožděný vývoj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1468977"/>
            <a:ext cx="10753200" cy="413999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Pokud dítě </a:t>
            </a:r>
            <a:r>
              <a:rPr lang="cs-CZ" b="1" dirty="0"/>
              <a:t>ve 3 letech nemluví</a:t>
            </a:r>
            <a:r>
              <a:rPr lang="cs-CZ" dirty="0"/>
              <a:t> nebo mluví méně než ostatní děti, hovoříme o </a:t>
            </a:r>
            <a:r>
              <a:rPr lang="cs-CZ" b="1" dirty="0"/>
              <a:t>opožděném vývoji řeči</a:t>
            </a:r>
            <a:r>
              <a:rPr lang="cs-CZ" dirty="0"/>
              <a:t>. </a:t>
            </a:r>
          </a:p>
          <a:p>
            <a:r>
              <a:rPr lang="cs-CZ" dirty="0"/>
              <a:t>Je nutné hledat příčiny opoždění, vhodné provést diferenciální diagnostiku a zajistit odborná vyšetření (foniatrické, neurologické, psychologické a další), která vyloučí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/>
              <a:t>Sluchovou vadu</a:t>
            </a:r>
          </a:p>
          <a:p>
            <a:pPr lvl="1"/>
            <a:r>
              <a:rPr lang="cs-CZ" dirty="0"/>
              <a:t>Vadu zraku – nedostatky ve zrakové percepci mohou také ovlivňovat vývoj řeči</a:t>
            </a:r>
          </a:p>
          <a:p>
            <a:pPr lvl="1"/>
            <a:r>
              <a:rPr lang="cs-CZ" dirty="0"/>
              <a:t>Poruchu intelektu, která je dle stupně postižení provázena OVŘ</a:t>
            </a:r>
          </a:p>
          <a:p>
            <a:pPr lvl="1"/>
            <a:r>
              <a:rPr lang="cs-CZ" dirty="0"/>
              <a:t>Vady mluvních orgánů, orofaciální rozštěpy – mohou být (i když ne vždy) příčinou opožděného vývoje řeči.</a:t>
            </a:r>
          </a:p>
          <a:p>
            <a:pPr lvl="1"/>
            <a:r>
              <a:rPr lang="cs-CZ" dirty="0"/>
              <a:t>Akustickou </a:t>
            </a:r>
            <a:r>
              <a:rPr lang="cs-CZ" dirty="0" err="1"/>
              <a:t>dysgnozii</a:t>
            </a:r>
            <a:r>
              <a:rPr lang="cs-CZ" dirty="0"/>
              <a:t> (neschopnost zapamatovat si slova, porozumět smyslu slov.</a:t>
            </a:r>
          </a:p>
          <a:p>
            <a:pPr lvl="1"/>
            <a:r>
              <a:rPr lang="cs-CZ" dirty="0"/>
              <a:t>Autismus, autistické rysy – vývoj řeči se opožďuje, často se projevuje neschopnost komunikovat.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092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6243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1144407"/>
            <a:ext cx="10753200" cy="4139998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1600" dirty="0"/>
              <a:t>nepodnětné prostředí: nevěnuje pozornost vývoji dítěte (řečovému, neuropsychickému)</a:t>
            </a:r>
          </a:p>
          <a:p>
            <a:pPr lvl="0"/>
            <a:r>
              <a:rPr lang="cs-CZ" sz="1600" dirty="0"/>
              <a:t>citová deprivace</a:t>
            </a:r>
          </a:p>
          <a:p>
            <a:pPr lvl="0"/>
            <a:r>
              <a:rPr lang="cs-CZ" sz="1600" dirty="0"/>
              <a:t>genetické vlivy</a:t>
            </a:r>
          </a:p>
          <a:p>
            <a:pPr lvl="0"/>
            <a:r>
              <a:rPr lang="cs-CZ" sz="1600" dirty="0" smtClean="0"/>
              <a:t>lehká </a:t>
            </a:r>
            <a:r>
              <a:rPr lang="cs-CZ" sz="1600" dirty="0"/>
              <a:t>mozková </a:t>
            </a:r>
            <a:r>
              <a:rPr lang="cs-CZ" sz="1600" dirty="0" smtClean="0"/>
              <a:t>dysfunkce</a:t>
            </a:r>
          </a:p>
          <a:p>
            <a:r>
              <a:rPr lang="cs-CZ" sz="1600" dirty="0" smtClean="0"/>
              <a:t>nadužívání </a:t>
            </a:r>
            <a:r>
              <a:rPr lang="cs-CZ" sz="1600" dirty="0"/>
              <a:t>masmédií a PC</a:t>
            </a:r>
          </a:p>
          <a:p>
            <a:r>
              <a:rPr lang="cs-CZ" sz="1600" dirty="0" smtClean="0"/>
              <a:t>poruchy </a:t>
            </a:r>
            <a:r>
              <a:rPr lang="cs-CZ" sz="1600" dirty="0"/>
              <a:t>sluchu a zraku</a:t>
            </a:r>
          </a:p>
          <a:p>
            <a:r>
              <a:rPr lang="cs-CZ" sz="1600" dirty="0" smtClean="0"/>
              <a:t>obtíže </a:t>
            </a:r>
            <a:r>
              <a:rPr lang="cs-CZ" sz="1600" dirty="0"/>
              <a:t>při porodu = perinatální potíže</a:t>
            </a:r>
          </a:p>
          <a:p>
            <a:r>
              <a:rPr lang="cs-CZ" sz="1600" dirty="0" smtClean="0"/>
              <a:t>Nedonošenost, předčasný </a:t>
            </a:r>
            <a:r>
              <a:rPr lang="cs-CZ" sz="1600" dirty="0"/>
              <a:t>porod</a:t>
            </a:r>
          </a:p>
          <a:p>
            <a:r>
              <a:rPr lang="cs-CZ" sz="1600" dirty="0"/>
              <a:t>nevyzrálost CNS</a:t>
            </a:r>
          </a:p>
          <a:p>
            <a:r>
              <a:rPr lang="cs-CZ" sz="1600" dirty="0" smtClean="0"/>
              <a:t>syndrom </a:t>
            </a:r>
            <a:r>
              <a:rPr lang="cs-CZ" sz="1600" dirty="0"/>
              <a:t>ADHD (</a:t>
            </a:r>
            <a:r>
              <a:rPr lang="cs-CZ" sz="1600" i="1" dirty="0" err="1"/>
              <a:t>Attention</a:t>
            </a:r>
            <a:r>
              <a:rPr lang="cs-CZ" sz="1600" i="1" dirty="0"/>
              <a:t>-deficit </a:t>
            </a:r>
            <a:r>
              <a:rPr lang="cs-CZ" sz="1600" i="1" dirty="0" err="1"/>
              <a:t>hyperactivity</a:t>
            </a:r>
            <a:r>
              <a:rPr lang="cs-CZ" sz="1600" i="1" dirty="0"/>
              <a:t> </a:t>
            </a:r>
            <a:r>
              <a:rPr lang="cs-CZ" sz="1600" i="1" dirty="0" err="1"/>
              <a:t>disorder</a:t>
            </a:r>
            <a:r>
              <a:rPr lang="cs-CZ" sz="1600" i="1" dirty="0"/>
              <a:t>) </a:t>
            </a:r>
            <a:r>
              <a:rPr lang="cs-CZ" sz="1600" dirty="0"/>
              <a:t>= porucha pozornosti s hyperaktivitou</a:t>
            </a:r>
          </a:p>
          <a:p>
            <a:pPr lvl="0"/>
            <a:endParaRPr lang="cs-CZ" sz="16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310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9589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20000" y="822207"/>
            <a:ext cx="10753200" cy="413999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1600" dirty="0"/>
              <a:t>v rámci logopedického poradenství rodičům doporučit vhodný postup při stimulaci psychomotorického a řečového vývoje dítěte</a:t>
            </a:r>
          </a:p>
          <a:p>
            <a:pPr lvl="0"/>
            <a:r>
              <a:rPr lang="cs-CZ" sz="1600" dirty="0"/>
              <a:t>doporučit zařazení dítěte do kolektivu – MŠ</a:t>
            </a:r>
          </a:p>
          <a:p>
            <a:pPr lvl="0"/>
            <a:r>
              <a:rPr lang="cs-CZ" sz="1600" dirty="0"/>
              <a:t>poskytovat dobrý mluvní vzor, podněcovat chuť dítěte komunikovat, nenutit jej, ale motivovat – vtáhnout do komunikačních situací hravou formou</a:t>
            </a:r>
          </a:p>
          <a:p>
            <a:pPr lvl="0"/>
            <a:r>
              <a:rPr lang="cs-CZ" sz="1600" dirty="0"/>
              <a:t>rozvíjet zrakovou a sluchovou percepci, schopnost sluchové diferenciace</a:t>
            </a:r>
          </a:p>
          <a:p>
            <a:pPr lvl="0"/>
            <a:r>
              <a:rPr lang="cs-CZ" sz="1600" dirty="0"/>
              <a:t>rozvíjet rozumění řeči</a:t>
            </a:r>
          </a:p>
          <a:p>
            <a:pPr lvl="0"/>
            <a:r>
              <a:rPr lang="cs-CZ" sz="1600" dirty="0"/>
              <a:t>rozvíjet aktivní a pasivní slovní zásobu</a:t>
            </a:r>
          </a:p>
          <a:p>
            <a:pPr lvl="0"/>
            <a:r>
              <a:rPr lang="cs-CZ" sz="1600" dirty="0"/>
              <a:t>rozvíjet motorické schopnosti (hrubá motorika, jemní a mluvních orgánů</a:t>
            </a:r>
          </a:p>
          <a:p>
            <a:pPr lvl="0"/>
            <a:r>
              <a:rPr lang="cs-CZ" sz="1600" dirty="0"/>
              <a:t>rozvíjet spontánní </a:t>
            </a:r>
            <a:r>
              <a:rPr lang="cs-CZ" sz="1600" dirty="0" smtClean="0"/>
              <a:t>řeč</a:t>
            </a:r>
          </a:p>
          <a:p>
            <a:r>
              <a:rPr lang="cs-CZ" sz="1600" dirty="0" smtClean="0"/>
              <a:t>nácvik </a:t>
            </a:r>
            <a:r>
              <a:rPr lang="cs-CZ" sz="1600" dirty="0"/>
              <a:t>pomocí </a:t>
            </a:r>
            <a:r>
              <a:rPr lang="cs-CZ" sz="1600" b="1" dirty="0"/>
              <a:t>stereotypů</a:t>
            </a:r>
            <a:r>
              <a:rPr lang="cs-CZ" sz="1600" dirty="0"/>
              <a:t> - provázet situace stejnými slovy a </a:t>
            </a:r>
            <a:r>
              <a:rPr lang="cs-CZ" sz="1600" dirty="0" smtClean="0"/>
              <a:t>pohyby</a:t>
            </a:r>
          </a:p>
          <a:p>
            <a:r>
              <a:rPr lang="cs-CZ" sz="1600" dirty="0"/>
              <a:t>nejprve obsahová stránka řeči (chápat a komunikovat), teprve potom formální (přesná výslovnost a artikulace) </a:t>
            </a:r>
          </a:p>
          <a:p>
            <a:pPr lvl="0"/>
            <a:endParaRPr lang="cs-CZ" sz="18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705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Prognóza – 4 možnosti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vhodnou intervencí dítě dorovná vývoj </a:t>
            </a:r>
          </a:p>
          <a:p>
            <a:r>
              <a:rPr lang="cs-CZ" dirty="0"/>
              <a:t>(komunikace potom začne odpovídat věku a dítě zahájí povinnou </a:t>
            </a:r>
            <a:r>
              <a:rPr lang="cs-CZ" dirty="0" err="1"/>
              <a:t>šk</a:t>
            </a:r>
            <a:r>
              <a:rPr lang="cs-CZ" dirty="0"/>
              <a:t>. docházku bez odkladu)</a:t>
            </a:r>
          </a:p>
          <a:p>
            <a:r>
              <a:rPr lang="cs-CZ" dirty="0"/>
              <a:t>2) doporučí se odklad školní docházky - pokračuje se v logopedické intervenci, aby se dítě co nejvíce přiblížilo normě</a:t>
            </a:r>
          </a:p>
          <a:p>
            <a:r>
              <a:rPr lang="cs-CZ" dirty="0"/>
              <a:t>3) na základě problémů se projeví NKS - dyslalie</a:t>
            </a:r>
          </a:p>
          <a:p>
            <a:r>
              <a:rPr lang="cs-CZ" dirty="0"/>
              <a:t>4) na základě dlouhodobého pozorování a komplexního diagnostického procesu je stanovena diagnóza NKS - vývojová dysfázie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0784939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35</TotalTime>
  <Words>425</Words>
  <Application>Microsoft Macintosh PowerPoint</Application>
  <PresentationFormat>Širokoúhlá obrazovka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Tahoma</vt:lpstr>
      <vt:lpstr>Tw Cen MT</vt:lpstr>
      <vt:lpstr>Arial</vt:lpstr>
      <vt:lpstr>Kapka</vt:lpstr>
      <vt:lpstr>Narušený vývoj řeči</vt:lpstr>
      <vt:lpstr>Definice</vt:lpstr>
      <vt:lpstr>Klasifikace</vt:lpstr>
      <vt:lpstr>Za NVŘ nepokládáme:</vt:lpstr>
      <vt:lpstr>Opožděný vývoj řeči</vt:lpstr>
      <vt:lpstr>Etiologie</vt:lpstr>
      <vt:lpstr>Doporučení</vt:lpstr>
      <vt:lpstr>Prognóza – 4 možnosti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Narušený vývoj řeči</dc:title>
  <dc:creator>Kateřina Richterová</dc:creator>
  <cp:lastModifiedBy>Kateřina Richterová</cp:lastModifiedBy>
  <cp:revision>5</cp:revision>
  <cp:lastPrinted>1601-01-01T00:00:00Z</cp:lastPrinted>
  <dcterms:created xsi:type="dcterms:W3CDTF">2022-03-21T09:07:27Z</dcterms:created>
  <dcterms:modified xsi:type="dcterms:W3CDTF">2022-10-13T17:50:20Z</dcterms:modified>
</cp:coreProperties>
</file>