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3" r:id="rId5"/>
    <p:sldId id="264" r:id="rId6"/>
    <p:sldId id="268" r:id="rId7"/>
    <p:sldId id="269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86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678" r:id="rId18"/>
    <p:sldLayoutId id="2147483684" r:id="rId19"/>
    <p:sldLayoutId id="2147483685" r:id="rId20"/>
    <p:sldLayoutId id="2147483674" r:id="rId21"/>
    <p:sldLayoutId id="2147483688" r:id="rId22"/>
    <p:sldLayoutId id="2147483698" r:id="rId23"/>
    <p:sldLayoutId id="2147483673" r:id="rId24"/>
    <p:sldLayoutId id="2147483675" r:id="rId25"/>
    <p:sldLayoutId id="2147483695" r:id="rId26"/>
    <p:sldLayoutId id="2147483677" r:id="rId27"/>
    <p:sldLayoutId id="2147483686" r:id="rId28"/>
    <p:sldLayoutId id="2147483697" r:id="rId29"/>
    <p:sldLayoutId id="2147483690" r:id="rId30"/>
    <p:sldLayoutId id="2147483696" r:id="rId31"/>
    <p:sldLayoutId id="2147483694" r:id="rId32"/>
    <p:sldLayoutId id="2147483692" r:id="rId33"/>
    <p:sldLayoutId id="2147483693" r:id="rId3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Dyslálie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3395" y="591712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Zásady průběhu terapie dyslalie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9857"/>
            <a:ext cx="10753200" cy="4139998"/>
          </a:xfrm>
        </p:spPr>
        <p:txBody>
          <a:bodyPr/>
          <a:lstStyle/>
          <a:p>
            <a:r>
              <a:rPr lang="cs-CZ" sz="1400" i="1" dirty="0" smtClean="0"/>
              <a:t>Zásada </a:t>
            </a:r>
            <a:r>
              <a:rPr lang="cs-CZ" sz="1400" i="1" dirty="0"/>
              <a:t>krátkodobého </a:t>
            </a:r>
            <a:r>
              <a:rPr lang="cs-CZ" sz="1400" i="1" dirty="0" smtClean="0"/>
              <a:t>cvičení</a:t>
            </a:r>
          </a:p>
          <a:p>
            <a:pPr lvl="0"/>
            <a:r>
              <a:rPr lang="cs-CZ" sz="1400" i="1" dirty="0" smtClean="0"/>
              <a:t>Zásada </a:t>
            </a:r>
            <a:r>
              <a:rPr lang="cs-CZ" sz="1400" i="1" dirty="0"/>
              <a:t>využití sluchové kontroly</a:t>
            </a:r>
            <a:r>
              <a:rPr lang="cs-CZ" sz="1400" dirty="0"/>
              <a:t> – důraz kladen na sluchové vnímání vytvářené hlásky (rozeznat správné od nesprávného – cvičit fonematickou diferenciaci)</a:t>
            </a:r>
          </a:p>
          <a:p>
            <a:pPr lvl="0"/>
            <a:r>
              <a:rPr lang="cs-CZ" sz="1400" i="1" dirty="0"/>
              <a:t>Zásad používání pomocných </a:t>
            </a:r>
            <a:r>
              <a:rPr lang="cs-CZ" sz="1400" i="1" dirty="0" smtClean="0"/>
              <a:t>hlásek</a:t>
            </a:r>
            <a:endParaRPr lang="cs-CZ" sz="1400" dirty="0"/>
          </a:p>
          <a:p>
            <a:pPr lvl="0"/>
            <a:r>
              <a:rPr lang="cs-CZ" sz="1400" i="1" dirty="0"/>
              <a:t>Zásada minimální </a:t>
            </a:r>
            <a:r>
              <a:rPr lang="cs-CZ" sz="1400" i="1" dirty="0" smtClean="0"/>
              <a:t>akce</a:t>
            </a:r>
          </a:p>
          <a:p>
            <a:pPr lvl="0"/>
            <a:r>
              <a:rPr lang="cs-CZ" sz="1400" i="1" dirty="0" smtClean="0"/>
              <a:t>Zásada plánování</a:t>
            </a:r>
          </a:p>
          <a:p>
            <a:pPr lvl="0"/>
            <a:r>
              <a:rPr lang="cs-CZ" sz="1400" i="1" dirty="0" smtClean="0"/>
              <a:t>Zásada individuálnosti</a:t>
            </a:r>
            <a:endParaRPr lang="cs-CZ" sz="1400" dirty="0"/>
          </a:p>
          <a:p>
            <a:pPr lvl="0"/>
            <a:r>
              <a:rPr lang="cs-CZ" sz="1400" i="1" dirty="0" smtClean="0"/>
              <a:t>Zásada </a:t>
            </a:r>
            <a:r>
              <a:rPr lang="cs-CZ" sz="1400" i="1" dirty="0"/>
              <a:t>systematičnosti </a:t>
            </a:r>
            <a:r>
              <a:rPr lang="cs-CZ" sz="1400" dirty="0"/>
              <a:t>– od snadnějšího k </a:t>
            </a:r>
            <a:r>
              <a:rPr lang="cs-CZ" sz="1400" dirty="0" smtClean="0"/>
              <a:t>složitějšímu</a:t>
            </a:r>
            <a:endParaRPr lang="cs-CZ" sz="1400" dirty="0"/>
          </a:p>
          <a:p>
            <a:pPr lvl="0"/>
            <a:r>
              <a:rPr lang="cs-CZ" sz="1400" dirty="0"/>
              <a:t>Posilujeme sebedůvěru dítěte </a:t>
            </a:r>
            <a:endParaRPr lang="cs-CZ" sz="1400" dirty="0" smtClean="0"/>
          </a:p>
          <a:p>
            <a:pPr lvl="0"/>
            <a:r>
              <a:rPr lang="cs-CZ" sz="1400" dirty="0" smtClean="0"/>
              <a:t>Mechanických </a:t>
            </a:r>
            <a:r>
              <a:rPr lang="cs-CZ" sz="1400" dirty="0"/>
              <a:t>pomůcek používáme jen v případě nezbytnosti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246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terapie dyslálie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přípravná cvičení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/>
              <a:t>vyvozování hlásky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/>
              <a:t>fixace hlásky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/>
              <a:t>automatizace hlásky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437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96254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Dyslálie (porucha článkování řeči)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03514"/>
            <a:ext cx="10753200" cy="4139998"/>
          </a:xfrm>
        </p:spPr>
        <p:txBody>
          <a:bodyPr/>
          <a:lstStyle/>
          <a:p>
            <a:r>
              <a:rPr lang="cs-CZ" sz="1800" b="1" dirty="0" smtClean="0"/>
              <a:t>porucha </a:t>
            </a:r>
            <a:r>
              <a:rPr lang="cs-CZ" sz="1800" b="1" dirty="0"/>
              <a:t>artikulace, kdy je narušena výslovnost jedné hlásky nebo skupiny hlásek rodného jazyka, přičemž ostatní hlásky jsou vyslovovány správně podle příslušných jazykových norem</a:t>
            </a:r>
            <a:r>
              <a:rPr lang="cs-CZ" sz="1800" dirty="0"/>
              <a:t> </a:t>
            </a:r>
          </a:p>
          <a:p>
            <a:r>
              <a:rPr lang="cs-CZ" sz="1800" dirty="0" smtClean="0"/>
              <a:t>setkáváme </a:t>
            </a:r>
            <a:r>
              <a:rPr lang="cs-CZ" sz="1800" dirty="0"/>
              <a:t>se s narušenou výslovností i u dospělých osob - nejčastěji je narušena výslovnost hlásek </a:t>
            </a:r>
            <a:r>
              <a:rPr lang="cs-CZ" sz="1800" dirty="0" err="1"/>
              <a:t>R</a:t>
            </a:r>
            <a:r>
              <a:rPr lang="cs-CZ" sz="1800" dirty="0"/>
              <a:t>, </a:t>
            </a:r>
            <a:r>
              <a:rPr lang="cs-CZ" sz="1800" dirty="0" err="1" smtClean="0"/>
              <a:t>Ř</a:t>
            </a:r>
            <a:r>
              <a:rPr lang="cs-CZ" sz="1800" dirty="0"/>
              <a:t> </a:t>
            </a:r>
            <a:r>
              <a:rPr lang="cs-CZ" sz="1800" dirty="0" smtClean="0"/>
              <a:t>sykavek</a:t>
            </a:r>
          </a:p>
          <a:p>
            <a:r>
              <a:rPr lang="cs-CZ" sz="1800" dirty="0"/>
              <a:t>S přibývajícím věkem výskyt nesprávné výslovnosti klesá - příčinou je jednak vliv procesu dozrávání jedince, výuka, čtení a psaní, jednak vliv logopedické intervence</a:t>
            </a:r>
            <a:r>
              <a:rPr lang="cs-CZ" sz="1800" dirty="0" smtClean="0"/>
              <a:t>.</a:t>
            </a:r>
            <a:endParaRPr lang="cs-CZ" sz="1800" dirty="0" smtClean="0"/>
          </a:p>
          <a:p>
            <a:r>
              <a:rPr lang="cs-CZ" sz="1800" dirty="0"/>
              <a:t>Jedná se o nejčastější NKS u </a:t>
            </a:r>
            <a:r>
              <a:rPr lang="cs-CZ" sz="1800" dirty="0" smtClean="0"/>
              <a:t>dětí</a:t>
            </a:r>
          </a:p>
          <a:p>
            <a:r>
              <a:rPr lang="cs-CZ" sz="1800" dirty="0"/>
              <a:t>Je nutné brát v potaz u každého jedince vliv prostředí, organické odchylky na mluvidlech, muzikální schopnosti apod.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842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822214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874"/>
            <a:ext cx="10753200" cy="4139998"/>
          </a:xfrm>
        </p:spPr>
        <p:txBody>
          <a:bodyPr/>
          <a:lstStyle/>
          <a:p>
            <a:r>
              <a:rPr lang="cs-CZ" sz="1800" b="1" dirty="0"/>
              <a:t>Dědičnost </a:t>
            </a:r>
            <a:r>
              <a:rPr lang="cs-CZ" sz="1800" b="1" dirty="0" smtClean="0"/>
              <a:t>– </a:t>
            </a:r>
            <a:r>
              <a:rPr lang="cs-CZ" sz="1800" dirty="0" smtClean="0"/>
              <a:t>nedochází </a:t>
            </a:r>
            <a:r>
              <a:rPr lang="cs-CZ" sz="1800" dirty="0"/>
              <a:t>k zdědění konkrétního typu dyslalie, ale o zdědění artikulační neobratnosti, nebo o vrozenou řečovou slabost, která způsobuje vadnou </a:t>
            </a:r>
            <a:r>
              <a:rPr lang="cs-CZ" sz="1800" dirty="0" smtClean="0"/>
              <a:t>výslovnost</a:t>
            </a:r>
            <a:endParaRPr lang="cs-CZ" sz="1800" dirty="0"/>
          </a:p>
          <a:p>
            <a:r>
              <a:rPr lang="cs-CZ" sz="1800" b="1" dirty="0"/>
              <a:t>Vliv prostředí – </a:t>
            </a:r>
            <a:r>
              <a:rPr lang="cs-CZ" sz="1800" dirty="0"/>
              <a:t>nesprávný mluvní </a:t>
            </a:r>
            <a:r>
              <a:rPr lang="cs-CZ" sz="1800" dirty="0" smtClean="0"/>
              <a:t>vzor, nevhodná </a:t>
            </a:r>
            <a:r>
              <a:rPr lang="cs-CZ" sz="1800" dirty="0" smtClean="0"/>
              <a:t>výchova, </a:t>
            </a:r>
            <a:r>
              <a:rPr lang="cs-CZ" sz="1800" dirty="0"/>
              <a:t>neposkytující dostatek podnětů, trestání, napomínání v období, kdy ještě není výslovnost dětí </a:t>
            </a:r>
            <a:r>
              <a:rPr lang="cs-CZ" sz="1800" dirty="0" smtClean="0"/>
              <a:t>ustálena</a:t>
            </a:r>
          </a:p>
          <a:p>
            <a:r>
              <a:rPr lang="cs-CZ" sz="1800" b="1" dirty="0" smtClean="0"/>
              <a:t>Poruchy </a:t>
            </a:r>
            <a:r>
              <a:rPr lang="cs-CZ" sz="1800" b="1" dirty="0"/>
              <a:t>analyzátorů – </a:t>
            </a:r>
            <a:r>
              <a:rPr lang="cs-CZ" sz="1800" dirty="0"/>
              <a:t>narušené sluchové a zrakové vnímání, nedoslýchavost, </a:t>
            </a:r>
            <a:r>
              <a:rPr lang="cs-CZ" sz="1800" dirty="0" smtClean="0"/>
              <a:t>porucha </a:t>
            </a:r>
            <a:r>
              <a:rPr lang="cs-CZ" sz="1800" dirty="0"/>
              <a:t>fonematického </a:t>
            </a:r>
            <a:r>
              <a:rPr lang="cs-CZ" sz="1800" dirty="0" smtClean="0"/>
              <a:t>sluchu, porucha zrakového vnímání</a:t>
            </a:r>
          </a:p>
          <a:p>
            <a:r>
              <a:rPr lang="cs-CZ" sz="1800" dirty="0" smtClean="0"/>
              <a:t>Poruchy CNS</a:t>
            </a:r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953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dělení z vývojového hlediska:</a:t>
            </a:r>
            <a:endParaRPr lang="cs-CZ" dirty="0"/>
          </a:p>
          <a:p>
            <a:r>
              <a:rPr lang="cs-CZ" dirty="0"/>
              <a:t>fyziologická – do 5 ti let, přirozené, že výslovnost není bez chyby</a:t>
            </a:r>
          </a:p>
          <a:p>
            <a:r>
              <a:rPr lang="cs-CZ" dirty="0"/>
              <a:t>prodloužená fyziologická – do </a:t>
            </a:r>
            <a:r>
              <a:rPr lang="cs-CZ" dirty="0"/>
              <a:t>7</a:t>
            </a:r>
            <a:r>
              <a:rPr lang="cs-CZ" dirty="0" smtClean="0"/>
              <a:t> </a:t>
            </a:r>
            <a:r>
              <a:rPr lang="cs-CZ" dirty="0"/>
              <a:t>let, kdy se upevňují mluvní stereotypy</a:t>
            </a:r>
          </a:p>
          <a:p>
            <a:r>
              <a:rPr lang="cs-CZ" dirty="0"/>
              <a:t>patologická </a:t>
            </a:r>
            <a:r>
              <a:rPr lang="cs-CZ" dirty="0" smtClean="0"/>
              <a:t>- </a:t>
            </a:r>
            <a:r>
              <a:rPr lang="cs-CZ" dirty="0"/>
              <a:t>od </a:t>
            </a:r>
            <a:r>
              <a:rPr lang="cs-CZ" dirty="0" smtClean="0"/>
              <a:t>7 </a:t>
            </a:r>
            <a:r>
              <a:rPr lang="cs-CZ" dirty="0"/>
              <a:t>let, nutná péče, odchylka ve výslovnosti je již zafixována               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570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1280"/>
            <a:ext cx="10753200" cy="4139998"/>
          </a:xfrm>
        </p:spPr>
        <p:txBody>
          <a:bodyPr/>
          <a:lstStyle/>
          <a:p>
            <a:r>
              <a:rPr lang="cs-CZ" sz="2000" b="1" dirty="0" err="1"/>
              <a:t>mogilalie</a:t>
            </a:r>
            <a:r>
              <a:rPr lang="cs-CZ" sz="2000" b="1" dirty="0"/>
              <a:t> – </a:t>
            </a:r>
            <a:r>
              <a:rPr lang="cs-CZ" sz="2000" dirty="0"/>
              <a:t>vynechávání určité hlásky (chleba – </a:t>
            </a:r>
            <a:r>
              <a:rPr lang="cs-CZ" sz="2000" dirty="0" err="1" smtClean="0"/>
              <a:t>leba</a:t>
            </a:r>
            <a:r>
              <a:rPr lang="cs-CZ" sz="2000" dirty="0" smtClean="0"/>
              <a:t>)</a:t>
            </a:r>
          </a:p>
          <a:p>
            <a:r>
              <a:rPr lang="cs-CZ" sz="2000" b="1" dirty="0" err="1" smtClean="0"/>
              <a:t>paralalie</a:t>
            </a:r>
            <a:r>
              <a:rPr lang="cs-CZ" sz="2000" b="1" dirty="0" smtClean="0"/>
              <a:t> </a:t>
            </a:r>
            <a:r>
              <a:rPr lang="cs-CZ" sz="2000" b="1" dirty="0"/>
              <a:t>– </a:t>
            </a:r>
            <a:r>
              <a:rPr lang="cs-CZ" sz="2000" dirty="0"/>
              <a:t>zaměňování hlásek při dyslálii (komín – </a:t>
            </a:r>
            <a:r>
              <a:rPr lang="cs-CZ" sz="2000" dirty="0" err="1" smtClean="0"/>
              <a:t>tomín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Jeli </a:t>
            </a:r>
            <a:r>
              <a:rPr lang="cs-CZ" sz="2000" dirty="0"/>
              <a:t>hláska tvořena jiným způsobem a na jiném místě než odpovídá normě spisovného jazyka, jedná se o vadnou výslovnost, jde o </a:t>
            </a:r>
            <a:r>
              <a:rPr lang="cs-CZ" sz="2000" b="1" dirty="0" smtClean="0"/>
              <a:t>dyslalii</a:t>
            </a:r>
            <a:r>
              <a:rPr lang="cs-CZ" sz="2000" b="1" dirty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kappacismus</a:t>
            </a:r>
            <a:r>
              <a:rPr lang="cs-CZ" sz="2000" dirty="0"/>
              <a:t>, </a:t>
            </a:r>
            <a:r>
              <a:rPr lang="cs-CZ" sz="2000" dirty="0" err="1"/>
              <a:t>lamdacismus</a:t>
            </a:r>
            <a:r>
              <a:rPr lang="cs-CZ" sz="2000" dirty="0"/>
              <a:t>...)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723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0558"/>
            <a:ext cx="10753200" cy="4139998"/>
          </a:xfrm>
        </p:spPr>
        <p:txBody>
          <a:bodyPr/>
          <a:lstStyle/>
          <a:p>
            <a:r>
              <a:rPr lang="cs-CZ" sz="1800" b="1" dirty="0"/>
              <a:t>klasifikace podle rozsahu:</a:t>
            </a:r>
            <a:endParaRPr lang="cs-CZ" sz="1800" dirty="0"/>
          </a:p>
          <a:p>
            <a:pPr lvl="0"/>
            <a:r>
              <a:rPr lang="cs-CZ" sz="1800" b="1" dirty="0" err="1"/>
              <a:t>Dyslalia</a:t>
            </a:r>
            <a:r>
              <a:rPr lang="cs-CZ" sz="1800" b="1" dirty="0"/>
              <a:t> </a:t>
            </a:r>
            <a:r>
              <a:rPr lang="cs-CZ" sz="1800" b="1" dirty="0" err="1"/>
              <a:t>universalis</a:t>
            </a:r>
            <a:r>
              <a:rPr lang="cs-CZ" sz="1800" b="1" dirty="0"/>
              <a:t> (mnohočetná dyslalie) </a:t>
            </a:r>
            <a:r>
              <a:rPr lang="cs-CZ" sz="1800" dirty="0"/>
              <a:t>– postižena je výslovnost většiny hlásek. Jsou-li souhlásky nahrazovány hláskou T, stává se řeč téměř nesrozumitelnou (dřívější název </a:t>
            </a:r>
            <a:r>
              <a:rPr lang="cs-CZ" sz="1800" dirty="0" err="1"/>
              <a:t>tetismus</a:t>
            </a:r>
            <a:r>
              <a:rPr lang="cs-CZ" sz="1800" dirty="0"/>
              <a:t>)</a:t>
            </a:r>
          </a:p>
          <a:p>
            <a:pPr lvl="0"/>
            <a:r>
              <a:rPr lang="cs-CZ" sz="1800" b="1" dirty="0" err="1"/>
              <a:t>Dyslalia</a:t>
            </a:r>
            <a:r>
              <a:rPr lang="cs-CZ" sz="1800" b="1" dirty="0"/>
              <a:t> multiplex (gravis) </a:t>
            </a:r>
            <a:r>
              <a:rPr lang="cs-CZ" sz="1800" dirty="0"/>
              <a:t>– zasaženo je více hlásek (méně než u d. </a:t>
            </a:r>
            <a:r>
              <a:rPr lang="cs-CZ" sz="1800" dirty="0" err="1"/>
              <a:t>universalis</a:t>
            </a:r>
            <a:r>
              <a:rPr lang="cs-CZ" sz="1800" dirty="0"/>
              <a:t>), lepší srozumitelnost</a:t>
            </a:r>
          </a:p>
          <a:p>
            <a:pPr lvl="0"/>
            <a:r>
              <a:rPr lang="cs-CZ" sz="1800" b="1" dirty="0" err="1"/>
              <a:t>Dyslalia</a:t>
            </a:r>
            <a:r>
              <a:rPr lang="cs-CZ" sz="1800" b="1" dirty="0"/>
              <a:t> </a:t>
            </a:r>
            <a:r>
              <a:rPr lang="cs-CZ" sz="1800" b="1" dirty="0" err="1"/>
              <a:t>levis</a:t>
            </a:r>
            <a:r>
              <a:rPr lang="cs-CZ" sz="1800" b="1" dirty="0"/>
              <a:t>, simplex (parciální) </a:t>
            </a:r>
            <a:r>
              <a:rPr lang="cs-CZ" sz="1800" dirty="0"/>
              <a:t>– vada jedné nebo několika </a:t>
            </a:r>
            <a:r>
              <a:rPr lang="cs-CZ" sz="1800" dirty="0" smtClean="0"/>
              <a:t>hlásek 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661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dirty="0"/>
              <a:t>vhodné postupovat jako při </a:t>
            </a:r>
            <a:r>
              <a:rPr lang="cs-CZ" dirty="0" err="1"/>
              <a:t>dgn</a:t>
            </a:r>
            <a:r>
              <a:rPr lang="cs-CZ" dirty="0"/>
              <a:t> všech </a:t>
            </a:r>
            <a:r>
              <a:rPr lang="cs-CZ" dirty="0" smtClean="0"/>
              <a:t>poruch NKS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shromáždit </a:t>
            </a:r>
            <a:r>
              <a:rPr lang="cs-CZ" dirty="0" smtClean="0"/>
              <a:t>anamnestické </a:t>
            </a:r>
            <a:r>
              <a:rPr lang="cs-CZ" dirty="0"/>
              <a:t>údaje</a:t>
            </a:r>
          </a:p>
          <a:p>
            <a:pPr lvl="0"/>
            <a:r>
              <a:rPr lang="cs-CZ" dirty="0"/>
              <a:t>provést vyšetření sluchové percepce</a:t>
            </a:r>
            <a:r>
              <a:rPr lang="cs-CZ" b="1" dirty="0"/>
              <a:t> </a:t>
            </a:r>
            <a:r>
              <a:rPr lang="cs-CZ" dirty="0"/>
              <a:t>a fonematické diferenciace</a:t>
            </a:r>
          </a:p>
          <a:p>
            <a:pPr lvl="0"/>
            <a:r>
              <a:rPr lang="cs-CZ" dirty="0"/>
              <a:t>vyšetření motoriky: jemné, mluvních orgánů</a:t>
            </a:r>
          </a:p>
          <a:p>
            <a:pPr lvl="0"/>
            <a:r>
              <a:rPr lang="cs-CZ" dirty="0"/>
              <a:t>impresivní a expresivní složky řeči</a:t>
            </a:r>
          </a:p>
          <a:p>
            <a:pPr lvl="0"/>
            <a:r>
              <a:rPr lang="cs-CZ" dirty="0"/>
              <a:t>laterality</a:t>
            </a:r>
          </a:p>
          <a:p>
            <a:pPr lvl="0"/>
            <a:r>
              <a:rPr lang="cs-CZ" dirty="0"/>
              <a:t>kvalita </a:t>
            </a:r>
            <a:r>
              <a:rPr lang="cs-CZ" dirty="0" smtClean="0"/>
              <a:t>chrupu</a:t>
            </a:r>
            <a:endParaRPr lang="cs-CZ" dirty="0"/>
          </a:p>
          <a:p>
            <a:r>
              <a:rPr lang="cs-CZ" dirty="0"/>
              <a:t>způsob dýchání, mimika, pohyb rtů a jazyka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458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Diferenciální diagnostika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vady výslovnosti při poruchách sluchu</a:t>
            </a:r>
          </a:p>
          <a:p>
            <a:pPr lvl="0"/>
            <a:r>
              <a:rPr lang="cs-CZ" sz="1800" dirty="0" smtClean="0"/>
              <a:t>vady </a:t>
            </a:r>
            <a:r>
              <a:rPr lang="cs-CZ" sz="1800" dirty="0"/>
              <a:t>výslovnosti u osob s mentálním postižením</a:t>
            </a:r>
          </a:p>
          <a:p>
            <a:pPr lvl="0"/>
            <a:r>
              <a:rPr lang="cs-CZ" sz="1800" dirty="0"/>
              <a:t>poruchy výslovnosti při neurologických syndromech – dysartrii</a:t>
            </a:r>
          </a:p>
          <a:p>
            <a:pPr lvl="0"/>
            <a:r>
              <a:rPr lang="cs-CZ" sz="1800" dirty="0"/>
              <a:t>komolení, redukce slabik a slov při breptavosti</a:t>
            </a:r>
          </a:p>
          <a:p>
            <a:pPr lvl="0"/>
            <a:r>
              <a:rPr lang="cs-CZ" sz="1800" dirty="0"/>
              <a:t>specifické vady výslovnosti při LMD</a:t>
            </a:r>
          </a:p>
          <a:p>
            <a:pPr lvl="0"/>
            <a:r>
              <a:rPr lang="cs-CZ" sz="1800" dirty="0"/>
              <a:t>nedbalá řeč – při sociální zanedbanosti</a:t>
            </a:r>
          </a:p>
          <a:p>
            <a:pPr lvl="0"/>
            <a:r>
              <a:rPr lang="cs-CZ" sz="1800" dirty="0"/>
              <a:t>žargonové a dialektové zvláštnosti</a:t>
            </a:r>
          </a:p>
          <a:p>
            <a:pPr lvl="0"/>
            <a:r>
              <a:rPr lang="cs-CZ" sz="1800" dirty="0"/>
              <a:t>odchylky ve výslovnosti dětí a osob z cizojazyčného prostředí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09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dyslálie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Když, dítě nastupuje do ZŠ, mělo by umět správně artikulovat všechny </a:t>
            </a:r>
            <a:r>
              <a:rPr lang="cs-CZ" sz="2000" dirty="0" smtClean="0"/>
              <a:t>hlásky</a:t>
            </a:r>
          </a:p>
          <a:p>
            <a:r>
              <a:rPr lang="cs-CZ" sz="2000" dirty="0" smtClean="0"/>
              <a:t>Proto </a:t>
            </a:r>
            <a:r>
              <a:rPr lang="cs-CZ" sz="2000" dirty="0"/>
              <a:t>by péče o </a:t>
            </a:r>
            <a:r>
              <a:rPr lang="cs-CZ" sz="2000" dirty="0" err="1"/>
              <a:t>dyslaliky</a:t>
            </a:r>
            <a:r>
              <a:rPr lang="cs-CZ" sz="2000" dirty="0"/>
              <a:t> měla probíhat již v předškolním </a:t>
            </a:r>
            <a:r>
              <a:rPr lang="cs-CZ" sz="2000" dirty="0" smtClean="0"/>
              <a:t>věku</a:t>
            </a:r>
            <a:endParaRPr lang="cs-CZ" sz="2000" dirty="0"/>
          </a:p>
          <a:p>
            <a:r>
              <a:rPr lang="cs-CZ" sz="2000" dirty="0"/>
              <a:t>Terapie by měla probíhat zábavnou </a:t>
            </a:r>
            <a:r>
              <a:rPr lang="cs-CZ" sz="2000" dirty="0" smtClean="0"/>
              <a:t>formou</a:t>
            </a:r>
          </a:p>
          <a:p>
            <a:r>
              <a:rPr lang="cs-CZ" sz="2000" dirty="0" smtClean="0"/>
              <a:t>Potřebná </a:t>
            </a:r>
            <a:r>
              <a:rPr lang="cs-CZ" sz="2000" dirty="0"/>
              <a:t>mechanická cvičení je vhodné co nejvíce spojovat s řečí v reálných životních </a:t>
            </a:r>
            <a:r>
              <a:rPr lang="cs-CZ" sz="2000" dirty="0" smtClean="0"/>
              <a:t>situacích</a:t>
            </a:r>
            <a:endParaRPr lang="cs-CZ" sz="2000" dirty="0"/>
          </a:p>
          <a:p>
            <a:r>
              <a:rPr lang="cs-CZ" sz="2000" dirty="0"/>
              <a:t>Obsahová stránka řeči má přednost před </a:t>
            </a:r>
            <a:r>
              <a:rPr lang="cs-CZ" sz="2000" dirty="0" smtClean="0"/>
              <a:t>formální</a:t>
            </a:r>
            <a:endParaRPr lang="cs-CZ" sz="20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57871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225</TotalTime>
  <Words>418</Words>
  <Application>Microsoft Macintosh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Century Gothic</vt:lpstr>
      <vt:lpstr>Tahoma</vt:lpstr>
      <vt:lpstr>Wingdings 3</vt:lpstr>
      <vt:lpstr>Arial</vt:lpstr>
      <vt:lpstr>Řez</vt:lpstr>
      <vt:lpstr>Dyslálie</vt:lpstr>
      <vt:lpstr>Dyslálie (porucha článkování řeči)</vt:lpstr>
      <vt:lpstr>Etiologie</vt:lpstr>
      <vt:lpstr>Klasifikace</vt:lpstr>
      <vt:lpstr>Klasifikace</vt:lpstr>
      <vt:lpstr>Klasifikace</vt:lpstr>
      <vt:lpstr>Diagnostika</vt:lpstr>
      <vt:lpstr>Diferenciální diagnostika</vt:lpstr>
      <vt:lpstr>Terapie dyslálie</vt:lpstr>
      <vt:lpstr>Zásady průběhu terapie dyslalie </vt:lpstr>
      <vt:lpstr>Průběh terapie dyslálie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Dyslálie</dc:title>
  <dc:creator>Kateřina Richterová</dc:creator>
  <cp:lastModifiedBy>Kateřina Richterová</cp:lastModifiedBy>
  <cp:revision>9</cp:revision>
  <cp:lastPrinted>1601-01-01T00:00:00Z</cp:lastPrinted>
  <dcterms:created xsi:type="dcterms:W3CDTF">2022-03-21T09:37:54Z</dcterms:created>
  <dcterms:modified xsi:type="dcterms:W3CDTF">2022-10-11T13:50:55Z</dcterms:modified>
</cp:coreProperties>
</file>