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504" y="19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xmlns="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xmlns="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xmlns="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xmlns="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xmlns="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xmlns="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theme" Target="../theme/theme1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36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821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678" r:id="rId18"/>
    <p:sldLayoutId id="2147483684" r:id="rId19"/>
    <p:sldLayoutId id="2147483685" r:id="rId20"/>
    <p:sldLayoutId id="2147483674" r:id="rId21"/>
    <p:sldLayoutId id="2147483688" r:id="rId22"/>
    <p:sldLayoutId id="2147483698" r:id="rId23"/>
    <p:sldLayoutId id="2147483673" r:id="rId24"/>
    <p:sldLayoutId id="2147483675" r:id="rId25"/>
    <p:sldLayoutId id="2147483695" r:id="rId26"/>
    <p:sldLayoutId id="2147483677" r:id="rId27"/>
    <p:sldLayoutId id="2147483686" r:id="rId28"/>
    <p:sldLayoutId id="2147483697" r:id="rId29"/>
    <p:sldLayoutId id="2147483690" r:id="rId30"/>
    <p:sldLayoutId id="2147483696" r:id="rId31"/>
    <p:sldLayoutId id="2147483694" r:id="rId32"/>
    <p:sldLayoutId id="2147483692" r:id="rId33"/>
    <p:sldLayoutId id="2147483693" r:id="rId3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Vývojová dysfázie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nezaměřuje se pouze na řeč, formální stránku řeči, ale </a:t>
            </a:r>
            <a:r>
              <a:rPr lang="cs-CZ" b="1" dirty="0"/>
              <a:t>rozvíjí všechny složky osobnosti</a:t>
            </a:r>
            <a:r>
              <a:rPr lang="cs-CZ" dirty="0"/>
              <a:t> </a:t>
            </a:r>
          </a:p>
          <a:p>
            <a:r>
              <a:rPr lang="cs-CZ" dirty="0"/>
              <a:t>cvičení </a:t>
            </a:r>
            <a:r>
              <a:rPr lang="cs-CZ" b="1" dirty="0"/>
              <a:t>zrakového a sluchového vnímání</a:t>
            </a:r>
            <a:r>
              <a:rPr lang="cs-CZ" dirty="0"/>
              <a:t> </a:t>
            </a:r>
          </a:p>
          <a:p>
            <a:r>
              <a:rPr lang="cs-CZ" dirty="0"/>
              <a:t>sluchová a zraková </a:t>
            </a:r>
            <a:r>
              <a:rPr lang="cs-CZ" b="1" dirty="0"/>
              <a:t>diferenciace</a:t>
            </a:r>
            <a:r>
              <a:rPr lang="cs-CZ" dirty="0"/>
              <a:t> </a:t>
            </a:r>
          </a:p>
          <a:p>
            <a:r>
              <a:rPr lang="cs-CZ" b="1" dirty="0"/>
              <a:t>rozvoj myšlení, paměti, pozornosti, motoriky, orientace, </a:t>
            </a:r>
            <a:r>
              <a:rPr lang="cs-CZ" b="1" dirty="0" err="1"/>
              <a:t>grafomotoriky</a:t>
            </a:r>
            <a:r>
              <a:rPr lang="cs-CZ" b="1" dirty="0"/>
              <a:t>, řeči</a:t>
            </a:r>
            <a:r>
              <a:rPr lang="cs-CZ" dirty="0"/>
              <a:t> </a:t>
            </a:r>
          </a:p>
          <a:p>
            <a:r>
              <a:rPr lang="cs-CZ" dirty="0"/>
              <a:t>rehabilitace, edukace, terapie</a:t>
            </a:r>
          </a:p>
          <a:p>
            <a:r>
              <a:rPr lang="cs-CZ" dirty="0"/>
              <a:t>postupy </a:t>
            </a:r>
            <a:r>
              <a:rPr lang="cs-CZ" b="1" dirty="0"/>
              <a:t>stavět na tom, co už dítě umí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5984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6614" y="1072833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smtClean="0"/>
              <a:t>Reedukační zásady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3330" y="2294168"/>
            <a:ext cx="10753200" cy="4139998"/>
          </a:xfrm>
        </p:spPr>
        <p:txBody>
          <a:bodyPr/>
          <a:lstStyle/>
          <a:p>
            <a:r>
              <a:rPr lang="cs-CZ" sz="1600" dirty="0" smtClean="0"/>
              <a:t>1</a:t>
            </a:r>
            <a:r>
              <a:rPr lang="cs-CZ" sz="1600" dirty="0"/>
              <a:t>) zásada </a:t>
            </a:r>
            <a:r>
              <a:rPr lang="cs-CZ" sz="1600" b="1" dirty="0"/>
              <a:t>IMITACE NORMÁLNÍHO VÝVOJE</a:t>
            </a:r>
            <a:r>
              <a:rPr lang="cs-CZ" sz="1600" dirty="0"/>
              <a:t> </a:t>
            </a:r>
            <a:r>
              <a:rPr lang="cs-CZ" sz="1600" dirty="0" smtClean="0"/>
              <a:t>řeči: zjistit </a:t>
            </a:r>
            <a:r>
              <a:rPr lang="cs-CZ" sz="1600" dirty="0"/>
              <a:t>jak je na tom dítě ve všech jazykových rovinách, ve kterém je stadii a pokračovat stadiem </a:t>
            </a:r>
            <a:r>
              <a:rPr lang="cs-CZ" sz="1600" dirty="0" smtClean="0"/>
              <a:t>následujícím</a:t>
            </a:r>
          </a:p>
          <a:p>
            <a:r>
              <a:rPr lang="cs-CZ" sz="1600" dirty="0" smtClean="0"/>
              <a:t>2</a:t>
            </a:r>
            <a:r>
              <a:rPr lang="cs-CZ" sz="1600" dirty="0"/>
              <a:t>) zásada </a:t>
            </a:r>
            <a:r>
              <a:rPr lang="cs-CZ" sz="1600" b="1" dirty="0"/>
              <a:t>MULTISENZORIÁLNÍHO </a:t>
            </a:r>
            <a:r>
              <a:rPr lang="cs-CZ" sz="1600" b="1" dirty="0" smtClean="0"/>
              <a:t>PŘÍSTUPU</a:t>
            </a:r>
            <a:r>
              <a:rPr lang="cs-CZ" sz="1600" dirty="0" smtClean="0"/>
              <a:t>: zapojení </a:t>
            </a:r>
            <a:r>
              <a:rPr lang="cs-CZ" sz="1600" dirty="0"/>
              <a:t>všech smyslů (sluch, motorika, zrak…) </a:t>
            </a:r>
          </a:p>
          <a:p>
            <a:r>
              <a:rPr lang="cs-CZ" sz="1600" dirty="0" smtClean="0"/>
              <a:t>3</a:t>
            </a:r>
            <a:r>
              <a:rPr lang="cs-CZ" sz="1600" dirty="0"/>
              <a:t>) zásada </a:t>
            </a:r>
            <a:r>
              <a:rPr lang="cs-CZ" sz="1600" b="1" dirty="0"/>
              <a:t>PREFEROVÁNÍ OBSAHOVÉ STRÁNKY</a:t>
            </a:r>
            <a:r>
              <a:rPr lang="cs-CZ" sz="1600" dirty="0"/>
              <a:t> nad formální </a:t>
            </a:r>
            <a:r>
              <a:rPr lang="cs-CZ" sz="1600" dirty="0" smtClean="0"/>
              <a:t>stránkou: nejprve </a:t>
            </a:r>
            <a:r>
              <a:rPr lang="cs-CZ" sz="1600" dirty="0"/>
              <a:t>pasivní slovní zásoba, potom </a:t>
            </a:r>
            <a:r>
              <a:rPr lang="cs-CZ" sz="1600" dirty="0" smtClean="0"/>
              <a:t>aktivní, nejprve </a:t>
            </a:r>
            <a:r>
              <a:rPr lang="cs-CZ" sz="1600" dirty="0"/>
              <a:t>chápat a rozumět, potom artikulace </a:t>
            </a:r>
          </a:p>
          <a:p>
            <a:r>
              <a:rPr lang="cs-CZ" sz="1600" dirty="0" smtClean="0"/>
              <a:t>4</a:t>
            </a:r>
            <a:r>
              <a:rPr lang="cs-CZ" sz="1600" dirty="0"/>
              <a:t>) zásada </a:t>
            </a:r>
            <a:r>
              <a:rPr lang="cs-CZ" sz="1600" b="1" dirty="0" smtClean="0"/>
              <a:t>NÁZORNOSTI</a:t>
            </a:r>
            <a:r>
              <a:rPr lang="cs-CZ" sz="1600" dirty="0" smtClean="0"/>
              <a:t>: obrázky</a:t>
            </a:r>
            <a:r>
              <a:rPr lang="cs-CZ" sz="1600" dirty="0"/>
              <a:t>, hračky, zrcadla ve velkém množství mohou narušovat pozornost</a:t>
            </a:r>
          </a:p>
          <a:p>
            <a:r>
              <a:rPr lang="cs-CZ" sz="1600" dirty="0" smtClean="0"/>
              <a:t>5</a:t>
            </a:r>
            <a:r>
              <a:rPr lang="cs-CZ" sz="1600" dirty="0"/>
              <a:t>) zásada </a:t>
            </a:r>
            <a:r>
              <a:rPr lang="cs-CZ" sz="1600" b="1" dirty="0"/>
              <a:t>SOCIÁLNÍHO </a:t>
            </a:r>
            <a:r>
              <a:rPr lang="cs-CZ" sz="1600" b="1" dirty="0" smtClean="0"/>
              <a:t>ASPEKTU</a:t>
            </a:r>
            <a:r>
              <a:rPr lang="cs-CZ" sz="1600" dirty="0" smtClean="0"/>
              <a:t>: modelové </a:t>
            </a:r>
            <a:r>
              <a:rPr lang="cs-CZ" sz="1600" dirty="0"/>
              <a:t>situace</a:t>
            </a:r>
          </a:p>
          <a:p>
            <a:r>
              <a:rPr lang="cs-CZ" sz="1600" dirty="0" smtClean="0"/>
              <a:t>6</a:t>
            </a:r>
            <a:r>
              <a:rPr lang="cs-CZ" sz="1600" dirty="0"/>
              <a:t>) zásada</a:t>
            </a:r>
            <a:r>
              <a:rPr lang="cs-CZ" sz="1600" b="1" dirty="0"/>
              <a:t> </a:t>
            </a:r>
            <a:r>
              <a:rPr lang="cs-CZ" sz="1600" b="1" dirty="0" smtClean="0"/>
              <a:t>PLÁNOVITOSTI</a:t>
            </a:r>
            <a:r>
              <a:rPr lang="cs-CZ" sz="1600" dirty="0" smtClean="0"/>
              <a:t>: vytvořit </a:t>
            </a:r>
            <a:r>
              <a:rPr lang="cs-CZ" sz="1600" dirty="0"/>
              <a:t>individuální plán, vymezit další vyšetření (maximálně po půlroce) </a:t>
            </a:r>
          </a:p>
          <a:p>
            <a:r>
              <a:rPr lang="cs-CZ" sz="1600" dirty="0" smtClean="0"/>
              <a:t>7</a:t>
            </a:r>
            <a:r>
              <a:rPr lang="cs-CZ" sz="1600" dirty="0"/>
              <a:t>) zásada </a:t>
            </a:r>
            <a:r>
              <a:rPr lang="cs-CZ" sz="1600" b="1" dirty="0"/>
              <a:t>KOMENTOVÁNÍ </a:t>
            </a:r>
            <a:r>
              <a:rPr lang="cs-CZ" sz="1600" dirty="0"/>
              <a:t>- hlavně rodiče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017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Vývojová dysfázie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09210" y="2088002"/>
            <a:ext cx="10753200" cy="4139998"/>
          </a:xfrm>
        </p:spPr>
        <p:txBody>
          <a:bodyPr/>
          <a:lstStyle/>
          <a:p>
            <a:pPr lvl="0"/>
            <a:r>
              <a:rPr lang="cs-CZ" b="1" dirty="0" smtClean="0"/>
              <a:t>narušení </a:t>
            </a:r>
            <a:r>
              <a:rPr lang="cs-CZ" b="1" dirty="0"/>
              <a:t>komunikační schopnosti, ke kterému dochází poškozením raně se vyvíjející CNS a jež se může projevovat neschopností nebo sníženou schopností verbálně komunikovat, i když jsou podmínky pro vytvoření této schopnosti přiměřené.</a:t>
            </a:r>
            <a:endParaRPr lang="cs-CZ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940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7575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Vývojová dysfázie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3330" y="2161315"/>
            <a:ext cx="10753200" cy="4139998"/>
          </a:xfrm>
        </p:spPr>
        <p:txBody>
          <a:bodyPr/>
          <a:lstStyle/>
          <a:p>
            <a:pPr lvl="0"/>
            <a:r>
              <a:rPr lang="cs-CZ" sz="2000" b="1" dirty="0"/>
              <a:t>přiměřené podmínky zahrnují:</a:t>
            </a:r>
            <a:endParaRPr lang="cs-CZ" sz="2000" dirty="0"/>
          </a:p>
          <a:p>
            <a:pPr lvl="0"/>
            <a:r>
              <a:rPr lang="cs-CZ" sz="2000" dirty="0"/>
              <a:t>nevyskytují se závažné neurologické nebo psychiatrické nálezy</a:t>
            </a:r>
          </a:p>
          <a:p>
            <a:pPr lvl="0"/>
            <a:r>
              <a:rPr lang="cs-CZ" sz="2000" dirty="0"/>
              <a:t>úroveň inteligence je přiměřená</a:t>
            </a:r>
          </a:p>
          <a:p>
            <a:pPr lvl="0"/>
            <a:r>
              <a:rPr lang="cs-CZ" sz="2000" dirty="0"/>
              <a:t>nevyskytuje se závažná porucha sluchu</a:t>
            </a:r>
          </a:p>
          <a:p>
            <a:pPr lvl="0"/>
            <a:r>
              <a:rPr lang="cs-CZ" sz="2000" dirty="0"/>
              <a:t>sociální prostředí je stimulující</a:t>
            </a:r>
          </a:p>
          <a:p>
            <a:pPr lvl="0"/>
            <a:r>
              <a:rPr lang="cs-CZ" sz="2000" b="1" dirty="0"/>
              <a:t>snížená schopnost až neschopnost naučit se verbálně komunikovat, i když podmínky pro vývoj řeči jsou přiměřené</a:t>
            </a:r>
            <a:r>
              <a:rPr lang="cs-CZ" sz="2000" dirty="0"/>
              <a:t> 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366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3590" y="1072833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Charakteristika a </a:t>
            </a:r>
            <a:r>
              <a:rPr lang="cs-CZ" dirty="0" smtClean="0"/>
              <a:t>symptomatologie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2849" y="1978752"/>
            <a:ext cx="10753200" cy="4139998"/>
          </a:xfrm>
        </p:spPr>
        <p:txBody>
          <a:bodyPr>
            <a:normAutofit/>
          </a:bodyPr>
          <a:lstStyle/>
          <a:p>
            <a:pPr lvl="0"/>
            <a:r>
              <a:rPr lang="cs-CZ" sz="1400" dirty="0" smtClean="0"/>
              <a:t>zasahuje </a:t>
            </a:r>
            <a:r>
              <a:rPr lang="cs-CZ" sz="1400" dirty="0"/>
              <a:t>receptivní i expresivní složku řeči ve všech jazykových </a:t>
            </a:r>
            <a:r>
              <a:rPr lang="cs-CZ" sz="1400" dirty="0" smtClean="0"/>
              <a:t>rovinách</a:t>
            </a:r>
          </a:p>
          <a:p>
            <a:pPr lvl="0"/>
            <a:r>
              <a:rPr lang="cs-CZ" sz="1400" dirty="0" smtClean="0"/>
              <a:t>typické </a:t>
            </a:r>
            <a:r>
              <a:rPr lang="cs-CZ" sz="1400" dirty="0"/>
              <a:t>je narušení verbálního projevu, jeho úroveň je nižší než odpovídá intelektu a neverbálním schopnostem </a:t>
            </a:r>
            <a:endParaRPr lang="cs-CZ" sz="1400" dirty="0" smtClean="0"/>
          </a:p>
          <a:p>
            <a:pPr lvl="0"/>
            <a:r>
              <a:rPr lang="cs-CZ" sz="1400" dirty="0" smtClean="0"/>
              <a:t>je </a:t>
            </a:r>
            <a:r>
              <a:rPr lang="cs-CZ" sz="1400" dirty="0"/>
              <a:t>možné zaznamenat nerovnoměrný vývoj celé osobnosti</a:t>
            </a:r>
          </a:p>
          <a:p>
            <a:pPr lvl="0"/>
            <a:r>
              <a:rPr lang="cs-CZ" sz="1400" dirty="0"/>
              <a:t>setkáváme se s deficity v oblasti jemné motoriky, </a:t>
            </a:r>
            <a:r>
              <a:rPr lang="cs-CZ" sz="1400" dirty="0" err="1"/>
              <a:t>grafomotoriky</a:t>
            </a:r>
            <a:r>
              <a:rPr lang="cs-CZ" sz="1400" dirty="0"/>
              <a:t>, paměti, pozornosti</a:t>
            </a:r>
          </a:p>
          <a:p>
            <a:pPr lvl="0"/>
            <a:r>
              <a:rPr lang="cs-CZ" sz="1400" dirty="0"/>
              <a:t>lehká </a:t>
            </a:r>
            <a:r>
              <a:rPr lang="cs-CZ" sz="1400" dirty="0" smtClean="0"/>
              <a:t>unavitelnost, narušena </a:t>
            </a:r>
            <a:r>
              <a:rPr lang="cs-CZ" sz="1400" dirty="0"/>
              <a:t>i emocionální, zájmová a motivační sféra</a:t>
            </a:r>
          </a:p>
          <a:p>
            <a:pPr lvl="0"/>
            <a:r>
              <a:rPr lang="cs-CZ" sz="1400" dirty="0" smtClean="0"/>
              <a:t>Ovlivňuje formování </a:t>
            </a:r>
            <a:r>
              <a:rPr lang="cs-CZ" sz="1400" dirty="0"/>
              <a:t>osobnosti dítěte v sociálním </a:t>
            </a:r>
            <a:r>
              <a:rPr lang="cs-CZ" sz="1400" dirty="0" smtClean="0"/>
              <a:t>kontextu, jeho </a:t>
            </a:r>
            <a:r>
              <a:rPr lang="cs-CZ" sz="1400" dirty="0"/>
              <a:t>zájmy a trávení volného času, budoucí profesní </a:t>
            </a:r>
            <a:r>
              <a:rPr lang="cs-CZ" sz="1400" dirty="0" smtClean="0"/>
              <a:t>orientaci</a:t>
            </a:r>
            <a:endParaRPr lang="cs-CZ" sz="1400" dirty="0"/>
          </a:p>
          <a:p>
            <a:pPr lvl="0"/>
            <a:r>
              <a:rPr lang="cs-CZ" sz="1400" dirty="0" smtClean="0"/>
              <a:t>dítě </a:t>
            </a:r>
            <a:r>
              <a:rPr lang="cs-CZ" sz="1400" dirty="0"/>
              <a:t>s vývojovou dysfázií řeč slyší, ale nedostatečně a nepřesně jí </a:t>
            </a:r>
            <a:r>
              <a:rPr lang="cs-CZ" sz="1400" dirty="0" smtClean="0"/>
              <a:t>rozumí</a:t>
            </a:r>
          </a:p>
          <a:p>
            <a:pPr lvl="0"/>
            <a:r>
              <a:rPr lang="cs-CZ" sz="1400" dirty="0" smtClean="0"/>
              <a:t>malá </a:t>
            </a:r>
            <a:r>
              <a:rPr lang="cs-CZ" sz="1400" dirty="0"/>
              <a:t>aktivní slovní zásoba</a:t>
            </a:r>
          </a:p>
          <a:p>
            <a:pPr lvl="0"/>
            <a:r>
              <a:rPr lang="cs-CZ" sz="1400" dirty="0"/>
              <a:t>neschopnost udržet dějovou linii při vyprávění, přeskoky</a:t>
            </a:r>
          </a:p>
          <a:p>
            <a:pPr lvl="0"/>
            <a:r>
              <a:rPr lang="cs-CZ" sz="1400" dirty="0" smtClean="0"/>
              <a:t>řeč </a:t>
            </a:r>
            <a:r>
              <a:rPr lang="cs-CZ" sz="1400" dirty="0"/>
              <a:t>je agramatická a často nesrozumitelná</a:t>
            </a:r>
          </a:p>
          <a:p>
            <a:pPr lvl="0"/>
            <a:r>
              <a:rPr lang="cs-CZ" sz="1400" dirty="0" smtClean="0"/>
              <a:t>přidružení </a:t>
            </a:r>
            <a:r>
              <a:rPr lang="cs-CZ" sz="1400" dirty="0"/>
              <a:t>specifických poruch učení (dyslexie, dyspraxie)</a:t>
            </a:r>
          </a:p>
          <a:p>
            <a:pPr lvl="0"/>
            <a:r>
              <a:rPr lang="cs-CZ" sz="1400" dirty="0"/>
              <a:t>porucha kresby</a:t>
            </a:r>
          </a:p>
          <a:p>
            <a:pPr lvl="0"/>
            <a:r>
              <a:rPr lang="cs-CZ" sz="1400" dirty="0"/>
              <a:t>porucha percepce zrakových, hmatových a rytmických signálů, porucha prostorové orientace</a:t>
            </a:r>
          </a:p>
          <a:p>
            <a:pPr lvl="0"/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680321" y="6253486"/>
            <a:ext cx="6870660" cy="365125"/>
          </a:xfrm>
        </p:spPr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926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0068" y="943024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3330" y="2161315"/>
            <a:ext cx="10753200" cy="4139998"/>
          </a:xfrm>
        </p:spPr>
        <p:txBody>
          <a:bodyPr>
            <a:normAutofit/>
          </a:bodyPr>
          <a:lstStyle/>
          <a:p>
            <a:pPr lvl="0"/>
            <a:r>
              <a:rPr lang="cs-CZ" sz="1600" dirty="0" smtClean="0"/>
              <a:t>=&gt; </a:t>
            </a:r>
            <a:r>
              <a:rPr lang="cs-CZ" sz="1600" dirty="0"/>
              <a:t>multidimenzionální charakter etiologie (více činitelů ve složitých interakcích)</a:t>
            </a:r>
          </a:p>
          <a:p>
            <a:pPr lvl="0"/>
            <a:r>
              <a:rPr lang="cs-CZ" sz="1600" b="1" dirty="0"/>
              <a:t>etiologie: </a:t>
            </a:r>
            <a:r>
              <a:rPr lang="cs-CZ" sz="1600" dirty="0"/>
              <a:t>prenatální, perinatální, postnatální</a:t>
            </a:r>
          </a:p>
          <a:p>
            <a:pPr lvl="0"/>
            <a:r>
              <a:rPr lang="cs-CZ" sz="1600" b="1" dirty="0"/>
              <a:t>prenatální</a:t>
            </a:r>
            <a:r>
              <a:rPr lang="cs-CZ" sz="1600" dirty="0"/>
              <a:t> (období před porodem)</a:t>
            </a:r>
          </a:p>
          <a:p>
            <a:pPr lvl="1"/>
            <a:r>
              <a:rPr lang="cs-CZ" sz="1600" dirty="0" smtClean="0"/>
              <a:t>nedonošenost</a:t>
            </a:r>
            <a:r>
              <a:rPr lang="cs-CZ" sz="1600" dirty="0"/>
              <a:t>, krvácení do mozku, málo vit. K, úrazy a onemocnění matky, </a:t>
            </a:r>
            <a:r>
              <a:rPr lang="cs-CZ" sz="1600" dirty="0" err="1"/>
              <a:t>Rh</a:t>
            </a:r>
            <a:r>
              <a:rPr lang="cs-CZ" sz="1600" dirty="0"/>
              <a:t> </a:t>
            </a:r>
            <a:r>
              <a:rPr lang="cs-CZ" sz="1600" dirty="0" err="1"/>
              <a:t>imkompabilita</a:t>
            </a:r>
            <a:r>
              <a:rPr lang="cs-CZ" sz="1600" dirty="0"/>
              <a:t>, teratogeny (škodliviny) : drogy, léky, </a:t>
            </a:r>
            <a:r>
              <a:rPr lang="cs-CZ" sz="1600" dirty="0" smtClean="0"/>
              <a:t>alkohol</a:t>
            </a:r>
            <a:endParaRPr lang="cs-CZ" sz="1600" dirty="0"/>
          </a:p>
          <a:p>
            <a:pPr lvl="0"/>
            <a:r>
              <a:rPr lang="cs-CZ" sz="1600" b="1" dirty="0"/>
              <a:t>perinatální</a:t>
            </a:r>
            <a:r>
              <a:rPr lang="cs-CZ" sz="1600" dirty="0"/>
              <a:t> (období průběhu </a:t>
            </a:r>
            <a:r>
              <a:rPr lang="cs-CZ" sz="1600" dirty="0" smtClean="0"/>
              <a:t>porodu)</a:t>
            </a:r>
          </a:p>
          <a:p>
            <a:pPr lvl="1"/>
            <a:r>
              <a:rPr lang="cs-CZ" sz="1600" dirty="0" smtClean="0"/>
              <a:t>krvácení</a:t>
            </a:r>
            <a:r>
              <a:rPr lang="cs-CZ" sz="1600" dirty="0"/>
              <a:t>, asfyxie, abnormální porod</a:t>
            </a:r>
          </a:p>
          <a:p>
            <a:pPr lvl="0"/>
            <a:r>
              <a:rPr lang="cs-CZ" sz="1600" b="1" dirty="0"/>
              <a:t>postnatální</a:t>
            </a:r>
            <a:r>
              <a:rPr lang="cs-CZ" sz="1600" dirty="0"/>
              <a:t> (období krátce po </a:t>
            </a:r>
            <a:r>
              <a:rPr lang="cs-CZ" sz="1600" dirty="0" smtClean="0"/>
              <a:t>porodu)</a:t>
            </a:r>
          </a:p>
          <a:p>
            <a:pPr lvl="1"/>
            <a:r>
              <a:rPr lang="cs-CZ" sz="1600" dirty="0" smtClean="0"/>
              <a:t>encefalitidy</a:t>
            </a:r>
            <a:r>
              <a:rPr lang="cs-CZ" sz="1600" dirty="0"/>
              <a:t>, meningitidy, horečnatá onemocnění, intoxikace, úrazy </a:t>
            </a:r>
            <a:r>
              <a:rPr lang="cs-CZ" sz="1600" dirty="0" smtClean="0"/>
              <a:t>hlavičky</a:t>
            </a:r>
          </a:p>
          <a:p>
            <a:pPr lvl="1"/>
            <a:r>
              <a:rPr lang="cs-CZ" sz="1600" dirty="0" smtClean="0"/>
              <a:t>později - úrazy hlavy, nádory, metastázy, cévní zánětlivá onemocnění, degenerativní onemocnění, toxická poškození NS (narkomanie)</a:t>
            </a:r>
          </a:p>
          <a:p>
            <a:pPr lvl="1"/>
            <a:r>
              <a:rPr lang="cs-CZ" sz="1600" dirty="0" smtClean="0"/>
              <a:t>=&gt; </a:t>
            </a:r>
            <a:r>
              <a:rPr lang="cs-CZ" sz="1600" dirty="0"/>
              <a:t>poškození mozku nebo mozková dysfunkce, která zasáhne i řečové zóny levé hemisféry</a:t>
            </a:r>
            <a:r>
              <a:rPr lang="cs-CZ" sz="1600" b="1" dirty="0"/>
              <a:t> </a:t>
            </a:r>
            <a:endParaRPr lang="cs-CZ" sz="1600" dirty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31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Expresivní typ vývojové dysfázie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zaostávání vývoje </a:t>
            </a:r>
            <a:r>
              <a:rPr lang="cs-CZ" sz="1800" dirty="0" err="1"/>
              <a:t>oromotoriky</a:t>
            </a:r>
            <a:r>
              <a:rPr lang="cs-CZ" sz="1800" dirty="0"/>
              <a:t> – narušení artikulace</a:t>
            </a:r>
          </a:p>
          <a:p>
            <a:pPr lvl="0"/>
            <a:r>
              <a:rPr lang="cs-CZ" sz="1800" dirty="0"/>
              <a:t>ve věku dvou let dítě neovládá jednotlivá slova a do tří let netvoří dvouslovné věty</a:t>
            </a:r>
          </a:p>
          <a:p>
            <a:pPr lvl="0"/>
            <a:r>
              <a:rPr lang="cs-CZ" sz="1800" dirty="0"/>
              <a:t>nepoměr mezi rozuměním slovům a větám oproti aktivnímu slovníku, kdy dítě používá jen malé množství slov, která bezpečně ovládá</a:t>
            </a:r>
            <a:r>
              <a:rPr lang="cs-CZ" sz="1800" b="1" dirty="0"/>
              <a:t> </a:t>
            </a:r>
            <a:endParaRPr lang="cs-CZ" sz="1800" dirty="0"/>
          </a:p>
          <a:p>
            <a:pPr lvl="0"/>
            <a:r>
              <a:rPr lang="cs-CZ" sz="1800" dirty="0"/>
              <a:t>vyhledávání vhodných slov nebo jejich substituce</a:t>
            </a:r>
          </a:p>
          <a:p>
            <a:pPr lvl="0"/>
            <a:r>
              <a:rPr lang="cs-CZ" sz="1800" dirty="0"/>
              <a:t>proces rozšiřování slovní zásoby – váznutí navozování nových stereotypů, tedy sníženou schopnost vytváření  motoricko-kinestetických vzorců, jejich fixace a následného vybavování</a:t>
            </a:r>
          </a:p>
          <a:p>
            <a:pPr lvl="0"/>
            <a:r>
              <a:rPr lang="cs-CZ" sz="1800" dirty="0"/>
              <a:t>obtíže s formulováním myšlenek</a:t>
            </a:r>
          </a:p>
          <a:p>
            <a:pPr lvl="0"/>
            <a:r>
              <a:rPr lang="cs-CZ" sz="1800" dirty="0"/>
              <a:t>„telegrafická řeč“ (strom tam, květina krásná)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699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Receptivní typ vývojové dysfázie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/>
              <a:t>snížená kvalita sluchové percepce - obtíže v dekódování slyšeného sdělení</a:t>
            </a:r>
          </a:p>
          <a:p>
            <a:pPr lvl="0"/>
            <a:r>
              <a:rPr lang="cs-CZ" sz="1800" dirty="0"/>
              <a:t>zhoršená schopnost reagovat (ve věku asi jednoho roku) na běžná slova, pokud není projev podpořen gesty či mimikou</a:t>
            </a:r>
          </a:p>
          <a:p>
            <a:pPr lvl="0"/>
            <a:r>
              <a:rPr lang="cs-CZ" sz="1800" dirty="0"/>
              <a:t>komplikace v porozumění - přibližně ve dvou letech věku dítěte se mohou objevit komplikace při porozumění běžným instrukcím, dítě vyžaduje několikeré opakování slovního vstupu</a:t>
            </a:r>
          </a:p>
          <a:p>
            <a:pPr lvl="0"/>
            <a:r>
              <a:rPr lang="cs-CZ" sz="1800" dirty="0"/>
              <a:t>re-</a:t>
            </a:r>
            <a:r>
              <a:rPr lang="cs-CZ" sz="1800" dirty="0" err="1"/>
              <a:t>auditizace</a:t>
            </a:r>
            <a:r>
              <a:rPr lang="cs-CZ" sz="1800" dirty="0"/>
              <a:t> - zopakuje si větu, která mu byla řečena, aby ji pochopil</a:t>
            </a:r>
          </a:p>
          <a:p>
            <a:pPr lvl="0"/>
            <a:r>
              <a:rPr lang="cs-CZ" sz="1800" dirty="0"/>
              <a:t>přítomnost specifických poruch učení – častěji než u expresivní </a:t>
            </a:r>
            <a:r>
              <a:rPr lang="cs-CZ" sz="1800" dirty="0" err="1"/>
              <a:t>v.d</a:t>
            </a:r>
            <a:r>
              <a:rPr lang="cs-CZ" sz="1800" dirty="0"/>
              <a:t>.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920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0321" y="1072833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Diferenciální diagnostika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0321" y="2161315"/>
            <a:ext cx="10753200" cy="4139998"/>
          </a:xfrm>
        </p:spPr>
        <p:txBody>
          <a:bodyPr/>
          <a:lstStyle/>
          <a:p>
            <a:pPr lvl="0"/>
            <a:r>
              <a:rPr lang="cs-CZ" sz="1600" dirty="0"/>
              <a:t>prostého opožděného vývoje </a:t>
            </a:r>
            <a:r>
              <a:rPr lang="cs-CZ" sz="1600" dirty="0" smtClean="0"/>
              <a:t>řeči</a:t>
            </a:r>
            <a:endParaRPr lang="cs-CZ" sz="1600" dirty="0"/>
          </a:p>
          <a:p>
            <a:pPr lvl="0"/>
            <a:r>
              <a:rPr lang="cs-CZ" sz="1600" dirty="0"/>
              <a:t>dyslalie </a:t>
            </a:r>
            <a:endParaRPr lang="cs-CZ" sz="1600" dirty="0" smtClean="0"/>
          </a:p>
          <a:p>
            <a:pPr lvl="0"/>
            <a:r>
              <a:rPr lang="cs-CZ" sz="1600" dirty="0" smtClean="0"/>
              <a:t>sluchových vad</a:t>
            </a:r>
          </a:p>
          <a:p>
            <a:pPr lvl="0"/>
            <a:r>
              <a:rPr lang="cs-CZ" sz="1600" dirty="0" smtClean="0"/>
              <a:t>mentální retardace</a:t>
            </a:r>
            <a:endParaRPr lang="cs-CZ" sz="1600" dirty="0"/>
          </a:p>
          <a:p>
            <a:pPr lvl="0"/>
            <a:r>
              <a:rPr lang="cs-CZ" sz="1600" dirty="0" smtClean="0"/>
              <a:t>mutismu</a:t>
            </a:r>
            <a:endParaRPr lang="cs-CZ" sz="1600" dirty="0"/>
          </a:p>
          <a:p>
            <a:pPr lvl="0"/>
            <a:r>
              <a:rPr lang="cs-CZ" sz="1600" dirty="0"/>
              <a:t>autismu, autistických rysů </a:t>
            </a:r>
            <a:endParaRPr lang="cs-CZ" sz="1600" dirty="0" smtClean="0"/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78938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847045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Diagnostické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56259"/>
            <a:ext cx="10753200" cy="4139998"/>
          </a:xfrm>
        </p:spPr>
        <p:txBody>
          <a:bodyPr/>
          <a:lstStyle/>
          <a:p>
            <a:r>
              <a:rPr lang="cs-CZ" sz="1600" b="1" dirty="0"/>
              <a:t>Logopedická diagnostika </a:t>
            </a:r>
            <a:endParaRPr lang="cs-CZ" sz="1600" dirty="0"/>
          </a:p>
          <a:p>
            <a:r>
              <a:rPr lang="cs-CZ" sz="1600" dirty="0"/>
              <a:t>Osobní či rodinná anamnéza bývá pozitivní, často je významným faktorem nízká porodní hmotnost.</a:t>
            </a:r>
          </a:p>
          <a:p>
            <a:pPr lvl="0"/>
            <a:r>
              <a:rPr lang="cs-CZ" sz="1600" dirty="0"/>
              <a:t>vyšetření motorických funkcí – celková motorika, koordinace končetin, motorika mluvidel, JM, koordinace pohybu mluvidel, vyšetření mimické psychomotoriky (podle </a:t>
            </a:r>
            <a:r>
              <a:rPr lang="cs-CZ" sz="1600" dirty="0" err="1"/>
              <a:t>Kwinta</a:t>
            </a:r>
            <a:r>
              <a:rPr lang="cs-CZ" sz="1600" dirty="0"/>
              <a:t> - přesnost pohybů v jednotlivých částech obličeje (např. jen polovina, …)</a:t>
            </a:r>
          </a:p>
          <a:p>
            <a:pPr lvl="0"/>
            <a:r>
              <a:rPr lang="cs-CZ" sz="1600" dirty="0"/>
              <a:t>vyšetření laterality </a:t>
            </a:r>
            <a:r>
              <a:rPr lang="cs-CZ" sz="1600" dirty="0" smtClean="0"/>
              <a:t>(</a:t>
            </a:r>
            <a:r>
              <a:rPr lang="cs-CZ" sz="1600" dirty="0"/>
              <a:t>Žlab, Matějček)</a:t>
            </a:r>
          </a:p>
          <a:p>
            <a:pPr lvl="0"/>
            <a:r>
              <a:rPr lang="cs-CZ" sz="1600" dirty="0"/>
              <a:t>orientace v prostoru a čase</a:t>
            </a:r>
          </a:p>
          <a:p>
            <a:pPr lvl="0"/>
            <a:r>
              <a:rPr lang="cs-CZ" sz="1600" dirty="0"/>
              <a:t>zraková a sluchová percepce (fonematický sluch – test Škodové, Zkouška sluchové diferenciace, Zkouška sluchové analýzy a syntézy)</a:t>
            </a:r>
          </a:p>
          <a:p>
            <a:pPr lvl="0"/>
            <a:r>
              <a:rPr lang="cs-CZ" sz="1600" dirty="0"/>
              <a:t>vyšetření vnímání a porozumění </a:t>
            </a:r>
            <a:r>
              <a:rPr lang="cs-CZ" sz="1600" dirty="0" smtClean="0"/>
              <a:t>řeči, vyšetření </a:t>
            </a:r>
            <a:r>
              <a:rPr lang="cs-CZ" sz="1600" dirty="0"/>
              <a:t>řečové produkce</a:t>
            </a:r>
          </a:p>
          <a:p>
            <a:pPr lvl="0"/>
            <a:r>
              <a:rPr lang="cs-CZ" sz="1600" dirty="0"/>
              <a:t>vyšetření </a:t>
            </a:r>
            <a:r>
              <a:rPr lang="cs-CZ" sz="1600" dirty="0" err="1" smtClean="0"/>
              <a:t>grafomotoriky</a:t>
            </a:r>
            <a:r>
              <a:rPr lang="cs-CZ" sz="1600" dirty="0" smtClean="0"/>
              <a:t>, vyšetření </a:t>
            </a:r>
            <a:r>
              <a:rPr lang="cs-CZ" sz="1600" dirty="0"/>
              <a:t>paměti, koncentrace pozornosti</a:t>
            </a:r>
          </a:p>
          <a:p>
            <a:pPr lvl="0"/>
            <a:r>
              <a:rPr lang="cs-CZ" sz="1600" dirty="0"/>
              <a:t>používá se H-S-E-T Heidelberský test vývoje řeči, pro který je nutné projít se speciálním školením</a:t>
            </a: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85554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</TotalTime>
  <Words>522</Words>
  <Application>Microsoft Macintosh PowerPoint</Application>
  <PresentationFormat>Širokoúhlá obrazovka</PresentationFormat>
  <Paragraphs>103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Tahoma</vt:lpstr>
      <vt:lpstr>Trebuchet MS</vt:lpstr>
      <vt:lpstr>Arial</vt:lpstr>
      <vt:lpstr>Berlín</vt:lpstr>
      <vt:lpstr>Vývojová dysfázie</vt:lpstr>
      <vt:lpstr>Vývojová dysfázie</vt:lpstr>
      <vt:lpstr>Vývojová dysfázie</vt:lpstr>
      <vt:lpstr>Charakteristika a symptomatologie</vt:lpstr>
      <vt:lpstr>Etiologie</vt:lpstr>
      <vt:lpstr>Expresivní typ vývojové dysfázie </vt:lpstr>
      <vt:lpstr>Receptivní typ vývojové dysfázie</vt:lpstr>
      <vt:lpstr>Diferenciální diagnostika</vt:lpstr>
      <vt:lpstr>Diagnostické metody</vt:lpstr>
      <vt:lpstr>Terapie</vt:lpstr>
      <vt:lpstr>Reedukační zásady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dysfázie</dc:title>
  <dc:creator>Kateřina Richterová</dc:creator>
  <cp:lastModifiedBy>Kateřina Richterová</cp:lastModifiedBy>
  <cp:revision>5</cp:revision>
  <cp:lastPrinted>1601-01-01T00:00:00Z</cp:lastPrinted>
  <dcterms:created xsi:type="dcterms:W3CDTF">2022-03-21T13:16:35Z</dcterms:created>
  <dcterms:modified xsi:type="dcterms:W3CDTF">2022-10-11T13:59:23Z</dcterms:modified>
</cp:coreProperties>
</file>