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/>
    <p:restoredTop sz="94721"/>
  </p:normalViewPr>
  <p:slideViewPr>
    <p:cSldViewPr snapToGrid="0" snapToObjects="1">
      <p:cViewPr varScale="1">
        <p:scale>
          <a:sx n="66" d="100"/>
          <a:sy n="66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74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50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9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3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97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99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10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0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2347-E7BA-5D4A-B8B7-2ACBA047DD2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EF51-2CC7-CE4B-BCD8-F4A97D29F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29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plynulosti řeči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Koktavost a breptavost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97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BREPTAVOST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Porucha </a:t>
            </a:r>
            <a:r>
              <a:rPr lang="cs-CZ" dirty="0" err="1"/>
              <a:t>fluence</a:t>
            </a:r>
            <a:r>
              <a:rPr lang="cs-CZ" dirty="0"/>
              <a:t> (plynulosti) řeči </a:t>
            </a:r>
          </a:p>
          <a:p>
            <a:pPr lvl="0"/>
            <a:r>
              <a:rPr lang="cs-CZ" b="1" dirty="0"/>
              <a:t>Extrémně zrychlené tempo </a:t>
            </a:r>
            <a:r>
              <a:rPr lang="cs-CZ" b="1" dirty="0" smtClean="0"/>
              <a:t>řeči, d</a:t>
            </a:r>
            <a:r>
              <a:rPr lang="cs-CZ" dirty="0" smtClean="0"/>
              <a:t>aná </a:t>
            </a:r>
            <a:r>
              <a:rPr lang="cs-CZ" dirty="0"/>
              <a:t>osoba si ji </a:t>
            </a:r>
            <a:r>
              <a:rPr lang="cs-CZ" b="1" dirty="0"/>
              <a:t>neuvědomuje </a:t>
            </a:r>
            <a:endParaRPr lang="cs-CZ" dirty="0"/>
          </a:p>
          <a:p>
            <a:pPr lvl="0"/>
            <a:r>
              <a:rPr lang="cs-CZ" b="1" dirty="0"/>
              <a:t>Narušena percepce, artikulace, formování výpovědi, narušení myšlenkových procesů programujících</a:t>
            </a:r>
            <a:r>
              <a:rPr lang="cs-CZ" dirty="0"/>
              <a:t> řeč – projev centrálních poruch řeči, </a:t>
            </a:r>
            <a:r>
              <a:rPr lang="cs-CZ" b="1" dirty="0"/>
              <a:t>působí na všechny komunikační cesty</a:t>
            </a:r>
            <a:r>
              <a:rPr lang="cs-CZ" dirty="0"/>
              <a:t> (psaní, čtení, rytmus, hudebnost, chování) </a:t>
            </a:r>
          </a:p>
          <a:p>
            <a:pPr lvl="0"/>
            <a:r>
              <a:rPr lang="cs-CZ" dirty="0"/>
              <a:t>Breptavost není izolovaný příznak narušení řeči, </a:t>
            </a:r>
            <a:r>
              <a:rPr lang="cs-CZ" b="1" dirty="0"/>
              <a:t>připomíná spíše syndrom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Tempo je tím vyšší, čím více slabik má slovo nebo čím více slov obsahuje věta </a:t>
            </a:r>
          </a:p>
          <a:p>
            <a:r>
              <a:rPr lang="cs-CZ" dirty="0"/>
              <a:t> </a:t>
            </a:r>
            <a:r>
              <a:rPr lang="cs-CZ" dirty="0" smtClean="0"/>
              <a:t>Výskyt breptavosti se uvádí okolo 2,3 % dětí i dospělých s tím, že její začátek zaznamenáváme až okolo </a:t>
            </a:r>
            <a:r>
              <a:rPr lang="cs-CZ" b="1" dirty="0" smtClean="0"/>
              <a:t>7. roku</a:t>
            </a:r>
            <a:r>
              <a:rPr lang="cs-CZ" dirty="0" smtClean="0"/>
              <a:t> dítěte, což je později než u koktavosti.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061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ení</a:t>
            </a:r>
            <a:r>
              <a:rPr lang="cs-CZ" dirty="0"/>
              <a:t> zcela objasněna </a:t>
            </a:r>
          </a:p>
          <a:p>
            <a:pPr lvl="0"/>
            <a:r>
              <a:rPr lang="cs-CZ" dirty="0"/>
              <a:t>Dědičnost </a:t>
            </a:r>
          </a:p>
          <a:p>
            <a:pPr lvl="0"/>
            <a:r>
              <a:rPr lang="cs-CZ" dirty="0"/>
              <a:t>Organický podklad (v 50 % případů pozitivní EEG nález)</a:t>
            </a:r>
          </a:p>
          <a:p>
            <a:pPr lvl="0"/>
            <a:r>
              <a:rPr lang="cs-CZ" dirty="0"/>
              <a:t>Neurotický charakter </a:t>
            </a:r>
          </a:p>
          <a:p>
            <a:pPr lvl="0"/>
            <a:r>
              <a:rPr lang="cs-CZ" dirty="0" err="1"/>
              <a:t>Polyfaktoriální</a:t>
            </a:r>
            <a:r>
              <a:rPr lang="cs-CZ" dirty="0"/>
              <a:t> charakter </a:t>
            </a:r>
          </a:p>
          <a:p>
            <a:pPr lvl="0"/>
            <a:r>
              <a:rPr lang="cs-CZ" dirty="0"/>
              <a:t>Často v kombinaci s koktavostí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849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u="sng" dirty="0"/>
              <a:t>Trojí druh narušení: </a:t>
            </a:r>
            <a:endParaRPr lang="cs-CZ" dirty="0"/>
          </a:p>
          <a:p>
            <a:r>
              <a:rPr lang="cs-CZ" dirty="0"/>
              <a:t>1. Narušení</a:t>
            </a:r>
            <a:r>
              <a:rPr lang="cs-CZ" b="1" dirty="0"/>
              <a:t> psychické</a:t>
            </a:r>
            <a:r>
              <a:rPr lang="cs-CZ" dirty="0"/>
              <a:t> (chaotičnost myšlení, poruchy koncentrace pozornosti) </a:t>
            </a:r>
          </a:p>
          <a:p>
            <a:r>
              <a:rPr lang="cs-CZ" dirty="0"/>
              <a:t>2. Narušení</a:t>
            </a:r>
            <a:r>
              <a:rPr lang="cs-CZ" b="1" dirty="0"/>
              <a:t> lingvistické</a:t>
            </a:r>
            <a:r>
              <a:rPr lang="cs-CZ" dirty="0"/>
              <a:t> (dysgramatismy, chudá skladba) </a:t>
            </a:r>
          </a:p>
          <a:p>
            <a:r>
              <a:rPr lang="cs-CZ" dirty="0"/>
              <a:t>3. </a:t>
            </a:r>
            <a:r>
              <a:rPr lang="cs-CZ" b="1" dirty="0"/>
              <a:t>Fyziologické</a:t>
            </a:r>
            <a:r>
              <a:rPr lang="cs-CZ" dirty="0"/>
              <a:t> (dýchací </a:t>
            </a:r>
            <a:r>
              <a:rPr lang="cs-CZ" dirty="0" err="1"/>
              <a:t>dysrytmie</a:t>
            </a:r>
            <a:r>
              <a:rPr lang="cs-CZ" dirty="0"/>
              <a:t>) </a:t>
            </a:r>
          </a:p>
          <a:p>
            <a:pPr lvl="0"/>
            <a:r>
              <a:rPr lang="cs-CZ" dirty="0"/>
              <a:t>Opakování a vynechávání slabik </a:t>
            </a:r>
          </a:p>
          <a:p>
            <a:pPr lvl="0"/>
            <a:r>
              <a:rPr lang="cs-CZ" dirty="0"/>
              <a:t>Porucha artikulace </a:t>
            </a:r>
          </a:p>
          <a:p>
            <a:pPr lvl="0"/>
            <a:r>
              <a:rPr lang="cs-CZ" dirty="0"/>
              <a:t>Monotónní mluva </a:t>
            </a:r>
          </a:p>
          <a:p>
            <a:pPr lvl="0"/>
            <a:r>
              <a:rPr lang="cs-CZ" dirty="0" err="1"/>
              <a:t>Dysmúzie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Hlasové poruchy </a:t>
            </a:r>
          </a:p>
          <a:p>
            <a:pPr lvl="0"/>
            <a:r>
              <a:rPr lang="cs-CZ" dirty="0"/>
              <a:t>Impulzivnost, roztržitost, povrchnost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806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a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Logoped, foniatr, neurolog, psycholog </a:t>
            </a:r>
          </a:p>
          <a:p>
            <a:pPr lvl="0"/>
            <a:r>
              <a:rPr lang="cs-CZ" dirty="0"/>
              <a:t>Odlišit od koktavosti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TERAPIE </a:t>
            </a:r>
          </a:p>
          <a:p>
            <a:pPr lvl="0"/>
            <a:r>
              <a:rPr lang="cs-CZ" b="1" dirty="0"/>
              <a:t>Vytvořit či obnovit akustickou a motorickou zpětnou vazbu, aby se dotyčný jedinec sám slyšel a svůj stav si uvědomil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Správně dýchat </a:t>
            </a:r>
          </a:p>
          <a:p>
            <a:pPr lvl="0"/>
            <a:r>
              <a:rPr lang="cs-CZ" dirty="0"/>
              <a:t>Jasně artikulovat </a:t>
            </a:r>
          </a:p>
          <a:p>
            <a:pPr lvl="0"/>
            <a:r>
              <a:rPr lang="cs-CZ" dirty="0"/>
              <a:t>Upravovat rytmus a tempo mluvy </a:t>
            </a:r>
          </a:p>
          <a:p>
            <a:pPr lvl="0"/>
            <a:r>
              <a:rPr lang="cs-CZ" dirty="0"/>
              <a:t>Tlumit rychlost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7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oktavost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Patří do poruch plynulosti (</a:t>
            </a:r>
            <a:r>
              <a:rPr lang="cs-CZ" dirty="0" err="1"/>
              <a:t>fluence</a:t>
            </a:r>
            <a:r>
              <a:rPr lang="cs-CZ" dirty="0"/>
              <a:t>) řeči </a:t>
            </a:r>
          </a:p>
          <a:p>
            <a:pPr lvl="0"/>
            <a:r>
              <a:rPr lang="cs-CZ" dirty="0"/>
              <a:t>Jedna z nejtěžších NKS </a:t>
            </a:r>
          </a:p>
          <a:p>
            <a:pPr lvl="0"/>
            <a:r>
              <a:rPr lang="cs-CZ" b="1" dirty="0"/>
              <a:t>Multifaktoriální syndrom</a:t>
            </a:r>
            <a:r>
              <a:rPr lang="cs-CZ" dirty="0"/>
              <a:t> = spolupůsobí zde více faktorů </a:t>
            </a:r>
          </a:p>
          <a:p>
            <a:pPr lvl="0"/>
            <a:r>
              <a:rPr lang="cs-CZ" b="1" dirty="0"/>
              <a:t>Syndrom komplexního narušení koordinace mluvních orgánů participujících na mluvení, který se nejnápadněji projevuje charakteristickým nedobrovolným (tonickým, klonickým) přerušováním plynulosti procesu mluvení</a:t>
            </a:r>
            <a:r>
              <a:rPr lang="cs-CZ" dirty="0"/>
              <a:t> (</a:t>
            </a:r>
            <a:r>
              <a:rPr lang="cs-CZ" dirty="0" err="1"/>
              <a:t>Lechta</a:t>
            </a:r>
            <a:r>
              <a:rPr lang="cs-CZ" dirty="0"/>
              <a:t>, 1990) </a:t>
            </a:r>
          </a:p>
          <a:p>
            <a:pPr lvl="0"/>
            <a:r>
              <a:rPr lang="cs-CZ" dirty="0"/>
              <a:t>Všeobecný jev – nezávislý na národnosti nebo jazyku </a:t>
            </a:r>
          </a:p>
          <a:p>
            <a:pPr lvl="0"/>
            <a:r>
              <a:rPr lang="cs-CZ" dirty="0"/>
              <a:t>Mimořádný dopad na osobnost člověka, vzdělávání, sociální adaptaci </a:t>
            </a:r>
          </a:p>
          <a:p>
            <a:pPr lvl="0"/>
            <a:r>
              <a:rPr lang="cs-CZ" dirty="0"/>
              <a:t>Vznikl obor </a:t>
            </a:r>
            <a:r>
              <a:rPr lang="cs-CZ" dirty="0" err="1"/>
              <a:t>balbutiologie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8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Vznik koktavosti je </a:t>
            </a:r>
            <a:r>
              <a:rPr lang="cs-CZ" b="1" dirty="0"/>
              <a:t>multifaktoriální:  </a:t>
            </a:r>
            <a:endParaRPr lang="cs-CZ" dirty="0"/>
          </a:p>
          <a:p>
            <a:r>
              <a:rPr lang="cs-CZ" b="1" dirty="0"/>
              <a:t>dispoziční činitelé</a:t>
            </a:r>
            <a:r>
              <a:rPr lang="cs-CZ" dirty="0"/>
              <a:t> (rodinný výskyt, nervová labilita…) + </a:t>
            </a:r>
            <a:r>
              <a:rPr lang="cs-CZ" b="1" dirty="0"/>
              <a:t>orgánové odchylky</a:t>
            </a:r>
            <a:r>
              <a:rPr lang="cs-CZ" dirty="0"/>
              <a:t> (</a:t>
            </a:r>
            <a:r>
              <a:rPr lang="cs-CZ" dirty="0" err="1"/>
              <a:t>neurolog.nález</a:t>
            </a:r>
            <a:r>
              <a:rPr lang="cs-CZ" dirty="0"/>
              <a:t>…) + </a:t>
            </a:r>
            <a:r>
              <a:rPr lang="cs-CZ" b="1" dirty="0" err="1"/>
              <a:t>patopsychosociální</a:t>
            </a:r>
            <a:r>
              <a:rPr lang="cs-CZ" b="1" dirty="0"/>
              <a:t> vlivy</a:t>
            </a:r>
            <a:r>
              <a:rPr lang="cs-CZ" dirty="0"/>
              <a:t> (rozvod rodičů, stěhování, traumata…) - </a:t>
            </a:r>
            <a:r>
              <a:rPr lang="cs-CZ" b="1" dirty="0"/>
              <a:t>KOKTAVOST </a:t>
            </a:r>
            <a:endParaRPr lang="cs-CZ" dirty="0"/>
          </a:p>
          <a:p>
            <a:pPr lvl="0"/>
            <a:r>
              <a:rPr lang="cs-CZ" dirty="0"/>
              <a:t>2x více chlapců než dívek (Kutálková)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3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Složitá, </a:t>
            </a:r>
            <a:r>
              <a:rPr lang="cs-CZ" b="1" dirty="0"/>
              <a:t>pátrat po příčinách</a:t>
            </a:r>
            <a:r>
              <a:rPr lang="cs-CZ" dirty="0"/>
              <a:t> </a:t>
            </a:r>
          </a:p>
          <a:p>
            <a:pPr lvl="0"/>
            <a:r>
              <a:rPr lang="cs-CZ" b="1" dirty="0"/>
              <a:t>Analýza symptomů, analýza </a:t>
            </a:r>
            <a:r>
              <a:rPr lang="cs-CZ" b="1" dirty="0" err="1"/>
              <a:t>koverbálního</a:t>
            </a:r>
            <a:r>
              <a:rPr lang="cs-CZ" b="1" dirty="0"/>
              <a:t> chování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Výzkumný materiál (popis situačních obrázků, </a:t>
            </a:r>
            <a:r>
              <a:rPr lang="cs-CZ" dirty="0" err="1"/>
              <a:t>spont</a:t>
            </a:r>
            <a:r>
              <a:rPr lang="cs-CZ" dirty="0"/>
              <a:t>. řečový projev) </a:t>
            </a:r>
          </a:p>
          <a:p>
            <a:pPr lvl="0"/>
            <a:r>
              <a:rPr lang="cs-CZ" dirty="0"/>
              <a:t>Záznamový arch (</a:t>
            </a:r>
            <a:r>
              <a:rPr lang="cs-CZ" dirty="0" err="1"/>
              <a:t>balbutiogram</a:t>
            </a:r>
            <a:r>
              <a:rPr lang="cs-CZ" dirty="0"/>
              <a:t>) </a:t>
            </a:r>
          </a:p>
          <a:p>
            <a:pPr lvl="0"/>
            <a:r>
              <a:rPr lang="cs-CZ" u="sng" dirty="0"/>
              <a:t>DIFERENCIÁLNÍ DG: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Odlišit </a:t>
            </a:r>
            <a:r>
              <a:rPr lang="cs-CZ" b="1" dirty="0"/>
              <a:t>koktavost od breptavosti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Odlišit </a:t>
            </a:r>
            <a:r>
              <a:rPr lang="cs-CZ" b="1" dirty="0"/>
              <a:t>fyziologické (vývojové) těžkosti v řeči od koktavosti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147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Koktavost má tři skupiny symptomů, kterými jsou:</a:t>
            </a:r>
          </a:p>
          <a:p>
            <a:r>
              <a:rPr lang="cs-CZ" b="1" dirty="0" err="1" smtClean="0"/>
              <a:t>dysfluence</a:t>
            </a:r>
            <a:r>
              <a:rPr lang="cs-CZ" b="1" dirty="0" smtClean="0"/>
              <a:t>,</a:t>
            </a:r>
            <a:r>
              <a:rPr lang="cs-CZ" dirty="0" smtClean="0"/>
              <a:t> tedy neplynulosti v řeči: repetice, prolongace, blok,</a:t>
            </a:r>
          </a:p>
          <a:p>
            <a:r>
              <a:rPr lang="cs-CZ" b="1" dirty="0" smtClean="0"/>
              <a:t>nadměrná svalová námaha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psychická tenze</a:t>
            </a:r>
            <a:r>
              <a:rPr lang="cs-CZ" dirty="0" smtClean="0"/>
              <a:t> způsobená negativní reakcí na zadrhnutí.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56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PODLE KLINICKÉHO OBRAZU</a:t>
            </a:r>
            <a:r>
              <a:rPr lang="cs-CZ" dirty="0"/>
              <a:t>  </a:t>
            </a:r>
          </a:p>
          <a:p>
            <a:pPr lvl="0"/>
            <a:r>
              <a:rPr lang="cs-CZ" dirty="0"/>
              <a:t>Vývojová </a:t>
            </a:r>
            <a:r>
              <a:rPr lang="cs-CZ" dirty="0" err="1"/>
              <a:t>dysfluence</a:t>
            </a:r>
            <a:r>
              <a:rPr lang="cs-CZ" dirty="0"/>
              <a:t> – 3-3,5 let; neplynulá řeč bez fyzické námahy a úzkosti </a:t>
            </a:r>
          </a:p>
          <a:p>
            <a:pPr lvl="0"/>
            <a:r>
              <a:rPr lang="cs-CZ" dirty="0"/>
              <a:t>Incipientní koktavost – předškolní věk; neplynulost a námaha, bez úzkosti</a:t>
            </a:r>
          </a:p>
          <a:p>
            <a:pPr lvl="0"/>
            <a:r>
              <a:rPr lang="cs-CZ" dirty="0"/>
              <a:t>Vlastní koktavost – a) fixovaná – mladší školní věk b) chronická - dospělost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4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Narušené </a:t>
            </a:r>
            <a:r>
              <a:rPr lang="cs-CZ" b="1" dirty="0"/>
              <a:t>dýchání</a:t>
            </a:r>
            <a:r>
              <a:rPr lang="cs-CZ" dirty="0"/>
              <a:t> (nepravidelné, přerývané) </a:t>
            </a:r>
          </a:p>
          <a:p>
            <a:pPr lvl="0"/>
            <a:r>
              <a:rPr lang="cs-CZ" dirty="0"/>
              <a:t>Poruchy </a:t>
            </a:r>
            <a:r>
              <a:rPr lang="cs-CZ" b="1" dirty="0"/>
              <a:t>modulačních faktorů řeči</a:t>
            </a:r>
            <a:r>
              <a:rPr lang="cs-CZ" dirty="0"/>
              <a:t> (melodie, tempo, přízvuk), řeč je monotónní, tempo řeči zrychlené nebo kolísavé </a:t>
            </a:r>
          </a:p>
          <a:p>
            <a:pPr lvl="0"/>
            <a:r>
              <a:rPr lang="cs-CZ" dirty="0"/>
              <a:t>Průběh </a:t>
            </a:r>
            <a:r>
              <a:rPr lang="cs-CZ" b="1" dirty="0"/>
              <a:t>artikulace narušen křečemi</a:t>
            </a:r>
            <a:r>
              <a:rPr lang="cs-CZ" dirty="0"/>
              <a:t> </a:t>
            </a:r>
          </a:p>
          <a:p>
            <a:pPr lvl="0"/>
            <a:r>
              <a:rPr lang="cs-CZ" b="1" dirty="0" err="1"/>
              <a:t>Embolofrázie</a:t>
            </a:r>
            <a:r>
              <a:rPr lang="cs-CZ" dirty="0"/>
              <a:t> – tzv. slovní vmetky – hlásky, slabiky nebo slova, které pomáhají při překonávání křečí („Ehm, no, jo“) </a:t>
            </a:r>
          </a:p>
          <a:p>
            <a:pPr lvl="0"/>
            <a:r>
              <a:rPr lang="cs-CZ" b="1" dirty="0" err="1"/>
              <a:t>Parafrázie</a:t>
            </a:r>
            <a:r>
              <a:rPr lang="cs-CZ" dirty="0"/>
              <a:t> – opisy, synonyma, které </a:t>
            </a:r>
            <a:r>
              <a:rPr lang="cs-CZ" dirty="0" err="1"/>
              <a:t>balbutici</a:t>
            </a:r>
            <a:r>
              <a:rPr lang="cs-CZ" dirty="0"/>
              <a:t> používají ve snaze vyhnout se hlásce, která jim činí problémy při vyslovování </a:t>
            </a:r>
          </a:p>
          <a:p>
            <a:pPr lvl="0"/>
            <a:r>
              <a:rPr lang="cs-CZ" b="1" dirty="0"/>
              <a:t>Negativní postoj</a:t>
            </a:r>
            <a:r>
              <a:rPr lang="cs-CZ" dirty="0"/>
              <a:t> ke komunikaci </a:t>
            </a:r>
          </a:p>
          <a:p>
            <a:pPr lvl="0"/>
            <a:r>
              <a:rPr lang="cs-CZ" dirty="0"/>
              <a:t>Vyhýbání se komunikaci, až </a:t>
            </a:r>
            <a:r>
              <a:rPr lang="cs-CZ" b="1" dirty="0"/>
              <a:t>logofobie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Narušeno </a:t>
            </a:r>
            <a:r>
              <a:rPr lang="cs-CZ" b="1" dirty="0" err="1"/>
              <a:t>koverbální</a:t>
            </a:r>
            <a:r>
              <a:rPr lang="cs-CZ" b="1" dirty="0"/>
              <a:t> chování</a:t>
            </a:r>
            <a:r>
              <a:rPr lang="cs-CZ" dirty="0"/>
              <a:t> (chování během mluvení) – grimasy, mrkání, motorický neklid, vyhýbání se zrakovému kontaktu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86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Asi 250 terapií </a:t>
            </a:r>
          </a:p>
          <a:p>
            <a:pPr lvl="0"/>
            <a:r>
              <a:rPr lang="cs-CZ" dirty="0"/>
              <a:t>S plynoucím časem se může koktavost zlepšovat (ale i zhoršovat) </a:t>
            </a:r>
          </a:p>
          <a:p>
            <a:pPr lvl="0"/>
            <a:r>
              <a:rPr lang="cs-CZ" dirty="0"/>
              <a:t>Projevy koktavosti v řeči mohou podléhat recidivě </a:t>
            </a:r>
          </a:p>
          <a:p>
            <a:pPr lvl="0"/>
            <a:r>
              <a:rPr lang="cs-CZ" dirty="0"/>
              <a:t>Cenná je podpora rodiny </a:t>
            </a:r>
          </a:p>
          <a:p>
            <a:pPr lvl="0"/>
            <a:r>
              <a:rPr lang="cs-CZ" u="sng" dirty="0"/>
              <a:t>Cíle terapie</a:t>
            </a:r>
            <a:r>
              <a:rPr lang="cs-CZ" dirty="0"/>
              <a:t>: normální plynulost, redukce symptomů, předejít chronické koktavosti, umožnit co nejvyšší kvalitu života, eliminovat komunikační bariéry </a:t>
            </a:r>
          </a:p>
          <a:p>
            <a:r>
              <a:rPr lang="cs-CZ" dirty="0" err="1" smtClean="0"/>
              <a:t>Fluency</a:t>
            </a:r>
            <a:r>
              <a:rPr lang="cs-CZ" dirty="0" smtClean="0"/>
              <a:t> </a:t>
            </a:r>
            <a:r>
              <a:rPr lang="cs-CZ" dirty="0" err="1" smtClean="0"/>
              <a:t>shaping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Stuttering</a:t>
            </a:r>
            <a:r>
              <a:rPr lang="cs-CZ" dirty="0" smtClean="0"/>
              <a:t> </a:t>
            </a:r>
            <a:r>
              <a:rPr lang="cs-CZ" dirty="0" err="1" smtClean="0"/>
              <a:t>modification</a:t>
            </a:r>
            <a:r>
              <a:rPr lang="cs-CZ" dirty="0" smtClean="0"/>
              <a:t>: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277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Vytvořit pro dítě pocit bezpečí a přijetí </a:t>
            </a:r>
          </a:p>
          <a:p>
            <a:pPr lvl="0"/>
            <a:r>
              <a:rPr lang="cs-CZ" dirty="0"/>
              <a:t>Klást přiměřené množství otázek</a:t>
            </a:r>
          </a:p>
          <a:p>
            <a:pPr lvl="0"/>
            <a:r>
              <a:rPr lang="cs-CZ" dirty="0"/>
              <a:t>Nenutit k hovoru </a:t>
            </a:r>
          </a:p>
          <a:p>
            <a:pPr lvl="0"/>
            <a:r>
              <a:rPr lang="cs-CZ" dirty="0"/>
              <a:t>Věnovat dítěti pozornost </a:t>
            </a:r>
          </a:p>
          <a:p>
            <a:pPr lvl="0"/>
            <a:r>
              <a:rPr lang="cs-CZ" dirty="0"/>
              <a:t>Nemít nepřiměřená očekávání </a:t>
            </a:r>
          </a:p>
          <a:p>
            <a:pPr lvl="0"/>
            <a:r>
              <a:rPr lang="cs-CZ" dirty="0"/>
              <a:t>Neplynulost netrestat </a:t>
            </a:r>
          </a:p>
          <a:p>
            <a:pPr lvl="0"/>
            <a:r>
              <a:rPr lang="cs-CZ" dirty="0"/>
              <a:t>Mluvit pomalu </a:t>
            </a:r>
          </a:p>
          <a:p>
            <a:pPr lvl="0"/>
            <a:r>
              <a:rPr lang="cs-CZ" dirty="0"/>
              <a:t>Nepřerušovat dítě v mluvním projevu </a:t>
            </a:r>
          </a:p>
          <a:p>
            <a:pPr lvl="0"/>
            <a:r>
              <a:rPr lang="cs-CZ" dirty="0"/>
              <a:t>Vyhnout se extrémnímu rozrušení dítěte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5950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631</Words>
  <Application>Microsoft Macintosh PowerPoint</Application>
  <PresentationFormat>Širokoúhlá obrazovka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Motiv Office</vt:lpstr>
      <vt:lpstr>Poruchy plynulosti řeči</vt:lpstr>
      <vt:lpstr>Koktavost</vt:lpstr>
      <vt:lpstr>Etiologie</vt:lpstr>
      <vt:lpstr>Diagnostika</vt:lpstr>
      <vt:lpstr>Hlavní příznaky</vt:lpstr>
      <vt:lpstr>Klasifikace</vt:lpstr>
      <vt:lpstr>Symptomatologie</vt:lpstr>
      <vt:lpstr>Terapie</vt:lpstr>
      <vt:lpstr>Prevence</vt:lpstr>
      <vt:lpstr>BREPTAVOST</vt:lpstr>
      <vt:lpstr>Etiologie</vt:lpstr>
      <vt:lpstr>Symptomatologie</vt:lpstr>
      <vt:lpstr>Diagnostika a terapie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plynulosti řeči</dc:title>
  <dc:creator>Kateřina Richterová</dc:creator>
  <cp:lastModifiedBy>Kateřina Richterová</cp:lastModifiedBy>
  <cp:revision>2</cp:revision>
  <dcterms:created xsi:type="dcterms:W3CDTF">2022-11-06T18:32:23Z</dcterms:created>
  <dcterms:modified xsi:type="dcterms:W3CDTF">2022-11-16T15:24:39Z</dcterms:modified>
</cp:coreProperties>
</file>