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6"/>
    <p:restoredTop sz="94721"/>
  </p:normalViewPr>
  <p:slideViewPr>
    <p:cSldViewPr snapToGrid="0" snapToObjects="1">
      <p:cViewPr varScale="1">
        <p:scale>
          <a:sx n="66" d="100"/>
          <a:sy n="66" d="100"/>
        </p:scale>
        <p:origin x="200" y="1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2500-52AE-BB4D-BDF4-E102F89F8EBD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EE029-D655-2E4B-B3B1-7DCA6161D9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5532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2500-52AE-BB4D-BDF4-E102F89F8EBD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EE029-D655-2E4B-B3B1-7DCA6161D9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4592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2500-52AE-BB4D-BDF4-E102F89F8EBD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EE029-D655-2E4B-B3B1-7DCA6161D9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085598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2500-52AE-BB4D-BDF4-E102F89F8EBD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EE029-D655-2E4B-B3B1-7DCA6161D9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5258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2500-52AE-BB4D-BDF4-E102F89F8EBD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EE029-D655-2E4B-B3B1-7DCA6161D9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9526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2500-52AE-BB4D-BDF4-E102F89F8EBD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EE029-D655-2E4B-B3B1-7DCA6161D9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6856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2500-52AE-BB4D-BDF4-E102F89F8EBD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EE029-D655-2E4B-B3B1-7DCA6161D9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8914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2500-52AE-BB4D-BDF4-E102F89F8EBD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EE029-D655-2E4B-B3B1-7DCA6161D9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64033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2500-52AE-BB4D-BDF4-E102F89F8EBD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EE029-D655-2E4B-B3B1-7DCA6161D9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3485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2500-52AE-BB4D-BDF4-E102F89F8EBD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EE029-D655-2E4B-B3B1-7DCA6161D9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3468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Po kliknutí můžete upravovat styly textu v předloze.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92500-52AE-BB4D-BDF4-E102F89F8EBD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EE029-D655-2E4B-B3B1-7DCA6161D9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363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Po kliknutí můžete upravovat styly textu v předloze.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692500-52AE-BB4D-BDF4-E102F89F8EBD}" type="datetimeFigureOut">
              <a:rPr lang="cs-CZ" smtClean="0"/>
              <a:t>06.11.2022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EE029-D655-2E4B-B3B1-7DCA6161D98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8807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Rinolálie</a:t>
            </a:r>
            <a:r>
              <a:rPr lang="cs-CZ" dirty="0" smtClean="0"/>
              <a:t>, palatolálie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54185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Diagnostika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err="1"/>
              <a:t>Czermakova</a:t>
            </a:r>
            <a:r>
              <a:rPr lang="cs-CZ" dirty="0"/>
              <a:t> zkouška </a:t>
            </a:r>
          </a:p>
          <a:p>
            <a:pPr lvl="0"/>
            <a:r>
              <a:rPr lang="cs-CZ" dirty="0" err="1"/>
              <a:t>Gutzmanova</a:t>
            </a:r>
            <a:r>
              <a:rPr lang="cs-CZ" dirty="0"/>
              <a:t> A-I zkouška </a:t>
            </a:r>
          </a:p>
          <a:p>
            <a:pPr lvl="0"/>
            <a:r>
              <a:rPr lang="cs-CZ" dirty="0"/>
              <a:t>Zkouška nafouknutí tváří </a:t>
            </a:r>
          </a:p>
          <a:p>
            <a:pPr lvl="0"/>
            <a:r>
              <a:rPr lang="cs-CZ" dirty="0"/>
              <a:t>Zkouška </a:t>
            </a:r>
            <a:r>
              <a:rPr lang="cs-CZ" dirty="0" err="1"/>
              <a:t>otofonem</a:t>
            </a:r>
            <a:r>
              <a:rPr lang="cs-CZ" dirty="0"/>
              <a:t> </a:t>
            </a:r>
          </a:p>
          <a:p>
            <a:pPr lvl="0"/>
            <a:r>
              <a:rPr lang="cs-CZ" dirty="0"/>
              <a:t>Zkouška pití slámkou </a:t>
            </a:r>
          </a:p>
          <a:p>
            <a:pPr lvl="0"/>
            <a:r>
              <a:rPr lang="cs-CZ" dirty="0" err="1"/>
              <a:t>Nazometrie</a:t>
            </a:r>
            <a:r>
              <a:rPr lang="cs-CZ" dirty="0"/>
              <a:t>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8859787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/>
              <a:t>Cíl:</a:t>
            </a:r>
            <a:r>
              <a:rPr lang="cs-CZ" dirty="0"/>
              <a:t> správný vývoj řeči po všech stránkách </a:t>
            </a:r>
          </a:p>
          <a:p>
            <a:pPr lvl="0"/>
            <a:r>
              <a:rPr lang="cs-CZ" dirty="0"/>
              <a:t>Na počátku práce s rodiči </a:t>
            </a:r>
          </a:p>
          <a:p>
            <a:pPr lvl="0"/>
            <a:r>
              <a:rPr lang="cs-CZ" dirty="0"/>
              <a:t>Zpívat, zabránit úniku vzduchu do nosu, snižovat zvětšený čelistní úhel při artikulaci </a:t>
            </a:r>
          </a:p>
          <a:p>
            <a:pPr lvl="0"/>
            <a:r>
              <a:rPr lang="cs-CZ" dirty="0"/>
              <a:t>Posunout artikulační bázi vpřed (nezaklánět hlavu) </a:t>
            </a:r>
          </a:p>
          <a:p>
            <a:pPr lvl="0"/>
            <a:r>
              <a:rPr lang="cs-CZ" dirty="0"/>
              <a:t>Masáže patra, správné dýchání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9219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Rinolalie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Patologické snížení / zvýšení nosovosti v mluvené řeči</a:t>
            </a:r>
            <a:r>
              <a:rPr lang="cs-CZ" dirty="0"/>
              <a:t> = porucha nosní rezonance </a:t>
            </a:r>
          </a:p>
          <a:p>
            <a:r>
              <a:rPr lang="cs-CZ" b="1" dirty="0"/>
              <a:t>A) fyziologická nosovost</a:t>
            </a:r>
            <a:r>
              <a:rPr lang="cs-CZ" dirty="0"/>
              <a:t>  - má estetický charakter </a:t>
            </a:r>
          </a:p>
          <a:p>
            <a:r>
              <a:rPr lang="cs-CZ" i="1" dirty="0"/>
              <a:t>B) patologická nosovost</a:t>
            </a:r>
            <a:r>
              <a:rPr lang="cs-CZ" dirty="0"/>
              <a:t> – patolog. změna rezonance (změněný zvuk hlásek, huhňavost) </a:t>
            </a:r>
          </a:p>
          <a:p>
            <a:r>
              <a:rPr lang="cs-CZ" dirty="0"/>
              <a:t> </a:t>
            </a:r>
          </a:p>
          <a:p>
            <a:r>
              <a:rPr lang="cs-CZ" dirty="0"/>
              <a:t>KLASIFIKACE </a:t>
            </a:r>
          </a:p>
          <a:p>
            <a:r>
              <a:rPr lang="cs-CZ" dirty="0"/>
              <a:t>1. </a:t>
            </a:r>
            <a:r>
              <a:rPr lang="cs-CZ" b="1" dirty="0"/>
              <a:t>OTEVŘENÁ</a:t>
            </a:r>
            <a:r>
              <a:rPr lang="cs-CZ" dirty="0"/>
              <a:t> – RHINOLÁLIA APERTA – HYPERNAZALITA </a:t>
            </a:r>
          </a:p>
          <a:p>
            <a:r>
              <a:rPr lang="cs-CZ" dirty="0"/>
              <a:t>2. </a:t>
            </a:r>
            <a:r>
              <a:rPr lang="cs-CZ" b="1" dirty="0"/>
              <a:t>UZAVŘENÁ</a:t>
            </a:r>
            <a:r>
              <a:rPr lang="cs-CZ" dirty="0"/>
              <a:t> – RHINOLÁLIA CLAUSA – HYPONAZALITA </a:t>
            </a:r>
          </a:p>
          <a:p>
            <a:r>
              <a:rPr lang="cs-CZ" dirty="0"/>
              <a:t>3. </a:t>
            </a:r>
            <a:r>
              <a:rPr lang="cs-CZ" b="1" dirty="0"/>
              <a:t>SMÍŠENÁ</a:t>
            </a:r>
            <a:r>
              <a:rPr lang="cs-CZ" dirty="0"/>
              <a:t> – RHINOLÁLIA MIXTA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001458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b="1" dirty="0" err="1"/>
              <a:t>Hypernazalita</a:t>
            </a:r>
            <a:r>
              <a:rPr lang="cs-CZ" b="1" dirty="0"/>
              <a:t>  </a:t>
            </a:r>
            <a:endParaRPr lang="cs-CZ" dirty="0"/>
          </a:p>
          <a:p>
            <a:pPr lvl="0"/>
            <a:r>
              <a:rPr lang="cs-CZ" dirty="0"/>
              <a:t>Patologické </a:t>
            </a:r>
            <a:r>
              <a:rPr lang="cs-CZ" b="1" dirty="0"/>
              <a:t>zvýšení nosovosti </a:t>
            </a:r>
            <a:endParaRPr lang="cs-CZ" dirty="0"/>
          </a:p>
          <a:p>
            <a:pPr lvl="0"/>
            <a:r>
              <a:rPr lang="cs-CZ" b="1" dirty="0"/>
              <a:t>Změněny všechny hlásky kromě nosovek </a:t>
            </a:r>
            <a:endParaRPr lang="cs-CZ" dirty="0"/>
          </a:p>
          <a:p>
            <a:pPr lvl="0"/>
            <a:r>
              <a:rPr lang="cs-CZ" dirty="0"/>
              <a:t>Nedojde k vytvoření dokonalého uzávěru a vzduch uniká do dutiny nosní </a:t>
            </a:r>
          </a:p>
          <a:p>
            <a:r>
              <a:rPr lang="cs-CZ" dirty="0"/>
              <a:t> </a:t>
            </a:r>
          </a:p>
          <a:p>
            <a:r>
              <a:rPr lang="cs-CZ" b="1" dirty="0" err="1"/>
              <a:t>Hyponazalita</a:t>
            </a:r>
            <a:r>
              <a:rPr lang="cs-CZ" b="1" dirty="0"/>
              <a:t> </a:t>
            </a:r>
            <a:endParaRPr lang="cs-CZ" dirty="0"/>
          </a:p>
          <a:p>
            <a:pPr lvl="0"/>
            <a:r>
              <a:rPr lang="cs-CZ" dirty="0"/>
              <a:t>Patologické </a:t>
            </a:r>
            <a:r>
              <a:rPr lang="cs-CZ" b="1" dirty="0"/>
              <a:t>snížení nosovosti</a:t>
            </a:r>
            <a:r>
              <a:rPr lang="cs-CZ" dirty="0"/>
              <a:t> </a:t>
            </a:r>
          </a:p>
          <a:p>
            <a:pPr lvl="0"/>
            <a:r>
              <a:rPr lang="cs-CZ" dirty="0"/>
              <a:t>Omezení nebo zmenšení prostornosti rezonančních dutin </a:t>
            </a:r>
          </a:p>
          <a:p>
            <a:pPr lvl="0"/>
            <a:r>
              <a:rPr lang="cs-CZ" b="1" dirty="0"/>
              <a:t>Nosovky</a:t>
            </a:r>
            <a:r>
              <a:rPr lang="cs-CZ" dirty="0"/>
              <a:t> M, N, </a:t>
            </a:r>
            <a:r>
              <a:rPr lang="cs-CZ" dirty="0" err="1"/>
              <a:t>Ň</a:t>
            </a:r>
            <a:r>
              <a:rPr lang="cs-CZ" dirty="0"/>
              <a:t> </a:t>
            </a:r>
            <a:r>
              <a:rPr lang="cs-CZ" b="1" dirty="0"/>
              <a:t>ztrácí svou nosovost</a:t>
            </a:r>
            <a:r>
              <a:rPr lang="cs-CZ" dirty="0"/>
              <a:t> a zní jako B, D, </a:t>
            </a:r>
            <a:r>
              <a:rPr lang="cs-CZ" dirty="0" err="1"/>
              <a:t>Ď</a:t>
            </a:r>
            <a:r>
              <a:rPr lang="cs-CZ" dirty="0"/>
              <a:t> </a:t>
            </a:r>
          </a:p>
          <a:p>
            <a:r>
              <a:rPr lang="cs-CZ" b="1" dirty="0"/>
              <a:t> </a:t>
            </a:r>
            <a:endParaRPr lang="cs-CZ" dirty="0"/>
          </a:p>
          <a:p>
            <a:r>
              <a:rPr lang="cs-CZ" b="1" dirty="0" err="1"/>
              <a:t>Rhinolalia</a:t>
            </a:r>
            <a:r>
              <a:rPr lang="cs-CZ" b="1" dirty="0"/>
              <a:t> </a:t>
            </a:r>
            <a:r>
              <a:rPr lang="cs-CZ" b="1" dirty="0" err="1"/>
              <a:t>mixta</a:t>
            </a:r>
            <a:r>
              <a:rPr lang="cs-CZ" b="1" dirty="0"/>
              <a:t> </a:t>
            </a:r>
            <a:endParaRPr lang="cs-CZ" dirty="0"/>
          </a:p>
          <a:p>
            <a:pPr lvl="0"/>
            <a:r>
              <a:rPr lang="cs-CZ" dirty="0"/>
              <a:t>Uzávěr je nedostatečný a zároveň je zmenšený prostor rezonančních dutin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4934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Vrozená nebo získaná </a:t>
            </a:r>
            <a:r>
              <a:rPr lang="cs-CZ" dirty="0" err="1"/>
              <a:t>velofaryngeální</a:t>
            </a:r>
            <a:r>
              <a:rPr lang="cs-CZ" dirty="0"/>
              <a:t> insuficience </a:t>
            </a:r>
          </a:p>
          <a:p>
            <a:pPr lvl="0"/>
            <a:r>
              <a:rPr lang="cs-CZ" dirty="0"/>
              <a:t>Orofaciální rozštěpy </a:t>
            </a:r>
          </a:p>
          <a:p>
            <a:pPr lvl="0"/>
            <a:r>
              <a:rPr lang="cs-CZ" dirty="0"/>
              <a:t>Vrozené zkrácené patro </a:t>
            </a:r>
          </a:p>
          <a:p>
            <a:pPr lvl="0"/>
            <a:r>
              <a:rPr lang="cs-CZ" dirty="0"/>
              <a:t>Nádory, cysty, polypy </a:t>
            </a:r>
          </a:p>
          <a:p>
            <a:pPr lvl="0"/>
            <a:r>
              <a:rPr lang="cs-CZ" dirty="0"/>
              <a:t>Obrny měkkého patra </a:t>
            </a:r>
          </a:p>
          <a:p>
            <a:pPr lvl="0"/>
            <a:r>
              <a:rPr lang="cs-CZ" dirty="0"/>
              <a:t>Zvětšení nosní mandle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39548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HYPONAZALITA – lékařský zákrok, který odstraní příčinu, poté logopedická terapie – nácvik dýchání nosem a nácvik správné artikulace nosovek </a:t>
            </a:r>
          </a:p>
          <a:p>
            <a:pPr lvl="0"/>
            <a:r>
              <a:rPr lang="cs-CZ" dirty="0"/>
              <a:t>HYPERNAZALITA – usměrňování výdechového proudu, zvyšování </a:t>
            </a:r>
            <a:r>
              <a:rPr lang="cs-CZ" dirty="0" err="1"/>
              <a:t>orality</a:t>
            </a:r>
            <a:r>
              <a:rPr lang="cs-CZ" dirty="0"/>
              <a:t>, foukací a sací hry, vyvolávání dávivého reflexu </a:t>
            </a:r>
          </a:p>
          <a:p>
            <a:pPr lvl="0"/>
            <a:r>
              <a:rPr lang="cs-CZ" dirty="0"/>
              <a:t>SMÍŠENÁ RHINOLALIE – terapie se odvíjí od převažující poruchy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4190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Palatolalie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Při mluvené řeči se účastní artikulace i tzv. rezonance = nosovost v nosohltanu a nosní dutině </a:t>
            </a:r>
          </a:p>
          <a:p>
            <a:pPr lvl="0"/>
            <a:r>
              <a:rPr lang="cs-CZ" dirty="0"/>
              <a:t>Rezonance závisí na činnosti </a:t>
            </a:r>
            <a:r>
              <a:rPr lang="cs-CZ" dirty="0" err="1"/>
              <a:t>velofaryngeálního</a:t>
            </a:r>
            <a:r>
              <a:rPr lang="cs-CZ" dirty="0"/>
              <a:t> závěru (</a:t>
            </a:r>
            <a:r>
              <a:rPr lang="cs-CZ" dirty="0" err="1"/>
              <a:t>patrohltanového</a:t>
            </a:r>
            <a:r>
              <a:rPr lang="cs-CZ" dirty="0"/>
              <a:t> závěru) </a:t>
            </a:r>
          </a:p>
          <a:p>
            <a:pPr lvl="0"/>
            <a:r>
              <a:rPr lang="cs-CZ" dirty="0" err="1"/>
              <a:t>Oralita</a:t>
            </a:r>
            <a:r>
              <a:rPr lang="cs-CZ" dirty="0"/>
              <a:t> = rezonance dutiny ústní </a:t>
            </a:r>
          </a:p>
          <a:p>
            <a:pPr lvl="0"/>
            <a:r>
              <a:rPr lang="cs-CZ" dirty="0" err="1"/>
              <a:t>Nazalita</a:t>
            </a:r>
            <a:r>
              <a:rPr lang="cs-CZ" dirty="0"/>
              <a:t> = rezonance dutiny nosní </a:t>
            </a:r>
          </a:p>
          <a:p>
            <a:pPr lvl="0"/>
            <a:r>
              <a:rPr lang="cs-CZ" dirty="0"/>
              <a:t>NKS vzniklá jako </a:t>
            </a:r>
            <a:r>
              <a:rPr lang="cs-CZ" b="1" dirty="0"/>
              <a:t>důsledek orgánového defektu</a:t>
            </a:r>
            <a:r>
              <a:rPr lang="cs-CZ" dirty="0"/>
              <a:t> (rozštěp patra, rozštěp rtu a patra) </a:t>
            </a:r>
          </a:p>
          <a:p>
            <a:pPr lvl="0"/>
            <a:r>
              <a:rPr lang="cs-CZ" dirty="0"/>
              <a:t>Dochází k nedostatečné </a:t>
            </a:r>
            <a:r>
              <a:rPr lang="cs-CZ" dirty="0" err="1"/>
              <a:t>fci</a:t>
            </a:r>
            <a:r>
              <a:rPr lang="cs-CZ" dirty="0"/>
              <a:t> </a:t>
            </a:r>
            <a:r>
              <a:rPr lang="cs-CZ" dirty="0" err="1"/>
              <a:t>velofar</a:t>
            </a:r>
            <a:r>
              <a:rPr lang="cs-CZ" dirty="0"/>
              <a:t>. </a:t>
            </a:r>
            <a:r>
              <a:rPr lang="cs-CZ" dirty="0" err="1"/>
              <a:t>záv</a:t>
            </a:r>
            <a:r>
              <a:rPr lang="cs-CZ" dirty="0"/>
              <a:t>. </a:t>
            </a:r>
          </a:p>
          <a:p>
            <a:pPr lvl="0"/>
            <a:r>
              <a:rPr lang="cs-CZ" dirty="0"/>
              <a:t>Vývojová porucha – už v průběhu těhotenství dojde v plodu k degeneraci </a:t>
            </a:r>
          </a:p>
          <a:p>
            <a:pPr lvl="0"/>
            <a:r>
              <a:rPr lang="cs-CZ" dirty="0"/>
              <a:t>Řeč se vytváří na nesprávném základě (až za rozštěpem)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8108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Orofaciální rozštěpy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/>
              <a:t>Vrozené orgánové anomálie</a:t>
            </a:r>
            <a:r>
              <a:rPr lang="cs-CZ" dirty="0"/>
              <a:t> (defekty), které postihují pevné útvary oddělující dutiny ústní od dutiny nosní a orgány </a:t>
            </a:r>
            <a:r>
              <a:rPr lang="cs-CZ" dirty="0" err="1"/>
              <a:t>patrohltanového</a:t>
            </a:r>
            <a:r>
              <a:rPr lang="cs-CZ" dirty="0"/>
              <a:t> uzávěru </a:t>
            </a:r>
          </a:p>
          <a:p>
            <a:pPr lvl="0"/>
            <a:r>
              <a:rPr lang="cs-CZ" dirty="0"/>
              <a:t>Mohou </a:t>
            </a:r>
            <a:r>
              <a:rPr lang="cs-CZ" b="1" dirty="0"/>
              <a:t>vznikat kolem 4. týdne intrauterinního vývoje</a:t>
            </a:r>
            <a:r>
              <a:rPr lang="cs-CZ" dirty="0"/>
              <a:t> nespojením obličejových částí – </a:t>
            </a:r>
            <a:r>
              <a:rPr lang="cs-CZ" b="1" dirty="0"/>
              <a:t>opoždění </a:t>
            </a:r>
            <a:r>
              <a:rPr lang="cs-CZ" b="1" dirty="0" err="1"/>
              <a:t>horizontalizace</a:t>
            </a:r>
            <a:r>
              <a:rPr lang="cs-CZ" b="1" dirty="0"/>
              <a:t> patrových desek</a:t>
            </a:r>
            <a:r>
              <a:rPr lang="cs-CZ" dirty="0"/>
              <a:t> </a:t>
            </a:r>
          </a:p>
          <a:p>
            <a:pPr lvl="0"/>
            <a:r>
              <a:rPr lang="cs-CZ" dirty="0"/>
              <a:t>1:500 – počet stoupá </a:t>
            </a:r>
          </a:p>
          <a:p>
            <a:pPr lvl="0"/>
            <a:r>
              <a:rPr lang="cs-CZ" dirty="0"/>
              <a:t>Pokud se v rodině vyskytuje rozštěp, je dobré navštívit genetickou poradnu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67590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Etiologie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1. </a:t>
            </a:r>
            <a:r>
              <a:rPr lang="cs-CZ" b="1" dirty="0"/>
              <a:t>Endogenní faktory</a:t>
            </a:r>
            <a:r>
              <a:rPr lang="cs-CZ" dirty="0"/>
              <a:t>  </a:t>
            </a:r>
          </a:p>
          <a:p>
            <a:r>
              <a:rPr lang="cs-CZ" dirty="0"/>
              <a:t>- Dědičnost, syndromy </a:t>
            </a:r>
          </a:p>
          <a:p>
            <a:r>
              <a:rPr lang="cs-CZ" dirty="0"/>
              <a:t>2. </a:t>
            </a:r>
            <a:r>
              <a:rPr lang="cs-CZ" b="1" dirty="0"/>
              <a:t>Exogenní faktory</a:t>
            </a:r>
            <a:r>
              <a:rPr lang="cs-CZ" dirty="0"/>
              <a:t> - Fyzikální a chemické vlivy – teratogenní vlivy </a:t>
            </a:r>
          </a:p>
          <a:p>
            <a:r>
              <a:rPr lang="cs-CZ" dirty="0"/>
              <a:t>- RTG záření, radiace, toxiny </a:t>
            </a:r>
          </a:p>
          <a:p>
            <a:r>
              <a:rPr lang="cs-CZ" dirty="0"/>
              <a:t>- Skupina infekcí TORCH (toxoplazmóza, rubeola, </a:t>
            </a:r>
            <a:r>
              <a:rPr lang="cs-CZ" dirty="0" err="1"/>
              <a:t>chlamidie</a:t>
            </a:r>
            <a:r>
              <a:rPr lang="cs-CZ" dirty="0"/>
              <a:t>), herpetické infekce, poruchy ve výživě plodu, choroby matky v začátku těhotenství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51304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Symptomatologie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Otevřená huhňavost </a:t>
            </a:r>
          </a:p>
          <a:p>
            <a:pPr lvl="0"/>
            <a:r>
              <a:rPr lang="cs-CZ" dirty="0"/>
              <a:t>Nesprávná artikulace </a:t>
            </a:r>
          </a:p>
          <a:p>
            <a:pPr lvl="0"/>
            <a:r>
              <a:rPr lang="cs-CZ" dirty="0"/>
              <a:t>Poruchy mimiky </a:t>
            </a:r>
          </a:p>
          <a:p>
            <a:pPr lvl="0"/>
            <a:r>
              <a:rPr lang="cs-CZ" dirty="0"/>
              <a:t>Poruchy sluchu </a:t>
            </a:r>
          </a:p>
          <a:p>
            <a:pPr lvl="0"/>
            <a:r>
              <a:rPr lang="cs-CZ" dirty="0"/>
              <a:t>Obtížně srozumitelná řeč </a:t>
            </a:r>
          </a:p>
          <a:p>
            <a:pPr lvl="0"/>
            <a:r>
              <a:rPr lang="cs-CZ" dirty="0"/>
              <a:t>Narušené </a:t>
            </a:r>
            <a:r>
              <a:rPr lang="cs-CZ" dirty="0" err="1"/>
              <a:t>koverbální</a:t>
            </a:r>
            <a:r>
              <a:rPr lang="cs-CZ" dirty="0"/>
              <a:t> chování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9681400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415</Words>
  <Application>Microsoft Macintosh PowerPoint</Application>
  <PresentationFormat>Širokoúhlá obrazovka</PresentationFormat>
  <Paragraphs>73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Calibri</vt:lpstr>
      <vt:lpstr>Calibri Light</vt:lpstr>
      <vt:lpstr>Arial</vt:lpstr>
      <vt:lpstr>Motiv Office</vt:lpstr>
      <vt:lpstr>Prezentace aplikace PowerPoint</vt:lpstr>
      <vt:lpstr>Rinolalie</vt:lpstr>
      <vt:lpstr>Prezentace aplikace PowerPoint</vt:lpstr>
      <vt:lpstr>Etiologie</vt:lpstr>
      <vt:lpstr>Terapie</vt:lpstr>
      <vt:lpstr>Palatolalie</vt:lpstr>
      <vt:lpstr>Orofaciální rozštěpy</vt:lpstr>
      <vt:lpstr>Etiologie</vt:lpstr>
      <vt:lpstr>Symptomatologie</vt:lpstr>
      <vt:lpstr>Diagnostika</vt:lpstr>
      <vt:lpstr>Terapie</vt:lpstr>
    </vt:vector>
  </TitlesOfParts>
  <Company/>
  <LinksUpToDate>false</LinksUpToDate>
  <SharedDoc>false</SharedDoc>
  <HyperlinksChanged>false</HyperlinksChanged>
  <AppVersion>15.0034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Kateřina Richterová</dc:creator>
  <cp:lastModifiedBy>Kateřina Richterová</cp:lastModifiedBy>
  <cp:revision>1</cp:revision>
  <dcterms:created xsi:type="dcterms:W3CDTF">2022-11-06T18:39:46Z</dcterms:created>
  <dcterms:modified xsi:type="dcterms:W3CDTF">2022-11-06T18:42:13Z</dcterms:modified>
</cp:coreProperties>
</file>