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1"/>
  </p:normalViewPr>
  <p:slideViewPr>
    <p:cSldViewPr snapToGrid="0" snapToObjects="1">
      <p:cViewPr varScale="1">
        <p:scale>
          <a:sx n="108" d="100"/>
          <a:sy n="108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539-70BA-2645-8EE5-C3846A6510F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4913-96C7-DE40-B348-78DF80BBB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80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539-70BA-2645-8EE5-C3846A6510F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4913-96C7-DE40-B348-78DF80BBB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711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539-70BA-2645-8EE5-C3846A6510F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4913-96C7-DE40-B348-78DF80BBB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5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539-70BA-2645-8EE5-C3846A6510F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4913-96C7-DE40-B348-78DF80BBB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90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539-70BA-2645-8EE5-C3846A6510F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4913-96C7-DE40-B348-78DF80BBB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23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539-70BA-2645-8EE5-C3846A6510F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4913-96C7-DE40-B348-78DF80BBB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262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539-70BA-2645-8EE5-C3846A6510F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4913-96C7-DE40-B348-78DF80BBB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68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539-70BA-2645-8EE5-C3846A6510F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4913-96C7-DE40-B348-78DF80BBB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55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539-70BA-2645-8EE5-C3846A6510F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4913-96C7-DE40-B348-78DF80BBB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25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539-70BA-2645-8EE5-C3846A6510F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4913-96C7-DE40-B348-78DF80BBB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24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539-70BA-2645-8EE5-C3846A6510F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4913-96C7-DE40-B348-78DF80BBB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50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B1539-70BA-2645-8EE5-C3846A6510F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F4913-96C7-DE40-B348-78DF80BBB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24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ichterova@ped.muni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s.muni.cz/auth/osoba/6817" TargetMode="External"/><Relationship Id="rId3" Type="http://schemas.openxmlformats.org/officeDocument/2006/relationships/hyperlink" Target="https://is.muni.cz/auth/osoba/2225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66862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SP3010 Logopedie – základy oboru</a:t>
            </a:r>
            <a:br>
              <a:rPr lang="cs-CZ" sz="4000" b="1" dirty="0" smtClean="0"/>
            </a:br>
            <a:r>
              <a:rPr lang="cs-CZ" sz="4000" b="1" dirty="0" smtClean="0"/>
              <a:t>SP3111 Logopedie 1</a:t>
            </a:r>
            <a:br>
              <a:rPr lang="cs-CZ" sz="4000" b="1" dirty="0" smtClean="0"/>
            </a:br>
            <a:r>
              <a:rPr lang="cs-CZ" sz="4000" b="1" dirty="0" smtClean="0"/>
              <a:t>SPc601 Logopedie – základy oboru</a:t>
            </a:r>
            <a:br>
              <a:rPr lang="cs-CZ" sz="4000" b="1" dirty="0" smtClean="0"/>
            </a:br>
            <a:r>
              <a:rPr lang="cs-CZ" sz="4000" b="1" i="1" dirty="0"/>
              <a:t/>
            </a:r>
            <a:br>
              <a:rPr lang="cs-CZ" sz="4000" b="1" i="1" dirty="0"/>
            </a:br>
            <a:r>
              <a:rPr lang="cs-CZ" sz="2800" b="1" i="1" dirty="0" smtClean="0"/>
              <a:t>kombinovaná forma</a:t>
            </a:r>
            <a:endParaRPr lang="cs-CZ" sz="4000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137728"/>
            <a:ext cx="9144000" cy="1655762"/>
          </a:xfrm>
        </p:spPr>
        <p:txBody>
          <a:bodyPr/>
          <a:lstStyle/>
          <a:p>
            <a:r>
              <a:rPr lang="cs-CZ" dirty="0" smtClean="0"/>
              <a:t>Mgr. Kateřina Richterová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753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Vyučující: Mgr. Kateřina Richterová</a:t>
            </a:r>
          </a:p>
          <a:p>
            <a:r>
              <a:rPr lang="cs-CZ" dirty="0" smtClean="0">
                <a:hlinkClick r:id="rId2"/>
              </a:rPr>
              <a:t>richterova@ped.muni.cz</a:t>
            </a:r>
            <a:endParaRPr lang="cs-CZ" dirty="0" smtClean="0"/>
          </a:p>
          <a:p>
            <a:r>
              <a:rPr lang="cs-CZ" dirty="0" smtClean="0"/>
              <a:t>Konzultační hodiny – středa 11-12h nebo po domluvě přes MS </a:t>
            </a:r>
            <a:r>
              <a:rPr lang="cs-CZ" dirty="0" err="1" smtClean="0"/>
              <a:t>Teams</a:t>
            </a:r>
            <a:endParaRPr lang="cs-CZ" dirty="0" smtClean="0"/>
          </a:p>
          <a:p>
            <a:r>
              <a:rPr lang="cs-CZ" dirty="0" smtClean="0"/>
              <a:t>Interaktivní osnova předmětu</a:t>
            </a:r>
          </a:p>
          <a:p>
            <a:r>
              <a:rPr lang="cs-CZ" dirty="0" smtClean="0"/>
              <a:t>Ukončení předmětu:</a:t>
            </a:r>
          </a:p>
          <a:p>
            <a:pPr lvl="1"/>
            <a:r>
              <a:rPr lang="cs-CZ" b="1" dirty="0" smtClean="0"/>
              <a:t>Písemný test – </a:t>
            </a:r>
            <a:r>
              <a:rPr lang="cs-CZ" dirty="0" smtClean="0"/>
              <a:t>uzavřené i otevřené otázky, online přes IS ve zkouškovém období</a:t>
            </a:r>
            <a:endParaRPr lang="cs-CZ" b="1" dirty="0" smtClean="0"/>
          </a:p>
          <a:p>
            <a:pPr lvl="1"/>
            <a:r>
              <a:rPr lang="cs-CZ" b="1" dirty="0" smtClean="0"/>
              <a:t>Vypracování seminární práce – </a:t>
            </a:r>
            <a:r>
              <a:rPr lang="cs-CZ" dirty="0" smtClean="0"/>
              <a:t>odevzdání přes </a:t>
            </a:r>
            <a:r>
              <a:rPr lang="cs-CZ" dirty="0" err="1" smtClean="0"/>
              <a:t>Odevzdávárnu</a:t>
            </a:r>
            <a:r>
              <a:rPr lang="cs-CZ" smtClean="0"/>
              <a:t> v IS, 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5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Na vylosované/vybrané téma</a:t>
            </a:r>
          </a:p>
          <a:p>
            <a:r>
              <a:rPr lang="cs-CZ" dirty="0" smtClean="0"/>
              <a:t>Vytvoření prezentace (</a:t>
            </a:r>
            <a:r>
              <a:rPr lang="cs-CZ" dirty="0" err="1" smtClean="0"/>
              <a:t>ppt</a:t>
            </a:r>
            <a:r>
              <a:rPr lang="cs-CZ" dirty="0" smtClean="0"/>
              <a:t>, </a:t>
            </a:r>
            <a:r>
              <a:rPr lang="cs-CZ" dirty="0" err="1" smtClean="0"/>
              <a:t>word</a:t>
            </a:r>
            <a:r>
              <a:rPr lang="cs-CZ" dirty="0" smtClean="0"/>
              <a:t>, cokoliv) na dané téma – představení tématu, přehledný učební materiál (vhodný pro další studium)</a:t>
            </a:r>
          </a:p>
          <a:p>
            <a:r>
              <a:rPr lang="cs-CZ" dirty="0" smtClean="0"/>
              <a:t>Min. ani max. počet stran není dán (je to velmi individuální vzhledem k různorodosti témat</a:t>
            </a:r>
          </a:p>
          <a:p>
            <a:r>
              <a:rPr lang="cs-CZ" dirty="0" smtClean="0"/>
              <a:t>Cíl: vytvoření uceleného materiálu po </a:t>
            </a:r>
            <a:r>
              <a:rPr lang="cs-CZ" dirty="0" err="1" smtClean="0"/>
              <a:t>nasdílení</a:t>
            </a:r>
            <a:r>
              <a:rPr lang="cs-CZ" dirty="0" smtClean="0"/>
              <a:t> všech prezentací</a:t>
            </a:r>
          </a:p>
          <a:p>
            <a:r>
              <a:rPr lang="cs-CZ" dirty="0" smtClean="0"/>
              <a:t>Odevzdání: přes </a:t>
            </a:r>
            <a:r>
              <a:rPr lang="cs-CZ" dirty="0" err="1" smtClean="0"/>
              <a:t>Odevzdávárnu</a:t>
            </a:r>
            <a:r>
              <a:rPr lang="cs-CZ" dirty="0" smtClean="0"/>
              <a:t> v IS MU (termín: před plněním testu mějte Vaši prezentaci odevzdanou)</a:t>
            </a:r>
          </a:p>
          <a:p>
            <a:r>
              <a:rPr lang="cs-CZ" dirty="0" smtClean="0"/>
              <a:t>Důležité! Všechny zdroje, co použijete, správně ocitujte dle platné citační normy (APA nebo ISO 690)</a:t>
            </a:r>
          </a:p>
          <a:p>
            <a:r>
              <a:rPr lang="cs-CZ" dirty="0" smtClean="0"/>
              <a:t>Nebojte se používat webové stránky, literaturu, články, zahraniční zdroje, videa,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318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BYTEŠNÍKOVÁ, </a:t>
            </a:r>
            <a:r>
              <a:rPr lang="cs-CZ" dirty="0" smtClean="0">
                <a:hlinkClick r:id="rId2"/>
              </a:rPr>
              <a:t>Ilon</a:t>
            </a:r>
            <a:r>
              <a:rPr lang="cs-CZ" dirty="0" smtClean="0"/>
              <a:t>a, </a:t>
            </a:r>
            <a:r>
              <a:rPr lang="cs-CZ" dirty="0"/>
              <a:t>Jiřina KLENKOVÁ a </a:t>
            </a:r>
            <a:r>
              <a:rPr lang="cs-CZ" dirty="0">
                <a:hlinkClick r:id="rId3"/>
              </a:rPr>
              <a:t>Radka HORÁKOVÁ</a:t>
            </a:r>
            <a:r>
              <a:rPr lang="cs-CZ" dirty="0"/>
              <a:t>. </a:t>
            </a:r>
            <a:r>
              <a:rPr lang="cs-CZ" i="1" dirty="0"/>
              <a:t>Logopedie a surdopedie. Texty k distančnímu vzdělávání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2007. ISBN 978-80-7315-136-2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KLENKOVÁ, Jiřina. </a:t>
            </a:r>
            <a:r>
              <a:rPr lang="cs-CZ" i="1" dirty="0"/>
              <a:t>Logopedie</a:t>
            </a:r>
            <a:r>
              <a:rPr lang="cs-CZ" dirty="0"/>
              <a:t>. 1.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2006. 229 s. edice psychologické a pedagogické literatury. ISBN 80-247-1110-9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81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Sylabus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23.9. – všichni – témata dle osnovy</a:t>
            </a:r>
          </a:p>
          <a:p>
            <a:r>
              <a:rPr lang="cs-CZ" dirty="0" smtClean="0"/>
              <a:t>14.10. – všichni – témata dle osnovy</a:t>
            </a:r>
          </a:p>
          <a:p>
            <a:r>
              <a:rPr lang="cs-CZ" dirty="0" smtClean="0"/>
              <a:t>25.11. – všichni – témata dle osnovy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9.12. – SP3111 </a:t>
            </a:r>
            <a:r>
              <a:rPr lang="cs-CZ" dirty="0" smtClean="0">
                <a:solidFill>
                  <a:srgbClr val="FF0000"/>
                </a:solidFill>
              </a:rPr>
              <a:t>Logopedie 1 </a:t>
            </a:r>
            <a:r>
              <a:rPr lang="cs-CZ" dirty="0" smtClean="0">
                <a:solidFill>
                  <a:srgbClr val="FF0000"/>
                </a:solidFill>
              </a:rPr>
              <a:t>– prohlubující témata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618018" y="1367522"/>
            <a:ext cx="5735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64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probíraných témat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- Koncepce oboru logopedie. Mezioborová spolupráce. Historický vývoj logopedie.</a:t>
            </a:r>
          </a:p>
          <a:p>
            <a:r>
              <a:rPr lang="cs-CZ" dirty="0"/>
              <a:t>- Systém poskytování logopedické intervence v ČR a související legislativa.</a:t>
            </a:r>
          </a:p>
          <a:p>
            <a:r>
              <a:rPr lang="cs-CZ" dirty="0"/>
              <a:t>- Proces lidské komunikace charakteristika, význam.</a:t>
            </a:r>
          </a:p>
          <a:p>
            <a:r>
              <a:rPr lang="cs-CZ" dirty="0"/>
              <a:t>- Verbální, nonverbální komunikace.</a:t>
            </a:r>
          </a:p>
          <a:p>
            <a:r>
              <a:rPr lang="cs-CZ" dirty="0"/>
              <a:t>- Ontogeneze dětské řeči, jazyka a psychomotoriky.</a:t>
            </a:r>
          </a:p>
          <a:p>
            <a:r>
              <a:rPr lang="cs-CZ" dirty="0"/>
              <a:t>- Psychologické a společenské faktory vývoje řeči a jazyka.</a:t>
            </a:r>
          </a:p>
          <a:p>
            <a:r>
              <a:rPr lang="cs-CZ" dirty="0"/>
              <a:t>- Anatomie a fyziologie mluvních orgánů.</a:t>
            </a:r>
          </a:p>
          <a:p>
            <a:r>
              <a:rPr lang="cs-CZ" dirty="0"/>
              <a:t>- Přehled jednotlivých forem narušené komunikační schopnosti.</a:t>
            </a:r>
          </a:p>
          <a:p>
            <a:r>
              <a:rPr lang="cs-CZ" dirty="0"/>
              <a:t>- Klasifikace vývojových forem narušené komunikační schopnosti.</a:t>
            </a:r>
          </a:p>
          <a:p>
            <a:r>
              <a:rPr lang="cs-CZ" dirty="0"/>
              <a:t>- Klasifikace získaných forem narušené komunikační schopnosti.</a:t>
            </a:r>
          </a:p>
          <a:p>
            <a:r>
              <a:rPr lang="cs-CZ" dirty="0"/>
              <a:t>- Symptomatologie jednotlivých forem narušené komunikační schopnosti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0241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236</Words>
  <Application>Microsoft Macintosh PowerPoint</Application>
  <PresentationFormat>Širokoúhlá obrazovka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Motiv Office</vt:lpstr>
      <vt:lpstr>SP3010 Logopedie – základy oboru SP3111 Logopedie 1 SPc601 Logopedie – základy oboru  kombinovaná forma</vt:lpstr>
      <vt:lpstr>Základní informace</vt:lpstr>
      <vt:lpstr>Seminární práce</vt:lpstr>
      <vt:lpstr>Doporučená literatura</vt:lpstr>
      <vt:lpstr>Sylabus předmětu</vt:lpstr>
      <vt:lpstr>Osnova probíraných témat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SP3010 Logopedie – základy oboru</dc:title>
  <dc:creator>Kateřina Richterová</dc:creator>
  <cp:lastModifiedBy>Kateřina Richterová</cp:lastModifiedBy>
  <cp:revision>10</cp:revision>
  <dcterms:created xsi:type="dcterms:W3CDTF">2022-09-20T13:14:40Z</dcterms:created>
  <dcterms:modified xsi:type="dcterms:W3CDTF">2022-10-11T15:50:21Z</dcterms:modified>
</cp:coreProperties>
</file>