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/>
    <p:restoredTop sz="94721"/>
  </p:normalViewPr>
  <p:slideViewPr>
    <p:cSldViewPr snapToGrid="0" snapToObjects="1">
      <p:cViewPr varScale="1">
        <p:scale>
          <a:sx n="66" d="100"/>
          <a:sy n="66" d="100"/>
        </p:scale>
        <p:origin x="2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6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8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19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58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45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55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9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3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07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16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47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6C64-A97C-9F4C-BC1F-306AD2F06D03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5048C-573B-E74E-B8C3-9C0498E171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03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Afázie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04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Organická získaná nemluvnost </a:t>
            </a:r>
          </a:p>
          <a:p>
            <a:pPr lvl="0"/>
            <a:r>
              <a:rPr lang="cs-CZ" b="1" u="sng" dirty="0"/>
              <a:t>Získaná</a:t>
            </a:r>
            <a:r>
              <a:rPr lang="cs-CZ" b="1" dirty="0"/>
              <a:t> porucha</a:t>
            </a:r>
            <a:r>
              <a:rPr lang="cs-CZ" dirty="0"/>
              <a:t> komunikační schopnosti </a:t>
            </a:r>
          </a:p>
          <a:p>
            <a:pPr lvl="0"/>
            <a:r>
              <a:rPr lang="cs-CZ" dirty="0"/>
              <a:t>Týká se poruch </a:t>
            </a:r>
            <a:r>
              <a:rPr lang="cs-CZ" b="1" dirty="0"/>
              <a:t>symbolických procesů</a:t>
            </a:r>
            <a:r>
              <a:rPr lang="cs-CZ" dirty="0"/>
              <a:t> (čtení, psaní, počítání, verbální paměť a výbavnost aj.) </a:t>
            </a:r>
          </a:p>
          <a:p>
            <a:pPr lvl="0"/>
            <a:r>
              <a:rPr lang="cs-CZ" dirty="0"/>
              <a:t>Vznikla při </a:t>
            </a:r>
            <a:r>
              <a:rPr lang="cs-CZ" b="1" dirty="0"/>
              <a:t>ložiskových poškozeních mozku</a:t>
            </a:r>
            <a:r>
              <a:rPr lang="cs-CZ" dirty="0"/>
              <a:t> </a:t>
            </a:r>
          </a:p>
          <a:p>
            <a:pPr lvl="0"/>
            <a:r>
              <a:rPr lang="cs-CZ" b="1" dirty="0"/>
              <a:t>Důsledek systémového vlivu mozkové léze na vyšší psychické </a:t>
            </a:r>
            <a:r>
              <a:rPr lang="cs-CZ" b="1" dirty="0" err="1"/>
              <a:t>fce</a:t>
            </a:r>
            <a:r>
              <a:rPr lang="cs-CZ" dirty="0"/>
              <a:t> člověka </a:t>
            </a:r>
          </a:p>
          <a:p>
            <a:r>
              <a:rPr lang="cs-CZ" dirty="0"/>
              <a:t> </a:t>
            </a:r>
          </a:p>
          <a:p>
            <a:pPr lvl="0"/>
            <a:r>
              <a:rPr lang="cs-CZ" dirty="0"/>
              <a:t>Dle toho, v jakém místě vznikne mozková léze, rozlišujeme </a:t>
            </a:r>
            <a:r>
              <a:rPr lang="cs-CZ" b="1" dirty="0"/>
              <a:t>2 typy afázií:</a:t>
            </a:r>
            <a:r>
              <a:rPr lang="cs-CZ" dirty="0"/>
              <a:t>  </a:t>
            </a:r>
          </a:p>
          <a:p>
            <a:r>
              <a:rPr lang="cs-CZ" dirty="0"/>
              <a:t>a) </a:t>
            </a:r>
            <a:r>
              <a:rPr lang="cs-CZ" dirty="0" err="1"/>
              <a:t>Fluentní</a:t>
            </a:r>
            <a:r>
              <a:rPr lang="cs-CZ" dirty="0"/>
              <a:t> (normální produkce slov za minutu); plynulý v řeči, ale nedává smysl, co říká</a:t>
            </a:r>
          </a:p>
          <a:p>
            <a:r>
              <a:rPr lang="cs-CZ" dirty="0"/>
              <a:t>b) </a:t>
            </a:r>
            <a:r>
              <a:rPr lang="cs-CZ" dirty="0" err="1"/>
              <a:t>Nonfluentní</a:t>
            </a:r>
            <a:r>
              <a:rPr lang="cs-CZ" dirty="0"/>
              <a:t> (tempo řeči extrémně zpomalené/zrychlené)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57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i="1" dirty="0"/>
              <a:t>Nejčastější příčina</a:t>
            </a:r>
            <a:r>
              <a:rPr lang="cs-CZ" b="1" dirty="0"/>
              <a:t> CMP</a:t>
            </a:r>
            <a:r>
              <a:rPr lang="cs-CZ" dirty="0"/>
              <a:t> (cévní mozkové příhody – mrtvice, infarkt, krvácení do mozku)</a:t>
            </a:r>
          </a:p>
          <a:p>
            <a:pPr lvl="0"/>
            <a:r>
              <a:rPr lang="cs-CZ" dirty="0"/>
              <a:t>Úrazy hlavy a CNS </a:t>
            </a:r>
          </a:p>
          <a:p>
            <a:pPr lvl="0"/>
            <a:r>
              <a:rPr lang="cs-CZ" dirty="0"/>
              <a:t>Operace mozku a mozkových nádorů </a:t>
            </a:r>
          </a:p>
          <a:p>
            <a:pPr lvl="0"/>
            <a:r>
              <a:rPr lang="cs-CZ" dirty="0"/>
              <a:t>Záněty mozku </a:t>
            </a:r>
          </a:p>
          <a:p>
            <a:pPr lvl="0"/>
            <a:r>
              <a:rPr lang="cs-CZ" dirty="0"/>
              <a:t>Encefalitidy, meningoencefalitidy </a:t>
            </a:r>
          </a:p>
          <a:p>
            <a:pPr lvl="0"/>
            <a:r>
              <a:rPr lang="cs-CZ" dirty="0"/>
              <a:t>Degenerativní onemocnění mozku </a:t>
            </a:r>
          </a:p>
          <a:p>
            <a:pPr lvl="0"/>
            <a:r>
              <a:rPr lang="cs-CZ" dirty="0"/>
              <a:t>Neurologické poruchy </a:t>
            </a:r>
          </a:p>
          <a:p>
            <a:pPr lvl="0"/>
            <a:r>
              <a:rPr lang="cs-CZ" dirty="0"/>
              <a:t>Intoxikace mozku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34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Symptomatologie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Poruchy </a:t>
            </a:r>
            <a:r>
              <a:rPr lang="cs-CZ" b="1" dirty="0"/>
              <a:t>porozumění</a:t>
            </a:r>
            <a:r>
              <a:rPr lang="cs-CZ" dirty="0"/>
              <a:t> </a:t>
            </a:r>
          </a:p>
          <a:p>
            <a:pPr lvl="0"/>
            <a:r>
              <a:rPr lang="cs-CZ" b="1" dirty="0" err="1"/>
              <a:t>Parafázie</a:t>
            </a:r>
            <a:r>
              <a:rPr lang="cs-CZ" dirty="0"/>
              <a:t> (deformace slova), </a:t>
            </a:r>
            <a:r>
              <a:rPr lang="cs-CZ" b="1" dirty="0" err="1"/>
              <a:t>parafrázie</a:t>
            </a:r>
            <a:r>
              <a:rPr lang="cs-CZ" dirty="0"/>
              <a:t> (deformace věty) </a:t>
            </a:r>
          </a:p>
          <a:p>
            <a:pPr lvl="0"/>
            <a:r>
              <a:rPr lang="cs-CZ" b="1" dirty="0"/>
              <a:t>Perseverace</a:t>
            </a:r>
            <a:r>
              <a:rPr lang="cs-CZ" dirty="0"/>
              <a:t> (ulpívání na tématech) </a:t>
            </a:r>
          </a:p>
          <a:p>
            <a:pPr lvl="0"/>
            <a:r>
              <a:rPr lang="cs-CZ" b="1" dirty="0" err="1"/>
              <a:t>Logohrea</a:t>
            </a:r>
            <a:r>
              <a:rPr lang="cs-CZ" dirty="0"/>
              <a:t> (překotná mluva, nesmyslná, „slovní průjem“) </a:t>
            </a:r>
          </a:p>
          <a:p>
            <a:pPr lvl="0"/>
            <a:r>
              <a:rPr lang="cs-CZ" b="1" dirty="0"/>
              <a:t>Anomie</a:t>
            </a:r>
            <a:r>
              <a:rPr lang="cs-CZ" dirty="0"/>
              <a:t> (porucha pojmenování, výbavnosti a užití pojmů) </a:t>
            </a:r>
          </a:p>
          <a:p>
            <a:pPr lvl="0"/>
            <a:r>
              <a:rPr lang="cs-CZ" b="1" dirty="0"/>
              <a:t>Neologismy</a:t>
            </a:r>
            <a:r>
              <a:rPr lang="cs-CZ" dirty="0"/>
              <a:t> (nově vytvořená vlastní slova – patvary)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Někdy spojena s alexií, agrafií, </a:t>
            </a:r>
            <a:r>
              <a:rPr lang="cs-CZ" dirty="0" err="1"/>
              <a:t>akalkulií</a:t>
            </a:r>
            <a:r>
              <a:rPr lang="cs-CZ" dirty="0"/>
              <a:t>, apraxií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03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Zaměřuje se na: </a:t>
            </a:r>
          </a:p>
          <a:p>
            <a:pPr lvl="0"/>
            <a:r>
              <a:rPr lang="cs-CZ" dirty="0"/>
              <a:t>Schopnost </a:t>
            </a:r>
            <a:r>
              <a:rPr lang="cs-CZ" b="1" dirty="0"/>
              <a:t>opakování</a:t>
            </a:r>
            <a:r>
              <a:rPr lang="cs-CZ" dirty="0"/>
              <a:t> slov, vět </a:t>
            </a:r>
          </a:p>
          <a:p>
            <a:pPr lvl="0"/>
            <a:r>
              <a:rPr lang="cs-CZ" dirty="0"/>
              <a:t>Schopnost </a:t>
            </a:r>
            <a:r>
              <a:rPr lang="cs-CZ" b="1" dirty="0"/>
              <a:t>spontánně hovořit</a:t>
            </a:r>
            <a:r>
              <a:rPr lang="cs-CZ" dirty="0"/>
              <a:t>, vyprávět </a:t>
            </a:r>
          </a:p>
          <a:p>
            <a:pPr lvl="0"/>
            <a:r>
              <a:rPr lang="cs-CZ" b="1" dirty="0" err="1"/>
              <a:t>Fluentnost</a:t>
            </a:r>
            <a:r>
              <a:rPr lang="cs-CZ" dirty="0"/>
              <a:t> projevu </a:t>
            </a:r>
          </a:p>
          <a:p>
            <a:pPr lvl="0"/>
            <a:r>
              <a:rPr lang="cs-CZ" b="1" dirty="0"/>
              <a:t>Porozumění</a:t>
            </a:r>
            <a:r>
              <a:rPr lang="cs-CZ" dirty="0"/>
              <a:t> řeči </a:t>
            </a:r>
          </a:p>
          <a:p>
            <a:pPr lvl="0"/>
            <a:r>
              <a:rPr lang="cs-CZ" b="1" dirty="0"/>
              <a:t>Pojmenování</a:t>
            </a:r>
            <a:r>
              <a:rPr lang="cs-CZ" dirty="0"/>
              <a:t> předmětů a jevů </a:t>
            </a:r>
          </a:p>
          <a:p>
            <a:pPr lvl="0"/>
            <a:r>
              <a:rPr lang="cs-CZ" dirty="0"/>
              <a:t>Dovednosti: čtení, psaní, počítání  </a:t>
            </a:r>
          </a:p>
          <a:p>
            <a:r>
              <a:rPr lang="cs-CZ" dirty="0"/>
              <a:t>       (vyšší fatické </a:t>
            </a:r>
            <a:r>
              <a:rPr lang="cs-CZ" dirty="0" err="1"/>
              <a:t>fce</a:t>
            </a:r>
            <a:r>
              <a:rPr lang="cs-CZ" dirty="0"/>
              <a:t>)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řada testových baterií: WAB (Western </a:t>
            </a:r>
            <a:r>
              <a:rPr lang="cs-CZ" dirty="0" err="1"/>
              <a:t>Aphasia</a:t>
            </a:r>
            <a:r>
              <a:rPr lang="cs-CZ" dirty="0"/>
              <a:t> </a:t>
            </a:r>
            <a:r>
              <a:rPr lang="cs-CZ" dirty="0" err="1"/>
              <a:t>Battery</a:t>
            </a:r>
            <a:r>
              <a:rPr lang="cs-CZ" dirty="0"/>
              <a:t>), Token Test, MAST (</a:t>
            </a:r>
            <a:r>
              <a:rPr lang="cs-CZ" dirty="0" err="1"/>
              <a:t>Mississipi</a:t>
            </a:r>
            <a:r>
              <a:rPr lang="cs-CZ" dirty="0"/>
              <a:t> </a:t>
            </a:r>
            <a:r>
              <a:rPr lang="cs-CZ" dirty="0" err="1"/>
              <a:t>Aphasia</a:t>
            </a:r>
            <a:r>
              <a:rPr lang="cs-CZ" dirty="0"/>
              <a:t> </a:t>
            </a:r>
            <a:r>
              <a:rPr lang="cs-CZ" dirty="0" err="1"/>
              <a:t>Screening</a:t>
            </a:r>
            <a:r>
              <a:rPr lang="cs-CZ" dirty="0"/>
              <a:t> Test), DFK (Dotazník funkcionální komunikace) </a:t>
            </a:r>
          </a:p>
        </p:txBody>
      </p:sp>
    </p:spTree>
    <p:extLst>
      <p:ext uri="{BB962C8B-B14F-4D97-AF65-F5344CB8AC3E}">
        <p14:creationId xmlns:p14="http://schemas.microsoft.com/office/powerpoint/2010/main" val="140584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i="1" dirty="0"/>
              <a:t>Individuální </a:t>
            </a:r>
            <a:r>
              <a:rPr lang="cs-CZ" i="1" dirty="0" err="1"/>
              <a:t>x</a:t>
            </a:r>
            <a:r>
              <a:rPr lang="cs-CZ" i="1" dirty="0"/>
              <a:t> skupinová</a:t>
            </a:r>
            <a:r>
              <a:rPr lang="cs-CZ" dirty="0"/>
              <a:t> </a:t>
            </a:r>
          </a:p>
          <a:p>
            <a:r>
              <a:rPr lang="cs-CZ" dirty="0"/>
              <a:t>-Cílem </a:t>
            </a:r>
            <a:r>
              <a:rPr lang="cs-CZ" b="1" dirty="0"/>
              <a:t>je dosažení maximálních schopností komunikace s ohledem na dané postižení a obnovování sociálních vazeb </a:t>
            </a:r>
            <a:endParaRPr lang="cs-CZ" dirty="0"/>
          </a:p>
          <a:p>
            <a:r>
              <a:rPr lang="cs-CZ" b="1" dirty="0"/>
              <a:t>-! Nikdy se k dospělému nechovat jako k dítěti (materiály pro děti, dětské knížky, hračky apod.)! </a:t>
            </a:r>
            <a:endParaRPr lang="cs-CZ" dirty="0"/>
          </a:p>
          <a:p>
            <a:r>
              <a:rPr lang="cs-CZ" dirty="0"/>
              <a:t>-</a:t>
            </a:r>
            <a:r>
              <a:rPr lang="cs-CZ" i="1" dirty="0"/>
              <a:t>Akutní stadium </a:t>
            </a:r>
            <a:r>
              <a:rPr lang="cs-CZ" i="1" dirty="0" err="1"/>
              <a:t>x</a:t>
            </a:r>
            <a:r>
              <a:rPr lang="cs-CZ" i="1" dirty="0"/>
              <a:t> chronické stadium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AKUTNÍ STADIUM </a:t>
            </a:r>
          </a:p>
          <a:p>
            <a:r>
              <a:rPr lang="cs-CZ" dirty="0"/>
              <a:t>-Na JIP se dostává do péče kl. Logopeda 2. den po vzniku CMP </a:t>
            </a:r>
          </a:p>
          <a:p>
            <a:r>
              <a:rPr lang="cs-CZ" dirty="0"/>
              <a:t>-Psychoterapeutická a řečová stimulace, využívání taktilních podnětů, muzikoterapie, dechová cvičení apod.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CHRONICKÉ STADIUM </a:t>
            </a:r>
          </a:p>
          <a:p>
            <a:r>
              <a:rPr lang="cs-CZ" dirty="0"/>
              <a:t>-Dlouhodobá </a:t>
            </a:r>
          </a:p>
          <a:p>
            <a:r>
              <a:rPr lang="cs-CZ" dirty="0"/>
              <a:t>-Cílem – obnova porušených sociálních kontaktů </a:t>
            </a:r>
          </a:p>
          <a:p>
            <a:r>
              <a:rPr lang="cs-CZ" dirty="0"/>
              <a:t>-Zapojit do terapie rodinu 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PROGNÓZA </a:t>
            </a:r>
          </a:p>
          <a:p>
            <a:r>
              <a:rPr lang="cs-CZ" dirty="0"/>
              <a:t>-rozsah poškození a podstata patologického procesu </a:t>
            </a:r>
          </a:p>
          <a:p>
            <a:r>
              <a:rPr lang="cs-CZ" dirty="0"/>
              <a:t>-postoj pacienta k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982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290</Words>
  <Application>Microsoft Macintosh PowerPoint</Application>
  <PresentationFormat>Širokoúhlá obrazovka</PresentationFormat>
  <Paragraphs>57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Motiv Office</vt:lpstr>
      <vt:lpstr>Afázie</vt:lpstr>
      <vt:lpstr>Prezentace aplikace PowerPoint</vt:lpstr>
      <vt:lpstr>Etiologie</vt:lpstr>
      <vt:lpstr>Symptomatologie</vt:lpstr>
      <vt:lpstr>Diagnostika</vt:lpstr>
      <vt:lpstr>Terapie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Afázie</dc:title>
  <dc:creator>Kateřina Richterová</dc:creator>
  <cp:lastModifiedBy>Kateřina Richterová</cp:lastModifiedBy>
  <cp:revision>1</cp:revision>
  <dcterms:created xsi:type="dcterms:W3CDTF">2022-11-06T18:59:56Z</dcterms:created>
  <dcterms:modified xsi:type="dcterms:W3CDTF">2022-11-06T19:01:10Z</dcterms:modified>
</cp:coreProperties>
</file>