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6"/>
    <p:restoredTop sz="94721"/>
  </p:normalViewPr>
  <p:slideViewPr>
    <p:cSldViewPr snapToGrid="0" snapToObjects="1">
      <p:cViewPr>
        <p:scale>
          <a:sx n="66" d="100"/>
          <a:sy n="66" d="100"/>
        </p:scale>
        <p:origin x="20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4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69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21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65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71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7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89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60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36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50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30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CECA4-602B-8E42-8631-F856019E77FE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B8FE-94FA-FE44-AD67-18C61882F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40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Dysartrie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9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Porucha artikulace </a:t>
            </a:r>
          </a:p>
          <a:p>
            <a:pPr lvl="0"/>
            <a:r>
              <a:rPr lang="cs-CZ" dirty="0"/>
              <a:t>Nejčastěji u dětí s </a:t>
            </a:r>
            <a:r>
              <a:rPr lang="cs-CZ" b="1" dirty="0"/>
              <a:t>mozkovou obrnou</a:t>
            </a:r>
            <a:r>
              <a:rPr lang="cs-CZ" dirty="0"/>
              <a:t> (MO) – závažné centrální postižení </a:t>
            </a:r>
          </a:p>
          <a:p>
            <a:pPr lvl="0"/>
            <a:r>
              <a:rPr lang="cs-CZ" dirty="0"/>
              <a:t>Nejčastější příčiny MO: a) </a:t>
            </a:r>
            <a:r>
              <a:rPr lang="cs-CZ" i="1" dirty="0"/>
              <a:t>Prenatální</a:t>
            </a:r>
            <a:r>
              <a:rPr lang="cs-CZ" dirty="0"/>
              <a:t> (infekce matky) </a:t>
            </a:r>
          </a:p>
          <a:p>
            <a:r>
              <a:rPr lang="cs-CZ" dirty="0"/>
              <a:t>                                                     </a:t>
            </a:r>
            <a:r>
              <a:rPr lang="cs-CZ" i="1" dirty="0"/>
              <a:t>Perinatální</a:t>
            </a:r>
            <a:r>
              <a:rPr lang="cs-CZ" dirty="0"/>
              <a:t> (asfyxie, nedonošenost, protrahované porody-trvá víc jak 12 hodin) </a:t>
            </a:r>
          </a:p>
          <a:p>
            <a:r>
              <a:rPr lang="cs-CZ" dirty="0"/>
              <a:t>                                                     </a:t>
            </a:r>
            <a:r>
              <a:rPr lang="cs-CZ" i="1" dirty="0"/>
              <a:t>Postnatální</a:t>
            </a:r>
            <a:r>
              <a:rPr lang="cs-CZ" dirty="0"/>
              <a:t> (všechny infekce zejm. do 6 měsíců – postižení nezralého mozku)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KLASIFIKACE MO </a:t>
            </a:r>
          </a:p>
          <a:p>
            <a:r>
              <a:rPr lang="cs-CZ" dirty="0"/>
              <a:t>A. SPASTICKÉ FORMY </a:t>
            </a:r>
          </a:p>
          <a:p>
            <a:r>
              <a:rPr lang="cs-CZ" dirty="0"/>
              <a:t>a) </a:t>
            </a:r>
            <a:r>
              <a:rPr lang="cs-CZ" b="1" dirty="0" err="1"/>
              <a:t>Diparetická</a:t>
            </a:r>
            <a:r>
              <a:rPr lang="cs-CZ" dirty="0"/>
              <a:t> – postiženy jsou zejm. dolní končetiny </a:t>
            </a:r>
          </a:p>
          <a:p>
            <a:r>
              <a:rPr lang="cs-CZ" dirty="0"/>
              <a:t>b) </a:t>
            </a:r>
            <a:r>
              <a:rPr lang="cs-CZ" b="1" dirty="0" err="1"/>
              <a:t>Hemiparetická</a:t>
            </a:r>
            <a:r>
              <a:rPr lang="cs-CZ" dirty="0"/>
              <a:t> – </a:t>
            </a:r>
            <a:r>
              <a:rPr lang="cs-CZ" dirty="0" err="1"/>
              <a:t>spast</a:t>
            </a:r>
            <a:r>
              <a:rPr lang="cs-CZ" dirty="0"/>
              <a:t>. obrna horní i dolní končetiny jedné poloviny těla </a:t>
            </a:r>
          </a:p>
          <a:p>
            <a:r>
              <a:rPr lang="cs-CZ" dirty="0"/>
              <a:t>c) </a:t>
            </a:r>
            <a:r>
              <a:rPr lang="cs-CZ" b="1" dirty="0" err="1"/>
              <a:t>Kvadruparetická</a:t>
            </a:r>
            <a:r>
              <a:rPr lang="cs-CZ" dirty="0"/>
              <a:t> – spas. obrna všech čtyř končetin 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B. NESPASTICKÉ FORMY </a:t>
            </a:r>
          </a:p>
          <a:p>
            <a:r>
              <a:rPr lang="cs-CZ" dirty="0"/>
              <a:t>a) </a:t>
            </a:r>
            <a:r>
              <a:rPr lang="cs-CZ" b="1" dirty="0"/>
              <a:t>Hypotonická</a:t>
            </a:r>
            <a:r>
              <a:rPr lang="cs-CZ" dirty="0"/>
              <a:t> = snížený svalový tonus (napětí) </a:t>
            </a:r>
          </a:p>
          <a:p>
            <a:r>
              <a:rPr lang="cs-CZ" dirty="0"/>
              <a:t>b) </a:t>
            </a:r>
            <a:r>
              <a:rPr lang="cs-CZ" b="1" dirty="0"/>
              <a:t>Dyskinetická</a:t>
            </a:r>
            <a:r>
              <a:rPr lang="cs-CZ" dirty="0"/>
              <a:t> = mimovolní pomalé kroutivé pohyby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87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Dysartrie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= motorická porucha řeči při lézi CNS </a:t>
            </a:r>
            <a:endParaRPr lang="cs-CZ" dirty="0"/>
          </a:p>
          <a:p>
            <a:pPr lvl="0"/>
            <a:r>
              <a:rPr lang="cs-CZ" b="1" dirty="0"/>
              <a:t>Porucha inervace artikulačních hybných orgánů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Postiženy v různé míře a rozsahu veškeré základní součásti motorické realizace řeči (dýchání, tvorba hlasu a hybnost mluvidel, měkkého patra a čelisti)</a:t>
            </a:r>
          </a:p>
          <a:p>
            <a:pPr lvl="0"/>
            <a:r>
              <a:rPr lang="cs-CZ" dirty="0"/>
              <a:t> </a:t>
            </a:r>
            <a:r>
              <a:rPr lang="cs-CZ" u="sng" dirty="0"/>
              <a:t>Narušení</a:t>
            </a:r>
            <a:r>
              <a:rPr lang="cs-CZ" dirty="0"/>
              <a:t>: </a:t>
            </a:r>
            <a:r>
              <a:rPr lang="cs-CZ" b="1" dirty="0"/>
              <a:t>respirace, fonace, artikulace, rezonance, modulace</a:t>
            </a:r>
            <a:r>
              <a:rPr lang="cs-CZ" dirty="0"/>
              <a:t> (</a:t>
            </a:r>
            <a:r>
              <a:rPr lang="cs-CZ" dirty="0" err="1"/>
              <a:t>mod</a:t>
            </a:r>
            <a:r>
              <a:rPr lang="cs-CZ" dirty="0"/>
              <a:t>. faktory: melodie, tempo, přízvuk, rytmus) </a:t>
            </a:r>
          </a:p>
          <a:p>
            <a:pPr lvl="0"/>
            <a:r>
              <a:rPr lang="cs-CZ" dirty="0"/>
              <a:t> Nejtěžší stupeň = anartrie (neschopnost verbálně komunikovat) </a:t>
            </a:r>
          </a:p>
          <a:p>
            <a:pPr lvl="0"/>
            <a:r>
              <a:rPr lang="cs-CZ" b="1" dirty="0"/>
              <a:t>Symptomatická porucha</a:t>
            </a:r>
            <a:r>
              <a:rPr lang="cs-CZ" dirty="0"/>
              <a:t> = vždy symptomem jiného dominantního postižení </a:t>
            </a:r>
          </a:p>
          <a:p>
            <a:pPr lvl="0"/>
            <a:r>
              <a:rPr lang="cs-CZ" dirty="0"/>
              <a:t>Vývojová/vrozená – vznik v období </a:t>
            </a:r>
            <a:r>
              <a:rPr lang="cs-CZ" dirty="0" err="1"/>
              <a:t>pre</a:t>
            </a:r>
            <a:r>
              <a:rPr lang="cs-CZ" dirty="0"/>
              <a:t>-, peri-, post- do 1. roku </a:t>
            </a:r>
          </a:p>
          <a:p>
            <a:pPr lvl="0"/>
            <a:r>
              <a:rPr lang="cs-CZ" dirty="0"/>
              <a:t>Získaná – v průběhu života (úrazy, poranění mozku, CMP, degenerativní onemocnění)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755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A. Vývojová dysartrie </a:t>
            </a:r>
          </a:p>
          <a:p>
            <a:r>
              <a:rPr lang="cs-CZ" dirty="0"/>
              <a:t>-</a:t>
            </a:r>
            <a:r>
              <a:rPr lang="cs-CZ" u="sng" dirty="0"/>
              <a:t> prenatální</a:t>
            </a:r>
            <a:r>
              <a:rPr lang="cs-CZ" dirty="0"/>
              <a:t>: úrazy matky v těhotenství, nedonošenost, málo vitaminu K, teratogeny </a:t>
            </a:r>
          </a:p>
          <a:p>
            <a:r>
              <a:rPr lang="cs-CZ" dirty="0"/>
              <a:t>- </a:t>
            </a:r>
            <a:r>
              <a:rPr lang="cs-CZ" u="sng" dirty="0"/>
              <a:t>perinatální</a:t>
            </a:r>
            <a:r>
              <a:rPr lang="cs-CZ" dirty="0"/>
              <a:t>: protrahovaný porod, krvácení do mozku, asfyxie (=nedostatek přívodu kyslíku)</a:t>
            </a:r>
          </a:p>
          <a:p>
            <a:r>
              <a:rPr lang="cs-CZ" dirty="0"/>
              <a:t>- </a:t>
            </a:r>
            <a:r>
              <a:rPr lang="cs-CZ" u="sng" dirty="0"/>
              <a:t>postnatální</a:t>
            </a:r>
            <a:r>
              <a:rPr lang="cs-CZ" dirty="0"/>
              <a:t>: meningitida, encefalitida, úrazy mozku a hlavičky, intoxikace </a:t>
            </a:r>
          </a:p>
          <a:p>
            <a:r>
              <a:rPr lang="cs-CZ" dirty="0"/>
              <a:t>B. Získaná dysartrie </a:t>
            </a:r>
          </a:p>
          <a:p>
            <a:r>
              <a:rPr lang="cs-CZ" dirty="0"/>
              <a:t>       - v pozdějším věku; úrazy hlavy, CMP, degenerativní onemocnění, nádory, toxická             </a:t>
            </a:r>
          </a:p>
          <a:p>
            <a:r>
              <a:rPr lang="cs-CZ" dirty="0"/>
              <a:t>          poškození nervové soustavy, poranění mozku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205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b="1" dirty="0"/>
              <a:t>Týmová spolupráce</a:t>
            </a:r>
            <a:r>
              <a:rPr lang="cs-CZ" dirty="0"/>
              <a:t> – neurolog, ORL, psycholog, lékař, klinický logoped </a:t>
            </a:r>
          </a:p>
          <a:p>
            <a:pPr lvl="0"/>
            <a:r>
              <a:rPr lang="cs-CZ" b="1" dirty="0"/>
              <a:t>KOMPLEXNÍ HODNOCENÍ DYSARTRIE:</a:t>
            </a:r>
            <a:r>
              <a:rPr lang="cs-CZ" dirty="0"/>
              <a:t> </a:t>
            </a:r>
          </a:p>
          <a:p>
            <a:r>
              <a:rPr lang="cs-CZ" dirty="0"/>
              <a:t>- Motorické </a:t>
            </a:r>
            <a:r>
              <a:rPr lang="cs-CZ" dirty="0" err="1"/>
              <a:t>fce</a:t>
            </a:r>
            <a:r>
              <a:rPr lang="cs-CZ" dirty="0"/>
              <a:t>  v orofaciální oblasti </a:t>
            </a:r>
          </a:p>
          <a:p>
            <a:r>
              <a:rPr lang="cs-CZ" dirty="0"/>
              <a:t>- Výskyt slinotoku </a:t>
            </a:r>
          </a:p>
          <a:p>
            <a:r>
              <a:rPr lang="cs-CZ" dirty="0"/>
              <a:t>- Schopnost příjmu potravy </a:t>
            </a:r>
          </a:p>
          <a:p>
            <a:r>
              <a:rPr lang="cs-CZ" dirty="0"/>
              <a:t>- Orální reflexy - Respirace </a:t>
            </a:r>
          </a:p>
          <a:p>
            <a:r>
              <a:rPr lang="cs-CZ" dirty="0"/>
              <a:t>- Fonace </a:t>
            </a:r>
          </a:p>
          <a:p>
            <a:r>
              <a:rPr lang="cs-CZ" dirty="0"/>
              <a:t>- Artikulace </a:t>
            </a:r>
          </a:p>
          <a:p>
            <a:r>
              <a:rPr lang="cs-CZ" dirty="0"/>
              <a:t>- Rezonance, prozodické faktory - Fonematický sluch </a:t>
            </a:r>
          </a:p>
          <a:p>
            <a:r>
              <a:rPr lang="cs-CZ" dirty="0"/>
              <a:t>- Jednotlivé jazykové roviny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DIFERENCIÁLNÍ DIAGNOSTIKA </a:t>
            </a:r>
          </a:p>
          <a:p>
            <a:pPr lvl="0"/>
            <a:r>
              <a:rPr lang="cs-CZ" dirty="0"/>
              <a:t>Dysartrie </a:t>
            </a:r>
            <a:r>
              <a:rPr lang="cs-CZ" dirty="0" err="1"/>
              <a:t>x</a:t>
            </a:r>
            <a:r>
              <a:rPr lang="cs-CZ" dirty="0"/>
              <a:t> vývojová dysfázie </a:t>
            </a:r>
          </a:p>
          <a:p>
            <a:pPr lvl="0"/>
            <a:r>
              <a:rPr lang="cs-CZ" dirty="0"/>
              <a:t>Dysartrie </a:t>
            </a:r>
            <a:r>
              <a:rPr lang="cs-CZ" dirty="0" err="1"/>
              <a:t>x</a:t>
            </a:r>
            <a:r>
              <a:rPr lang="cs-CZ" dirty="0"/>
              <a:t> dyslalie </a:t>
            </a:r>
          </a:p>
          <a:p>
            <a:pPr lvl="0"/>
            <a:r>
              <a:rPr lang="cs-CZ" dirty="0"/>
              <a:t>Dysartrie </a:t>
            </a:r>
            <a:r>
              <a:rPr lang="cs-CZ" dirty="0" err="1"/>
              <a:t>x</a:t>
            </a:r>
            <a:r>
              <a:rPr lang="cs-CZ" dirty="0"/>
              <a:t> afázie </a:t>
            </a:r>
          </a:p>
        </p:txBody>
      </p:sp>
    </p:spTree>
    <p:extLst>
      <p:ext uri="{BB962C8B-B14F-4D97-AF65-F5344CB8AC3E}">
        <p14:creationId xmlns:p14="http://schemas.microsoft.com/office/powerpoint/2010/main" val="2059541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Nutná interdisciplinární spolupráce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Zásady pro reedukaci hybnosti a řeči</a:t>
            </a:r>
            <a:r>
              <a:rPr lang="cs-CZ" dirty="0"/>
              <a:t> (František </a:t>
            </a:r>
            <a:r>
              <a:rPr lang="cs-CZ" dirty="0" err="1"/>
              <a:t>Kábele</a:t>
            </a:r>
            <a:r>
              <a:rPr lang="cs-CZ" dirty="0"/>
              <a:t> a Ivan Lesný): </a:t>
            </a:r>
          </a:p>
          <a:p>
            <a:r>
              <a:rPr lang="cs-CZ" dirty="0"/>
              <a:t>a) Z. vývojovosti </a:t>
            </a:r>
          </a:p>
          <a:p>
            <a:r>
              <a:rPr lang="cs-CZ" dirty="0"/>
              <a:t>b) Z. </a:t>
            </a:r>
            <a:r>
              <a:rPr lang="cs-CZ" dirty="0" err="1"/>
              <a:t>reflexnosti</a:t>
            </a:r>
            <a:r>
              <a:rPr lang="cs-CZ" dirty="0"/>
              <a:t> </a:t>
            </a:r>
          </a:p>
          <a:p>
            <a:r>
              <a:rPr lang="cs-CZ" dirty="0"/>
              <a:t>c) Z. rytmizace </a:t>
            </a:r>
          </a:p>
          <a:p>
            <a:r>
              <a:rPr lang="cs-CZ" dirty="0"/>
              <a:t>d) Z. </a:t>
            </a:r>
            <a:r>
              <a:rPr lang="cs-CZ" dirty="0" err="1"/>
              <a:t>koplexnosti</a:t>
            </a:r>
            <a:r>
              <a:rPr lang="cs-CZ" dirty="0"/>
              <a:t> </a:t>
            </a:r>
          </a:p>
          <a:p>
            <a:r>
              <a:rPr lang="cs-CZ" dirty="0"/>
              <a:t>e) Z. kolektivnosti </a:t>
            </a:r>
          </a:p>
          <a:p>
            <a:r>
              <a:rPr lang="cs-CZ" dirty="0"/>
              <a:t>f) Z. přiměřenosti a individuálního přístupu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76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Nejdůležitější fyzioterapeutické koncepty pro rozvoj orofaciální oblasti: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cs-CZ" b="1" dirty="0"/>
              <a:t>Metodika </a:t>
            </a:r>
            <a:r>
              <a:rPr lang="cs-CZ" b="1" dirty="0" err="1"/>
              <a:t>Bobathových</a:t>
            </a:r>
            <a:r>
              <a:rPr lang="cs-CZ" b="1" dirty="0"/>
              <a:t> </a:t>
            </a:r>
          </a:p>
          <a:p>
            <a:pPr lvl="0"/>
            <a:r>
              <a:rPr lang="cs-CZ" dirty="0"/>
              <a:t>k odstranění poruch mechanismů centrální posturální kontroly (svalová křeč/ochablost…)</a:t>
            </a:r>
          </a:p>
          <a:p>
            <a:pPr lvl="0"/>
            <a:r>
              <a:rPr lang="cs-CZ" dirty="0"/>
              <a:t>Cílem terapie je udržet rovnováhu před pohybem, během a po něm</a:t>
            </a:r>
          </a:p>
          <a:p>
            <a:pPr lvl="0"/>
            <a:r>
              <a:rPr lang="cs-CZ" b="1" dirty="0"/>
              <a:t>Metodika reflexní lokomoce dle Václava Vojty </a:t>
            </a:r>
          </a:p>
          <a:p>
            <a:pPr lvl="0"/>
            <a:r>
              <a:rPr lang="cs-CZ" dirty="0"/>
              <a:t>snaha vyvolat reflexní pohyby jako reakci na stimulaci přesně definovaných bodů</a:t>
            </a:r>
          </a:p>
          <a:p>
            <a:pPr lvl="0"/>
            <a:r>
              <a:rPr lang="cs-CZ" dirty="0"/>
              <a:t>Pomocí reflexní lokomoce je aktivována CNS a dochází ke znovuobjevení a utužení vrozených fyziologických vzorů, které jsou při patologii CNS potlačeny</a:t>
            </a:r>
          </a:p>
          <a:p>
            <a:pPr lvl="0"/>
            <a:r>
              <a:rPr lang="cs-CZ" dirty="0"/>
              <a:t>je využíván u dětí (ale i dospělých) s cerebrální parézou</a:t>
            </a:r>
          </a:p>
          <a:p>
            <a:pPr lvl="0"/>
            <a:r>
              <a:rPr lang="cs-CZ" b="1" dirty="0"/>
              <a:t>Metodika </a:t>
            </a:r>
            <a:r>
              <a:rPr lang="cs-CZ" b="1" dirty="0" err="1"/>
              <a:t>Castillo-Morales</a:t>
            </a:r>
            <a:endParaRPr lang="cs-CZ" b="1" dirty="0"/>
          </a:p>
          <a:p>
            <a:pPr lvl="0"/>
            <a:r>
              <a:rPr lang="cs-CZ" dirty="0"/>
              <a:t>Zaměřuje se na činnost obličejových svalů, polykání a řečový projev</a:t>
            </a:r>
          </a:p>
          <a:p>
            <a:pPr lvl="0"/>
            <a:r>
              <a:rPr lang="cs-CZ" dirty="0"/>
              <a:t>Užívá ortodontické pomůcky</a:t>
            </a:r>
          </a:p>
          <a:p>
            <a:pPr lvl="0"/>
            <a:r>
              <a:rPr lang="cs-CZ" dirty="0"/>
              <a:t>Cíl: rozvoj svalové hybnosti, aktivace svalových skupin, které jsou nutné pro správné fungování oblasti obličeje a úst</a:t>
            </a:r>
          </a:p>
          <a:p>
            <a:pPr lvl="0"/>
            <a:r>
              <a:rPr lang="cs-CZ" dirty="0"/>
              <a:t>Pomáhá: stimulování sání u kojenců, zlepšuje polykání, rozvíjí řeč</a:t>
            </a:r>
          </a:p>
          <a:p>
            <a:pPr lvl="0"/>
            <a:r>
              <a:rPr lang="cs-CZ" b="1" dirty="0" err="1" smtClean="0"/>
              <a:t>Myofunkční</a:t>
            </a:r>
            <a:r>
              <a:rPr lang="cs-CZ" b="1" dirty="0" smtClean="0"/>
              <a:t> </a:t>
            </a:r>
            <a:r>
              <a:rPr lang="cs-CZ" b="1" dirty="0"/>
              <a:t>terapie </a:t>
            </a:r>
          </a:p>
          <a:p>
            <a:pPr lvl="0"/>
            <a:r>
              <a:rPr lang="cs-CZ" dirty="0"/>
              <a:t>je zaměřená na projevy svalové a funkční nerovnováhy, vyžaduje aktivní cvičení</a:t>
            </a:r>
          </a:p>
          <a:p>
            <a:pPr lvl="0"/>
            <a:r>
              <a:rPr lang="cs-CZ" dirty="0"/>
              <a:t>používání </a:t>
            </a:r>
            <a:r>
              <a:rPr lang="cs-CZ" dirty="0" err="1"/>
              <a:t>treinrů</a:t>
            </a:r>
            <a:r>
              <a:rPr lang="cs-CZ" dirty="0"/>
              <a:t> (vypadá to jak chrániče na zuby)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7787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396</Words>
  <Application>Microsoft Macintosh PowerPoint</Application>
  <PresentationFormat>Širokoúhlá obrazovka</PresentationFormat>
  <Paragraphs>75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Motiv Office</vt:lpstr>
      <vt:lpstr>Dysartrie</vt:lpstr>
      <vt:lpstr>Prezentace aplikace PowerPoint</vt:lpstr>
      <vt:lpstr>Dysartrie</vt:lpstr>
      <vt:lpstr>Etiologie</vt:lpstr>
      <vt:lpstr>Diagnostika</vt:lpstr>
      <vt:lpstr>Terapie</vt:lpstr>
      <vt:lpstr>Nejdůležitější fyzioterapeutické koncepty pro rozvoj orofaciální oblasti:  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Dysartrie</dc:title>
  <dc:creator>Kateřina Richterová</dc:creator>
  <cp:lastModifiedBy>Kateřina Richterová</cp:lastModifiedBy>
  <cp:revision>1</cp:revision>
  <dcterms:created xsi:type="dcterms:W3CDTF">2022-11-06T18:57:01Z</dcterms:created>
  <dcterms:modified xsi:type="dcterms:W3CDTF">2022-11-06T18:59:48Z</dcterms:modified>
</cp:coreProperties>
</file>