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/>
    <p:restoredTop sz="94721"/>
  </p:normalViewPr>
  <p:slideViewPr>
    <p:cSldViewPr snapToGrid="0" snapToObjects="1">
      <p:cViewPr varScale="1">
        <p:scale>
          <a:sx n="66" d="100"/>
          <a:sy n="66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32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05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03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12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48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7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67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48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6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9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5E227-013D-1B4D-9BB0-1F2FC047AA3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FAFED-7A16-1E47-805C-A5FF235EC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69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Symptomatické poruchy řeči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8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NKS může být </a:t>
            </a:r>
            <a:r>
              <a:rPr lang="cs-CZ" i="1" dirty="0"/>
              <a:t>A) dominantní B) symptomatická </a:t>
            </a:r>
            <a:endParaRPr lang="cs-CZ" dirty="0"/>
          </a:p>
          <a:p>
            <a:pPr lvl="0"/>
            <a:r>
              <a:rPr lang="cs-CZ" dirty="0"/>
              <a:t>SPŘ = </a:t>
            </a:r>
            <a:r>
              <a:rPr lang="cs-CZ" b="1" dirty="0"/>
              <a:t>narušení komunikačních schopností provázející jiné dominantní postižení nebo poruchu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Různorodá a složitá logopedická kategorie o SPŘ </a:t>
            </a:r>
          </a:p>
          <a:p>
            <a:r>
              <a:rPr lang="cs-CZ" dirty="0"/>
              <a:t>a) Specifické – typické pro jedno postižení (verbalismus u nevidomých) </a:t>
            </a:r>
          </a:p>
          <a:p>
            <a:r>
              <a:rPr lang="cs-CZ" dirty="0"/>
              <a:t>b) Nespecifické – u více postižení (nesprávná výslovnost) </a:t>
            </a:r>
          </a:p>
        </p:txBody>
      </p:sp>
    </p:spTree>
    <p:extLst>
      <p:ext uri="{BB962C8B-B14F-4D97-AF65-F5344CB8AC3E}">
        <p14:creationId xmlns:p14="http://schemas.microsoft.com/office/powerpoint/2010/main" val="30157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 u osob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Vývojová porucha integrace psychických funkcí, která postihuje jedince ve všech složkách jeho osobnosti </a:t>
            </a:r>
          </a:p>
          <a:p>
            <a:pPr lvl="0"/>
            <a:r>
              <a:rPr lang="cs-CZ" dirty="0"/>
              <a:t>Celkové snížení intelektových schopností, které zahrnuje schopnost myslet, schopnost učit se a adaptovat se na požadavky okolí </a:t>
            </a:r>
          </a:p>
          <a:p>
            <a:r>
              <a:rPr lang="cs-CZ" dirty="0"/>
              <a:t>a. Lehká: IQ 69-50 </a:t>
            </a:r>
          </a:p>
          <a:p>
            <a:r>
              <a:rPr lang="cs-CZ" dirty="0"/>
              <a:t>b. Středně těžká: IQ 49-35 </a:t>
            </a:r>
          </a:p>
          <a:p>
            <a:r>
              <a:rPr lang="cs-CZ" dirty="0"/>
              <a:t>c. Těžká: IQ 34-20 </a:t>
            </a:r>
          </a:p>
          <a:p>
            <a:r>
              <a:rPr lang="cs-CZ" dirty="0"/>
              <a:t>d. Hluboká: IQ 19- </a:t>
            </a:r>
          </a:p>
          <a:p>
            <a:pPr lvl="0"/>
            <a:r>
              <a:rPr lang="cs-CZ" dirty="0"/>
              <a:t>Chudá slovní zásoba </a:t>
            </a:r>
          </a:p>
          <a:p>
            <a:pPr lvl="0"/>
            <a:r>
              <a:rPr lang="cs-CZ" dirty="0"/>
              <a:t>Nesprávná výslovnost, vývoj výslovnosti je opožděn </a:t>
            </a:r>
          </a:p>
          <a:p>
            <a:pPr lvl="0"/>
            <a:r>
              <a:rPr lang="cs-CZ" dirty="0"/>
              <a:t>Obtíže v pochopení role komunikačního partnera </a:t>
            </a:r>
          </a:p>
          <a:p>
            <a:pPr lvl="0"/>
            <a:r>
              <a:rPr lang="cs-CZ" dirty="0"/>
              <a:t>Obtíže v pochopení slovních pokynů a jejich plnění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65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 u osob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Dyslalie</a:t>
            </a:r>
            <a:r>
              <a:rPr lang="cs-CZ" dirty="0"/>
              <a:t> – často narušena výslovnost hlásek i bilabiálních a labiodentálních, vynechávají hl. na konci slov, obtíže díky nedokonalé stavbě artikulačních orgánů, vadnému skusu </a:t>
            </a:r>
          </a:p>
          <a:p>
            <a:pPr lvl="0"/>
            <a:r>
              <a:rPr lang="cs-CZ" b="1" dirty="0"/>
              <a:t>Dysartrie</a:t>
            </a:r>
            <a:r>
              <a:rPr lang="cs-CZ" dirty="0"/>
              <a:t> – zejména v kombinaci s poruchou motoriky (MO) </a:t>
            </a:r>
          </a:p>
          <a:p>
            <a:pPr lvl="0"/>
            <a:r>
              <a:rPr lang="cs-CZ" b="1" dirty="0"/>
              <a:t>Breptavost</a:t>
            </a:r>
            <a:r>
              <a:rPr lang="cs-CZ" dirty="0"/>
              <a:t> – u dětí </a:t>
            </a:r>
            <a:r>
              <a:rPr lang="cs-CZ" dirty="0" err="1"/>
              <a:t>eretického</a:t>
            </a:r>
            <a:r>
              <a:rPr lang="cs-CZ" dirty="0"/>
              <a:t> typu, může se kombinovat s koktavostí </a:t>
            </a:r>
          </a:p>
          <a:p>
            <a:pPr lvl="0"/>
            <a:r>
              <a:rPr lang="cs-CZ" b="1" dirty="0"/>
              <a:t>Koktavost</a:t>
            </a:r>
            <a:r>
              <a:rPr lang="cs-CZ" dirty="0"/>
              <a:t> – většinou v kombinaci s breptavostí, častěji u dětí s Downovým syndromem </a:t>
            </a:r>
          </a:p>
          <a:p>
            <a:pPr lvl="0"/>
            <a:r>
              <a:rPr lang="cs-CZ" dirty="0"/>
              <a:t>Logopedická intervence nutná – častější poruchy řeči  </a:t>
            </a:r>
          </a:p>
          <a:p>
            <a:pPr lvl="0"/>
            <a:r>
              <a:rPr lang="cs-CZ" dirty="0"/>
              <a:t>Nutno brát v potaz, že primární je mentální věk (ne chronologický), dále formu a typ MP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Nutná zásada názornosti a cvičení hravou formou s využitím velkého počtu pomůcek </a:t>
            </a:r>
          </a:p>
          <a:p>
            <a:pPr lvl="0"/>
            <a:r>
              <a:rPr lang="cs-CZ" dirty="0"/>
              <a:t>Zaměřit se na přípravná cvičení, </a:t>
            </a:r>
            <a:r>
              <a:rPr lang="cs-CZ" dirty="0" err="1"/>
              <a:t>oromotoriku</a:t>
            </a:r>
            <a:r>
              <a:rPr lang="cs-CZ" dirty="0"/>
              <a:t>, dechová a fonační cvičení, obsahovou stránku řeči, užití systémů AAK, rozvoj sluchové percepce, rytmizace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21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 u osob s poruchami zraku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Zrak se podílí na vývoji řeči asi ze 30 % </a:t>
            </a:r>
          </a:p>
          <a:p>
            <a:pPr lvl="0"/>
            <a:r>
              <a:rPr lang="cs-CZ" dirty="0"/>
              <a:t>Už vlastní začátky ontogeneze řeči se u nevidomých oproti normě opožďují – ve školním věku se koriguje </a:t>
            </a:r>
          </a:p>
          <a:p>
            <a:pPr lvl="0"/>
            <a:r>
              <a:rPr lang="cs-CZ" dirty="0"/>
              <a:t>Postihuje formální i neformální stránku řeči </a:t>
            </a:r>
          </a:p>
          <a:p>
            <a:pPr lvl="0"/>
            <a:r>
              <a:rPr lang="cs-CZ" dirty="0"/>
              <a:t>Chybějící stimuly; nutno využít kompenzačních smyslů (čich a chuť, sluch, hmat, kinestetické vnímání) </a:t>
            </a:r>
          </a:p>
          <a:p>
            <a:r>
              <a:rPr lang="cs-CZ" dirty="0"/>
              <a:t> </a:t>
            </a:r>
          </a:p>
          <a:p>
            <a:pPr lvl="0"/>
            <a:r>
              <a:rPr lang="cs-CZ" dirty="0"/>
              <a:t>Nevzniká potřeba experimentace </a:t>
            </a:r>
          </a:p>
          <a:p>
            <a:pPr lvl="0"/>
            <a:r>
              <a:rPr lang="cs-CZ" dirty="0"/>
              <a:t>Pozornost není stimulována – nesahá po předmětech </a:t>
            </a:r>
          </a:p>
          <a:p>
            <a:pPr lvl="0"/>
            <a:r>
              <a:rPr lang="cs-CZ" dirty="0"/>
              <a:t>Vokalizace nevzniká spontánně a je slabá – kontakt vzniká dotekem a řečí </a:t>
            </a:r>
          </a:p>
          <a:p>
            <a:pPr lvl="0"/>
            <a:r>
              <a:rPr lang="cs-CZ" dirty="0"/>
              <a:t>Chybí aktivní komunikační reakce na úsměv </a:t>
            </a:r>
          </a:p>
          <a:p>
            <a:pPr lvl="0"/>
            <a:r>
              <a:rPr lang="cs-CZ" dirty="0"/>
              <a:t>Imitace (nápodoba) značně zaostává – poruchy řeči (artikulace), nezná neverbální komunikaci </a:t>
            </a:r>
          </a:p>
          <a:p>
            <a:pPr lvl="0"/>
            <a:r>
              <a:rPr lang="cs-CZ" dirty="0"/>
              <a:t>Rozvoj asociace je mnohem delší – potřebuje ohmataný předmět + zvuk, aby pochopilo, o jakou věc se jedná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206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 u osob s poruchami zraku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Vývoj řeči je opožděný, ale ne omezený </a:t>
            </a:r>
          </a:p>
          <a:p>
            <a:pPr lvl="0"/>
            <a:r>
              <a:rPr lang="cs-CZ" dirty="0"/>
              <a:t>Prvotní pomalý rozvoj je částečně dohnán s osvojením si Braillova písma </a:t>
            </a:r>
          </a:p>
          <a:p>
            <a:pPr lvl="0"/>
            <a:r>
              <a:rPr lang="cs-CZ" b="1" dirty="0"/>
              <a:t>Verbalismus</a:t>
            </a:r>
            <a:r>
              <a:rPr lang="cs-CZ" dirty="0"/>
              <a:t> = používání slov, jejichž přesný smysl a význam nechápe, nezná či nemůže znát (např. barvy) </a:t>
            </a:r>
          </a:p>
          <a:p>
            <a:pPr lvl="0"/>
            <a:r>
              <a:rPr lang="cs-CZ" b="1" dirty="0"/>
              <a:t>Dyslalie</a:t>
            </a:r>
            <a:r>
              <a:rPr lang="cs-CZ" dirty="0"/>
              <a:t> – zejména sigmatismus (nesprávná výslovnost sykavek), častá interdentální (mezizubní) výslovnost hl. T, D, N </a:t>
            </a:r>
          </a:p>
          <a:p>
            <a:pPr lvl="0"/>
            <a:r>
              <a:rPr lang="cs-CZ" b="1" dirty="0"/>
              <a:t>Narušené </a:t>
            </a:r>
            <a:r>
              <a:rPr lang="cs-CZ" b="1" dirty="0" err="1"/>
              <a:t>koverbální</a:t>
            </a:r>
            <a:r>
              <a:rPr lang="cs-CZ" b="1" dirty="0"/>
              <a:t> chování</a:t>
            </a:r>
            <a:r>
              <a:rPr lang="cs-CZ" dirty="0"/>
              <a:t> – stereotypní výraz, kývání ze strany na stranu při konverzaci, vyprávění v předklonu apod. </a:t>
            </a:r>
          </a:p>
          <a:p>
            <a:r>
              <a:rPr lang="cs-CZ" dirty="0"/>
              <a:t> </a:t>
            </a:r>
          </a:p>
          <a:p>
            <a:pPr lvl="0"/>
            <a:r>
              <a:rPr lang="cs-CZ" dirty="0"/>
              <a:t>Pokud dojde ke ztrátě zraku až po zafixování řeči (po 7. roce) nejsou poruchy řeči tak markantní jako v případě, že dítě o zrak přišlo v předškolním věku </a:t>
            </a:r>
          </a:p>
          <a:p>
            <a:pPr lvl="0"/>
            <a:r>
              <a:rPr lang="cs-CZ" dirty="0"/>
              <a:t>Využívat sluchové a hmatové vnímání, zvukové hračky, texty v Braillově písmu, popisovat postavení a činnost mluvidel, zpřístupňovat předměty k ohmatání </a:t>
            </a:r>
          </a:p>
        </p:txBody>
      </p:sp>
    </p:spTree>
    <p:extLst>
      <p:ext uri="{BB962C8B-B14F-4D97-AF65-F5344CB8AC3E}">
        <p14:creationId xmlns:p14="http://schemas.microsoft.com/office/powerpoint/2010/main" val="97487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 u osob s poruchami sluchu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Vzít v úvahu typ, hloubku a dobu vzniku postižení </a:t>
            </a:r>
          </a:p>
          <a:p>
            <a:pPr lvl="0"/>
            <a:r>
              <a:rPr lang="cs-CZ" dirty="0"/>
              <a:t>Nedoslýchaví </a:t>
            </a:r>
            <a:r>
              <a:rPr lang="cs-CZ" dirty="0" err="1"/>
              <a:t>x</a:t>
            </a:r>
            <a:r>
              <a:rPr lang="cs-CZ" dirty="0"/>
              <a:t> neslyšící </a:t>
            </a:r>
          </a:p>
          <a:p>
            <a:pPr lvl="0"/>
            <a:r>
              <a:rPr lang="cs-CZ" dirty="0" err="1"/>
              <a:t>Prelingvální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postlingvální</a:t>
            </a:r>
            <a:r>
              <a:rPr lang="cs-CZ" dirty="0"/>
              <a:t> porucha </a:t>
            </a:r>
          </a:p>
          <a:p>
            <a:pPr lvl="0"/>
            <a:r>
              <a:rPr lang="cs-CZ" dirty="0"/>
              <a:t>Nedoslýchavost: lehká: 20-40 dB </a:t>
            </a:r>
          </a:p>
          <a:p>
            <a:r>
              <a:rPr lang="cs-CZ" dirty="0"/>
              <a:t>                                       střední: 41-55 dB </a:t>
            </a:r>
          </a:p>
          <a:p>
            <a:r>
              <a:rPr lang="cs-CZ" dirty="0"/>
              <a:t>                                       těžká: 53-70 dB </a:t>
            </a:r>
          </a:p>
          <a:p>
            <a:pPr lvl="0"/>
            <a:r>
              <a:rPr lang="cs-CZ" dirty="0"/>
              <a:t>Hluchota: praktická: 71-90 dB </a:t>
            </a:r>
          </a:p>
          <a:p>
            <a:r>
              <a:rPr lang="cs-CZ" dirty="0"/>
              <a:t>                          totální: 90+ dB </a:t>
            </a:r>
          </a:p>
          <a:p>
            <a:pPr lvl="0"/>
            <a:r>
              <a:rPr lang="cs-CZ" dirty="0"/>
              <a:t>Vývoj řeči je narušen: a) omezený: neslyšící děti </a:t>
            </a:r>
          </a:p>
          <a:p>
            <a:r>
              <a:rPr lang="cs-CZ" dirty="0"/>
              <a:t>                                               b) přerušený: při ztrátě sluchu do určitého věku </a:t>
            </a:r>
          </a:p>
          <a:p>
            <a:r>
              <a:rPr lang="cs-CZ" dirty="0"/>
              <a:t>                                               c) opožděný: nedoslýchavé děti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995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 u osob s poruchami sluchu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Porucha sluchu s sebou nese určité vývojové projevy – nepřichází napodobující žvatlání, chybí zvuková kontrola projevu, monotónní žvatlání, hlučná chůze aj. </a:t>
            </a:r>
          </a:p>
          <a:p>
            <a:pPr lvl="0"/>
            <a:r>
              <a:rPr lang="cs-CZ" dirty="0"/>
              <a:t>Důležitá včasná sluchově řečová výchově u SP – mluvit často, přirozeně, používat gesta, komentovat, užít výrazný zajímavý obličej, umožnit odezírání </a:t>
            </a:r>
          </a:p>
          <a:p>
            <a:pPr lvl="0"/>
            <a:r>
              <a:rPr lang="cs-CZ" dirty="0" err="1"/>
              <a:t>Audiogenní</a:t>
            </a:r>
            <a:r>
              <a:rPr lang="cs-CZ" dirty="0"/>
              <a:t> dyslalie – nepřesná diferenciace hlásek s podobnou artikulací </a:t>
            </a:r>
          </a:p>
          <a:p>
            <a:pPr lvl="0"/>
            <a:r>
              <a:rPr lang="cs-CZ" dirty="0" err="1"/>
              <a:t>Dysprozodie</a:t>
            </a:r>
            <a:r>
              <a:rPr lang="cs-CZ" dirty="0"/>
              <a:t> – nepřirozené prozodické a melodické faktory; monotónnost, některé hl. jsou zkrácené a jiné prodloužené </a:t>
            </a:r>
          </a:p>
          <a:p>
            <a:pPr lvl="0"/>
            <a:r>
              <a:rPr lang="cs-CZ" dirty="0" err="1"/>
              <a:t>Audiogenní</a:t>
            </a:r>
            <a:r>
              <a:rPr lang="cs-CZ" dirty="0"/>
              <a:t> dysfonie (u ztrát vyšších než 60 dB) – změny hlasu, které závisí na stupni a době vzniku poruch sluchu; příliš tichý nebo hlasitý projev, chraptivý hlas</a:t>
            </a:r>
          </a:p>
        </p:txBody>
      </p:sp>
    </p:spTree>
    <p:extLst>
      <p:ext uri="{BB962C8B-B14F-4D97-AF65-F5344CB8AC3E}">
        <p14:creationId xmlns:p14="http://schemas.microsoft.com/office/powerpoint/2010/main" val="31413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700</Words>
  <Application>Microsoft Macintosh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Motiv Office</vt:lpstr>
      <vt:lpstr>Symptomatické poruchy řeči</vt:lpstr>
      <vt:lpstr>Prezentace aplikace PowerPoint</vt:lpstr>
      <vt:lpstr>SPŘ u osob s mentálním postižením</vt:lpstr>
      <vt:lpstr>SPŘ u osob s mentálním postižením</vt:lpstr>
      <vt:lpstr>SPŘ u osob s poruchami zraku</vt:lpstr>
      <vt:lpstr>SPŘ u osob s poruchami zraku</vt:lpstr>
      <vt:lpstr>SPŘ u osob s poruchami sluchu</vt:lpstr>
      <vt:lpstr>SPŘ u osob s poruchami sluchu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Symptomatické poruchy řeči</dc:title>
  <dc:creator>Kateřina Richterová</dc:creator>
  <cp:lastModifiedBy>Kateřina Richterová</cp:lastModifiedBy>
  <cp:revision>1</cp:revision>
  <dcterms:created xsi:type="dcterms:W3CDTF">2022-11-06T19:01:20Z</dcterms:created>
  <dcterms:modified xsi:type="dcterms:W3CDTF">2022-11-06T19:03:50Z</dcterms:modified>
</cp:coreProperties>
</file>