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81" r:id="rId4"/>
    <p:sldId id="285" r:id="rId5"/>
    <p:sldId id="290" r:id="rId6"/>
    <p:sldId id="258" r:id="rId7"/>
    <p:sldId id="259" r:id="rId8"/>
    <p:sldId id="267" r:id="rId9"/>
    <p:sldId id="268" r:id="rId10"/>
    <p:sldId id="282" r:id="rId11"/>
    <p:sldId id="264" r:id="rId12"/>
    <p:sldId id="266" r:id="rId13"/>
    <p:sldId id="265" r:id="rId14"/>
    <p:sldId id="286" r:id="rId15"/>
    <p:sldId id="260" r:id="rId16"/>
    <p:sldId id="270" r:id="rId17"/>
    <p:sldId id="269" r:id="rId18"/>
    <p:sldId id="284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DrRa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zQPHhXKl2Q&amp;ab_channel=TEDxTalk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096060107-klic/211562221700001/vide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inkluze.upol.cz/ebooks/katalog-vseobecny/katalog-vseobecny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talia.cz/galerie/jak-vidi-lide-s-ocnimi-vadami/#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lOBueo-QjU&amp;ab_channel=LondonVis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Šárka Hlubocká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žáků se zrakovým postižením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Kompenzační pomůcky</a:t>
            </a:r>
          </a:p>
        </p:txBody>
      </p:sp>
      <p:pic>
        <p:nvPicPr>
          <p:cNvPr id="2050" name="Picture 2" descr="Indikátor hlad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556792"/>
            <a:ext cx="3552394" cy="2664296"/>
          </a:xfrm>
          <a:prstGeom prst="rect">
            <a:avLst/>
          </a:prstGeom>
          <a:noFill/>
        </p:spPr>
      </p:pic>
      <p:pic>
        <p:nvPicPr>
          <p:cNvPr id="2052" name="Picture 4" descr="Rozlišovače klíč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384" y="1484784"/>
            <a:ext cx="3189616" cy="2376264"/>
          </a:xfrm>
          <a:prstGeom prst="rect">
            <a:avLst/>
          </a:prstGeom>
          <a:noFill/>
        </p:spPr>
      </p:pic>
      <p:pic>
        <p:nvPicPr>
          <p:cNvPr id="2054" name="Picture 6" descr="Párovač ponož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41216"/>
            <a:ext cx="2886405" cy="216480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855669" y="41755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Indikátor hladiny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37386" y="572875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Rozlišovač</a:t>
            </a:r>
            <a:r>
              <a:rPr lang="cs-CZ" dirty="0"/>
              <a:t> ponožek</a:t>
            </a:r>
          </a:p>
        </p:txBody>
      </p:sp>
      <p:pic>
        <p:nvPicPr>
          <p:cNvPr id="1026" name="Picture 2" descr="IS BraillNet - pomůcky - výsledky vyhledávání">
            <a:extLst>
              <a:ext uri="{FF2B5EF4-FFF2-40B4-BE49-F238E27FC236}">
                <a16:creationId xmlns:a16="http://schemas.microsoft.com/office/drawing/2014/main" id="{70488F73-3000-4702-BBC0-881AA7D9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5" y="4869160"/>
            <a:ext cx="2335157" cy="1746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Braillovo písmo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077544"/>
          </a:xfrm>
        </p:spPr>
        <p:txBody>
          <a:bodyPr/>
          <a:lstStyle/>
          <a:p>
            <a:r>
              <a:rPr lang="cs-CZ" dirty="0" err="1"/>
              <a:t>šestibod</a:t>
            </a:r>
            <a:endParaRPr lang="cs-CZ" dirty="0"/>
          </a:p>
          <a:p>
            <a:r>
              <a:rPr lang="cs-CZ" dirty="0"/>
              <a:t>64 kombinací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zápis – </a:t>
            </a:r>
            <a:r>
              <a:rPr lang="cs-CZ" dirty="0" err="1"/>
              <a:t>Pichtův</a:t>
            </a:r>
            <a:r>
              <a:rPr lang="cs-CZ" dirty="0"/>
              <a:t> stroj </a:t>
            </a:r>
          </a:p>
        </p:txBody>
      </p:sp>
      <p:pic>
        <p:nvPicPr>
          <p:cNvPr id="3074" name="Picture 2" descr="http://is.braillnet.cz/Pomucky_obr/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3384376" cy="2538282"/>
          </a:xfrm>
          <a:prstGeom prst="rect">
            <a:avLst/>
          </a:prstGeom>
          <a:noFill/>
        </p:spPr>
      </p:pic>
      <p:pic>
        <p:nvPicPr>
          <p:cNvPr id="3076" name="Picture 4" descr="SouvisejÃ­cÃ­ obrÃ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2880320" cy="2160240"/>
          </a:xfrm>
          <a:prstGeom prst="rect">
            <a:avLst/>
          </a:prstGeom>
          <a:noFill/>
        </p:spPr>
      </p:pic>
      <p:pic>
        <p:nvPicPr>
          <p:cNvPr id="3078" name="Picture 6" descr="SouvisejÃ­cÃ­ obrÃ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661446" cy="538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A3DF88-DC6E-9EA2-8907-477EAAAC9858}"/>
              </a:ext>
            </a:extLst>
          </p:cNvPr>
          <p:cNvSpPr txBox="1"/>
          <p:nvPr/>
        </p:nvSpPr>
        <p:spPr>
          <a:xfrm>
            <a:off x="2987824" y="617474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0" dirty="0">
                <a:solidFill>
                  <a:srgbClr val="4285F4"/>
                </a:solidFill>
                <a:effectLst/>
                <a:latin typeface="Courier New" panose="02070309020205020404" pitchFamily="49" charset="0"/>
                <a:hlinkClick r:id="rId3"/>
              </a:rPr>
              <a:t>1url.cz/DrRau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cs-CZ" b="1" dirty="0"/>
              <a:t>Bílá hůl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208912" cy="27363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cs-CZ" sz="8000" dirty="0"/>
              <a:t>Používá se k POSP</a:t>
            </a:r>
          </a:p>
          <a:p>
            <a:pPr>
              <a:lnSpc>
                <a:spcPct val="170000"/>
              </a:lnSpc>
            </a:pPr>
            <a:r>
              <a:rPr lang="cs-CZ" sz="8000" dirty="0"/>
              <a:t>Funkce: signalizační, ochranná, orientační</a:t>
            </a:r>
          </a:p>
          <a:p>
            <a:pPr>
              <a:lnSpc>
                <a:spcPct val="170000"/>
              </a:lnSpc>
            </a:pPr>
            <a:r>
              <a:rPr lang="cs-CZ" sz="8000" dirty="0"/>
              <a:t>Technika: kluzná, kyvadlová</a:t>
            </a:r>
          </a:p>
          <a:p>
            <a:pPr>
              <a:lnSpc>
                <a:spcPct val="170000"/>
              </a:lnSpc>
            </a:pPr>
            <a:r>
              <a:rPr lang="cs-CZ" sz="8000" dirty="0"/>
              <a:t>Bílá hůl s červenými pruhy signalizuje </a:t>
            </a:r>
            <a:r>
              <a:rPr lang="cs-CZ" sz="8000" dirty="0" err="1"/>
              <a:t>hluchoslepotu</a:t>
            </a:r>
            <a:r>
              <a:rPr lang="cs-CZ" sz="8000" dirty="0"/>
              <a:t> (sluchová a zraková vada různého stupně)</a:t>
            </a:r>
          </a:p>
          <a:p>
            <a:endParaRPr lang="cs-CZ" dirty="0"/>
          </a:p>
        </p:txBody>
      </p:sp>
      <p:pic>
        <p:nvPicPr>
          <p:cNvPr id="2050" name="Picture 2" descr="VÃ½sledek obrÃ¡zku pro bÃ­lÃ¡ h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78289"/>
            <a:ext cx="3972947" cy="2979711"/>
          </a:xfrm>
          <a:prstGeom prst="rect">
            <a:avLst/>
          </a:prstGeom>
          <a:noFill/>
        </p:spPr>
      </p:pic>
      <p:pic>
        <p:nvPicPr>
          <p:cNvPr id="2052" name="Picture 4" descr="VÃ½sledek obrÃ¡zku pro ÄervenobÃ­lÃ¡ h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6165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4304E-9135-43EA-A14E-B18E44AD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Inkluze a zrakové postižení – jde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DE171-7F17-4855-81AC-72E23626F8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Video – Vojtěch Polášek</a:t>
            </a:r>
            <a:endParaRPr lang="cs-CZ" dirty="0"/>
          </a:p>
          <a:p>
            <a:pPr marL="0" indent="0">
              <a:lnSpc>
                <a:spcPct val="160000"/>
              </a:lnSpc>
              <a:buNone/>
            </a:pPr>
            <a:endParaRPr lang="cs-CZ" dirty="0"/>
          </a:p>
          <a:p>
            <a:pPr marL="0" indent="0">
              <a:lnSpc>
                <a:spcPct val="160000"/>
              </a:lnSpc>
              <a:buNone/>
            </a:pPr>
            <a:r>
              <a:rPr lang="cs-CZ" b="0" i="0" dirty="0">
                <a:solidFill>
                  <a:srgbClr val="0A0A0A"/>
                </a:solidFill>
                <a:effectLst/>
                <a:latin typeface="Open Sans"/>
              </a:rPr>
              <a:t>1) Slova a myšlenky, které vás v průběhu sledování videa napadají.</a:t>
            </a:r>
          </a:p>
          <a:p>
            <a:pPr marL="0" indent="0">
              <a:lnSpc>
                <a:spcPct val="160000"/>
              </a:lnSpc>
              <a:buNone/>
            </a:pPr>
            <a:br>
              <a:rPr lang="cs-CZ" dirty="0"/>
            </a:br>
            <a:r>
              <a:rPr lang="cs-CZ" b="0" i="0" dirty="0">
                <a:solidFill>
                  <a:srgbClr val="0A0A0A"/>
                </a:solidFill>
                <a:effectLst/>
                <a:latin typeface="Open Sans"/>
              </a:rPr>
              <a:t>2) Co z Vojtova sdělení vás nejvíce překvapilo/zaujalo?</a:t>
            </a:r>
          </a:p>
          <a:p>
            <a:pPr marL="0" indent="0">
              <a:lnSpc>
                <a:spcPct val="160000"/>
              </a:lnSpc>
              <a:buNone/>
            </a:pPr>
            <a:br>
              <a:rPr lang="cs-CZ" dirty="0"/>
            </a:br>
            <a:r>
              <a:rPr lang="cs-CZ" b="0" i="0" dirty="0">
                <a:solidFill>
                  <a:srgbClr val="0A0A0A"/>
                </a:solidFill>
                <a:effectLst/>
                <a:latin typeface="Open Sans"/>
              </a:rPr>
              <a:t>3) Co si myslíte, že mělo největší vliv na to, jaký má Vojta pohled na svět?</a:t>
            </a:r>
          </a:p>
          <a:p>
            <a:pPr marL="0" indent="0">
              <a:lnSpc>
                <a:spcPct val="160000"/>
              </a:lnSpc>
              <a:buNone/>
            </a:pPr>
            <a:br>
              <a:rPr lang="cs-CZ" dirty="0"/>
            </a:br>
            <a:r>
              <a:rPr lang="cs-CZ" b="0" i="0" dirty="0">
                <a:solidFill>
                  <a:srgbClr val="0A0A0A"/>
                </a:solidFill>
                <a:effectLst/>
                <a:latin typeface="Open Sans"/>
              </a:rPr>
              <a:t>4) Jak se Vojta vyjadřuje o inkluzi? Souhlasíte/nesouhlasíte s ním?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25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Podpora žáka se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14955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Vzdělávání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Formou inkluze v běžné škole (podpůrná opatření)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školy, třídy, skupiny a oddělení podle § 16 odst. 9 školského zákona – např.  MŠ, ZŠ, SŠ pro zdravotně znevýhodněné, Brno, </a:t>
            </a:r>
            <a:r>
              <a:rPr lang="cs-CZ" dirty="0" err="1"/>
              <a:t>Kamenomlýnská</a:t>
            </a:r>
            <a:r>
              <a:rPr lang="cs-CZ" dirty="0"/>
              <a:t> 2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Podpora žáka se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5149552"/>
          </a:xfrm>
        </p:spPr>
        <p:txBody>
          <a:bodyPr>
            <a:normAutofit/>
          </a:bodyPr>
          <a:lstStyle/>
          <a:p>
            <a:r>
              <a:rPr lang="cs-CZ" dirty="0"/>
              <a:t>úprava učebních materiálů – zvětšení, kontrastní barvy, Braillovo písmo</a:t>
            </a:r>
          </a:p>
          <a:p>
            <a:r>
              <a:rPr lang="cs-CZ" dirty="0"/>
              <a:t>zvýšená unavitelnost očí - odpočinek</a:t>
            </a:r>
          </a:p>
          <a:p>
            <a:r>
              <a:rPr lang="cs-CZ" dirty="0"/>
              <a:t>bezpečný prostor – odstranění bariér (volné uličky, neměnit věci v prostoru,  pásky na prosklených dveřích, označení schodů apod.)</a:t>
            </a:r>
          </a:p>
          <a:p>
            <a:r>
              <a:rPr lang="cs-CZ" dirty="0"/>
              <a:t>adekvátní pomůcky</a:t>
            </a:r>
          </a:p>
          <a:p>
            <a:r>
              <a:rPr lang="cs-CZ" dirty="0"/>
              <a:t>dostatečný popis, komentování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https://www.ceskatelevize.cz/porady/1096060107-klic/211562221700001/video</a:t>
            </a:r>
            <a:r>
              <a:rPr lang="cs-CZ" dirty="0"/>
              <a:t>   - univerzita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1986" name="Picture 2" descr="Výsledek obrázku pro BL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24803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Bartoňová, M., &amp; Vítková, M. (2008). </a:t>
            </a:r>
            <a:r>
              <a:rPr lang="cs-CZ" i="1" dirty="0"/>
              <a:t>Vzdělávání žáků se speciálními vzdělávacími potřebami</a:t>
            </a:r>
            <a:r>
              <a:rPr lang="cs-CZ" dirty="0"/>
              <a:t>. Brno: </a:t>
            </a:r>
            <a:r>
              <a:rPr lang="cs-CZ" dirty="0" err="1"/>
              <a:t>Paido</a:t>
            </a:r>
            <a:r>
              <a:rPr lang="cs-CZ" dirty="0"/>
              <a:t>.</a:t>
            </a:r>
          </a:p>
          <a:p>
            <a:r>
              <a:rPr lang="cs-CZ" dirty="0" err="1"/>
              <a:t>Finková</a:t>
            </a:r>
            <a:r>
              <a:rPr lang="cs-CZ" dirty="0"/>
              <a:t>, D., </a:t>
            </a:r>
            <a:r>
              <a:rPr lang="cs-CZ" dirty="0" err="1"/>
              <a:t>Ludíková</a:t>
            </a:r>
            <a:r>
              <a:rPr lang="cs-CZ" dirty="0"/>
              <a:t>, L., &amp; Růžičková, V. (2007)  </a:t>
            </a:r>
            <a:r>
              <a:rPr lang="cs-CZ" i="1" dirty="0"/>
              <a:t>Speciální pedagogika osob se zrakovým postižením</a:t>
            </a:r>
            <a:r>
              <a:rPr lang="cs-CZ" dirty="0"/>
              <a:t>. Olomouc: Univerzita Palackého v Olomouci</a:t>
            </a:r>
          </a:p>
          <a:p>
            <a:r>
              <a:rPr lang="cs-CZ" dirty="0" err="1"/>
              <a:t>Hamadová</a:t>
            </a:r>
            <a:r>
              <a:rPr lang="cs-CZ" dirty="0"/>
              <a:t>, P., </a:t>
            </a:r>
            <a:r>
              <a:rPr lang="cs-CZ" dirty="0" err="1"/>
              <a:t>Květoňová</a:t>
            </a:r>
            <a:r>
              <a:rPr lang="cs-CZ" dirty="0"/>
              <a:t>-Švecová, L., &amp; Nováková, Z. (2007). </a:t>
            </a:r>
            <a:r>
              <a:rPr lang="cs-CZ" i="1" dirty="0" err="1"/>
              <a:t>Oftalmopedie</a:t>
            </a:r>
            <a:r>
              <a:rPr lang="cs-CZ" i="1" dirty="0"/>
              <a:t>: texty k distančnímu vzdělávání </a:t>
            </a:r>
            <a:r>
              <a:rPr lang="cs-CZ" dirty="0"/>
              <a:t>(2. </a:t>
            </a:r>
            <a:r>
              <a:rPr lang="cs-CZ" dirty="0" err="1"/>
              <a:t>vyd</a:t>
            </a:r>
            <a:r>
              <a:rPr lang="cs-CZ" dirty="0"/>
              <a:t>.). Brno: </a:t>
            </a:r>
            <a:r>
              <a:rPr lang="cs-CZ" dirty="0" err="1"/>
              <a:t>Paido</a:t>
            </a:r>
            <a:r>
              <a:rPr lang="cs-CZ" dirty="0"/>
              <a:t>.</a:t>
            </a:r>
          </a:p>
          <a:p>
            <a:r>
              <a:rPr lang="cs-CZ" dirty="0" err="1"/>
              <a:t>Vrubel</a:t>
            </a:r>
            <a:r>
              <a:rPr lang="cs-CZ" dirty="0"/>
              <a:t>, M. (2015). </a:t>
            </a:r>
            <a:r>
              <a:rPr lang="cs-CZ" i="1" dirty="0" err="1"/>
              <a:t>Facilitátory</a:t>
            </a:r>
            <a:r>
              <a:rPr lang="cs-CZ" i="1" dirty="0"/>
              <a:t> a bariéry školní a sociální inkluze osob se zrakovým postižením</a:t>
            </a:r>
            <a:r>
              <a:rPr lang="cs-CZ" dirty="0"/>
              <a:t>. Brno: Masarykova univerzita.</a:t>
            </a:r>
          </a:p>
          <a:p>
            <a:r>
              <a:rPr lang="cs-CZ" dirty="0"/>
              <a:t>Michalík, J., </a:t>
            </a:r>
            <a:r>
              <a:rPr lang="cs-CZ" dirty="0" err="1"/>
              <a:t>Baslerová</a:t>
            </a:r>
            <a:r>
              <a:rPr lang="cs-CZ" dirty="0"/>
              <a:t>, P. &amp; </a:t>
            </a:r>
            <a:r>
              <a:rPr lang="cs-CZ" dirty="0" err="1"/>
              <a:t>Felcmanová</a:t>
            </a:r>
            <a:r>
              <a:rPr lang="cs-CZ" dirty="0"/>
              <a:t>, L. (2015</a:t>
            </a:r>
            <a:r>
              <a:rPr lang="cs-CZ" i="1" dirty="0"/>
              <a:t>). Podpůrná opatření ve vzdělávání. Katalog podpůrných opatření. </a:t>
            </a:r>
            <a:r>
              <a:rPr lang="cs-CZ" dirty="0"/>
              <a:t>Dostupné z </a:t>
            </a:r>
            <a:r>
              <a:rPr lang="cs-CZ" dirty="0">
                <a:hlinkClick r:id="rId2"/>
              </a:rPr>
              <a:t>http://inkluze.</a:t>
            </a:r>
            <a:r>
              <a:rPr lang="cs-CZ" dirty="0" err="1">
                <a:hlinkClick r:id="rId2"/>
              </a:rPr>
              <a:t>upol.cz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ebooks</a:t>
            </a:r>
            <a:r>
              <a:rPr lang="cs-CZ" dirty="0">
                <a:hlinkClick r:id="rId2"/>
              </a:rPr>
              <a:t>/katalog-</a:t>
            </a:r>
            <a:r>
              <a:rPr lang="cs-CZ" dirty="0" err="1">
                <a:hlinkClick r:id="rId2"/>
              </a:rPr>
              <a:t>vseobecny</a:t>
            </a:r>
            <a:r>
              <a:rPr lang="cs-CZ" dirty="0">
                <a:hlinkClick r:id="rId2"/>
              </a:rPr>
              <a:t>/katalog-</a:t>
            </a:r>
            <a:r>
              <a:rPr lang="cs-CZ" dirty="0" err="1">
                <a:hlinkClick r:id="rId2"/>
              </a:rPr>
              <a:t>vseobecny.pdf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Zrakové postižení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47248" cy="5589240"/>
          </a:xfrm>
        </p:spPr>
        <p:txBody>
          <a:bodyPr>
            <a:normAutofit/>
          </a:bodyPr>
          <a:lstStyle/>
          <a:p>
            <a:r>
              <a:rPr lang="cs-CZ" dirty="0"/>
              <a:t>Různorodá skupina</a:t>
            </a:r>
          </a:p>
          <a:p>
            <a:pPr lvl="1"/>
            <a:r>
              <a:rPr lang="cs-CZ" dirty="0"/>
              <a:t>narušení zorného pole (trubicové vidění)</a:t>
            </a:r>
          </a:p>
          <a:p>
            <a:pPr lvl="1"/>
            <a:r>
              <a:rPr lang="cs-CZ" dirty="0"/>
              <a:t>narušení / ztráta zrakové ostrosti (refrakční vady)</a:t>
            </a:r>
          </a:p>
          <a:p>
            <a:pPr lvl="1"/>
            <a:r>
              <a:rPr lang="cs-CZ" dirty="0"/>
              <a:t>obtíže při zpracování zrakových informací</a:t>
            </a:r>
          </a:p>
          <a:p>
            <a:pPr lvl="1"/>
            <a:r>
              <a:rPr lang="cs-CZ" dirty="0"/>
              <a:t>poruchy barvocitu</a:t>
            </a:r>
          </a:p>
          <a:p>
            <a:pPr lvl="1"/>
            <a:r>
              <a:rPr lang="cs-CZ" dirty="0"/>
              <a:t>poruchy binokulárního vidění (strabismus)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osoby slabozraké</a:t>
            </a:r>
          </a:p>
          <a:p>
            <a:pPr lvl="1"/>
            <a:r>
              <a:rPr lang="cs-CZ" dirty="0"/>
              <a:t>osoby se zbytky zraku</a:t>
            </a:r>
          </a:p>
          <a:p>
            <a:pPr lvl="1"/>
            <a:r>
              <a:rPr lang="cs-CZ" dirty="0"/>
              <a:t>osoby nevidomé – praktická a totální nevidomost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Zrakové postižení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Ovlivňuje celou osobnost člověka, oblast vzdělávání,  práce, volný čas, POSP, </a:t>
            </a:r>
            <a:r>
              <a:rPr lang="cs-CZ" dirty="0" err="1"/>
              <a:t>sebeobsluha</a:t>
            </a:r>
            <a:r>
              <a:rPr lang="cs-CZ" dirty="0"/>
              <a:t>, práce s informacemi</a:t>
            </a:r>
          </a:p>
          <a:p>
            <a:pPr>
              <a:lnSpc>
                <a:spcPct val="150000"/>
              </a:lnSpc>
            </a:pPr>
            <a:r>
              <a:rPr lang="cs-CZ" dirty="0"/>
              <a:t>Ovlivňuje vývoj jedince</a:t>
            </a:r>
          </a:p>
          <a:p>
            <a:pPr>
              <a:lnSpc>
                <a:spcPct val="150000"/>
              </a:lnSpc>
            </a:pPr>
            <a:r>
              <a:rPr lang="cs-CZ" dirty="0"/>
              <a:t>Senzorická deprivace</a:t>
            </a:r>
          </a:p>
          <a:p>
            <a:pPr>
              <a:lnSpc>
                <a:spcPct val="150000"/>
              </a:lnSpc>
            </a:pPr>
            <a:r>
              <a:rPr lang="cs-CZ" dirty="0"/>
              <a:t>Vrozené x získané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0A6C2-6DB0-4241-991A-F6989F53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02" y="262145"/>
            <a:ext cx="7772400" cy="1143000"/>
          </a:xfrm>
        </p:spPr>
        <p:txBody>
          <a:bodyPr/>
          <a:lstStyle/>
          <a:p>
            <a:r>
              <a:rPr lang="cs-CZ" dirty="0">
                <a:hlinkClick r:id="rId2"/>
              </a:rPr>
              <a:t>Jak vidí člověk se zrakovou vadou?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BBE1D-21D2-4CDC-8EA7-4CF1222877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5576" y="1289794"/>
            <a:ext cx="8075240" cy="529356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Aplikace </a:t>
            </a:r>
            <a:r>
              <a:rPr lang="cs-CZ" b="1" dirty="0" err="1"/>
              <a:t>ViaOpta</a:t>
            </a:r>
            <a:r>
              <a:rPr lang="cs-CZ" b="1" dirty="0"/>
              <a:t> Sim (</a:t>
            </a:r>
            <a:r>
              <a:rPr lang="cs-CZ" b="1" dirty="0" err="1"/>
              <a:t>VisionSim</a:t>
            </a:r>
            <a:r>
              <a:rPr lang="cs-CZ" b="1" dirty="0"/>
              <a:t> iOS)</a:t>
            </a:r>
          </a:p>
          <a:p>
            <a:endParaRPr lang="cs-CZ" dirty="0"/>
          </a:p>
          <a:p>
            <a:r>
              <a:rPr lang="cs-CZ" dirty="0"/>
              <a:t>DRY AMD – makulární degenerace (</a:t>
            </a:r>
            <a:r>
              <a:rPr lang="cs-CZ" dirty="0" err="1"/>
              <a:t>makula</a:t>
            </a:r>
            <a:r>
              <a:rPr lang="cs-CZ" dirty="0"/>
              <a:t> – žlutá skvrna)</a:t>
            </a:r>
          </a:p>
          <a:p>
            <a:r>
              <a:rPr lang="cs-CZ" dirty="0"/>
              <a:t>CRVO -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Vein</a:t>
            </a:r>
            <a:r>
              <a:rPr lang="cs-CZ" dirty="0"/>
              <a:t> </a:t>
            </a:r>
            <a:r>
              <a:rPr lang="cs-CZ" dirty="0" err="1"/>
              <a:t>Occlusion</a:t>
            </a:r>
            <a:r>
              <a:rPr lang="cs-CZ" dirty="0"/>
              <a:t> (retina – sítnice)</a:t>
            </a:r>
          </a:p>
          <a:p>
            <a:r>
              <a:rPr lang="cs-CZ" dirty="0"/>
              <a:t>WET AMD – makulární degenerace</a:t>
            </a:r>
          </a:p>
          <a:p>
            <a:r>
              <a:rPr lang="cs-CZ" dirty="0"/>
              <a:t>BRVO - </a:t>
            </a:r>
            <a:r>
              <a:rPr lang="cs-CZ" dirty="0" err="1"/>
              <a:t>Branch</a:t>
            </a:r>
            <a:r>
              <a:rPr lang="cs-CZ" dirty="0"/>
              <a:t> </a:t>
            </a:r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Vein</a:t>
            </a:r>
            <a:r>
              <a:rPr lang="cs-CZ" dirty="0"/>
              <a:t> </a:t>
            </a:r>
            <a:r>
              <a:rPr lang="cs-CZ" dirty="0" err="1"/>
              <a:t>Occlusion</a:t>
            </a:r>
            <a:endParaRPr lang="cs-CZ" dirty="0"/>
          </a:p>
          <a:p>
            <a:r>
              <a:rPr lang="cs-CZ" dirty="0" err="1"/>
              <a:t>Myopic</a:t>
            </a:r>
            <a:r>
              <a:rPr lang="cs-CZ" dirty="0"/>
              <a:t> CNV - </a:t>
            </a:r>
            <a:r>
              <a:rPr lang="cs-CZ" dirty="0" err="1"/>
              <a:t>Choroidal</a:t>
            </a:r>
            <a:r>
              <a:rPr lang="cs-CZ" dirty="0"/>
              <a:t> </a:t>
            </a:r>
            <a:r>
              <a:rPr lang="cs-CZ" dirty="0" err="1"/>
              <a:t>neovascularization</a:t>
            </a:r>
            <a:endParaRPr lang="cs-CZ" dirty="0"/>
          </a:p>
          <a:p>
            <a:r>
              <a:rPr lang="cs-CZ" dirty="0" err="1"/>
              <a:t>Diabetic</a:t>
            </a:r>
            <a:r>
              <a:rPr lang="cs-CZ" dirty="0"/>
              <a:t> </a:t>
            </a:r>
            <a:r>
              <a:rPr lang="cs-CZ" dirty="0" err="1"/>
              <a:t>retinopathy</a:t>
            </a:r>
            <a:r>
              <a:rPr lang="cs-CZ" dirty="0"/>
              <a:t> – diabetická retinopatie</a:t>
            </a:r>
          </a:p>
          <a:p>
            <a:r>
              <a:rPr lang="cs-CZ" dirty="0"/>
              <a:t>VMT -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Vitreomacular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traction</a:t>
            </a:r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syndrome</a:t>
            </a:r>
            <a:endParaRPr lang="cs-CZ" dirty="0"/>
          </a:p>
          <a:p>
            <a:r>
              <a:rPr lang="cs-CZ" dirty="0"/>
              <a:t>DME – </a:t>
            </a:r>
            <a:r>
              <a:rPr lang="cs-CZ" dirty="0" err="1"/>
              <a:t>Diabetic</a:t>
            </a:r>
            <a:r>
              <a:rPr lang="cs-CZ" dirty="0"/>
              <a:t> </a:t>
            </a:r>
            <a:r>
              <a:rPr lang="cs-CZ" dirty="0" err="1"/>
              <a:t>macular</a:t>
            </a:r>
            <a:r>
              <a:rPr lang="cs-CZ" dirty="0"/>
              <a:t> </a:t>
            </a:r>
            <a:r>
              <a:rPr lang="cs-CZ" dirty="0" err="1"/>
              <a:t>edema</a:t>
            </a:r>
            <a:r>
              <a:rPr lang="cs-CZ" dirty="0"/>
              <a:t> </a:t>
            </a:r>
          </a:p>
          <a:p>
            <a:r>
              <a:rPr lang="cs-CZ" dirty="0" err="1"/>
              <a:t>Glaucoma</a:t>
            </a:r>
            <a:r>
              <a:rPr lang="cs-CZ" dirty="0"/>
              <a:t> – </a:t>
            </a:r>
            <a:r>
              <a:rPr lang="cs-CZ" dirty="0" err="1"/>
              <a:t>glaucom</a:t>
            </a:r>
            <a:r>
              <a:rPr lang="cs-CZ" dirty="0"/>
              <a:t> (zelený zákal)</a:t>
            </a:r>
          </a:p>
          <a:p>
            <a:r>
              <a:rPr lang="cs-CZ" dirty="0" err="1"/>
              <a:t>Cataract</a:t>
            </a:r>
            <a:r>
              <a:rPr lang="cs-CZ" dirty="0"/>
              <a:t> – katarakta (šedý zákal)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54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67C2C-424F-EF05-52A7-E05E6060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005064"/>
            <a:ext cx="7772400" cy="1143000"/>
          </a:xfrm>
        </p:spPr>
        <p:txBody>
          <a:bodyPr>
            <a:noAutofit/>
          </a:bodyPr>
          <a:lstStyle/>
          <a:p>
            <a:r>
              <a:rPr lang="cs-CZ" sz="6000" dirty="0"/>
              <a:t>Zraková vada</a:t>
            </a:r>
            <a:br>
              <a:rPr lang="cs-CZ" sz="6000" dirty="0"/>
            </a:br>
            <a:br>
              <a:rPr lang="cs-CZ" sz="6000" dirty="0"/>
            </a:br>
            <a:r>
              <a:rPr lang="cs-CZ" sz="6000" dirty="0"/>
              <a:t>Zrakové postižení</a:t>
            </a:r>
            <a:br>
              <a:rPr lang="cs-CZ" sz="6000" dirty="0"/>
            </a:b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65433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hlinkClick r:id="rId2"/>
              </a:rPr>
              <a:t>Jak přistupovat k lidem se ZP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5077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Kompenzační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Optické pomůcky</a:t>
            </a:r>
          </a:p>
        </p:txBody>
      </p:sp>
      <p:pic>
        <p:nvPicPr>
          <p:cNvPr id="20482" name="Picture 2" descr="VÃ½sledek obrÃ¡zku pro lupa kapesnÃ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381250" cy="23812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83568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Kapesní lupa</a:t>
            </a:r>
          </a:p>
        </p:txBody>
      </p:sp>
      <p:pic>
        <p:nvPicPr>
          <p:cNvPr id="20484" name="Picture 4" descr="VÃ½sledek obrÃ¡zku pro stojÃ¡nkovÃ¡ lu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1944216" cy="194421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228184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Stojánková lupa</a:t>
            </a:r>
          </a:p>
        </p:txBody>
      </p:sp>
      <p:pic>
        <p:nvPicPr>
          <p:cNvPr id="20486" name="Picture 6" descr="VÃ½sledek obrÃ¡zku pro lupa do ru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592288" cy="193611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572000" y="58772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Lupa do ruky s osvětlením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Kompenzační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Optické elektronické pomůcky</a:t>
            </a:r>
          </a:p>
        </p:txBody>
      </p:sp>
      <p:pic>
        <p:nvPicPr>
          <p:cNvPr id="26626" name="Picture 2" descr="VÃ½sledek obrÃ¡zku pro kamerovÃ¡ lu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619500" cy="3619500"/>
          </a:xfrm>
          <a:prstGeom prst="rect">
            <a:avLst/>
          </a:prstGeom>
          <a:noFill/>
        </p:spPr>
      </p:pic>
      <p:pic>
        <p:nvPicPr>
          <p:cNvPr id="26628" name="Picture 4" descr="VÃ½sledek obrÃ¡zku pro kamerovÃ¡ lu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4860539" cy="324036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491880" y="58052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Kamerové lupy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Kompenzační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Počítačové vybavení</a:t>
            </a:r>
          </a:p>
          <a:p>
            <a:pPr lvl="1"/>
            <a:r>
              <a:rPr lang="cs-CZ" dirty="0"/>
              <a:t>Zvětšovací a odečítací programy (např. </a:t>
            </a:r>
            <a:r>
              <a:rPr lang="cs-CZ" dirty="0" err="1"/>
              <a:t>ZoomText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Braillský</a:t>
            </a:r>
            <a:r>
              <a:rPr lang="cs-CZ" dirty="0"/>
              <a:t> řádek - speciální hardware pro nevidomé, připojuje se k počítači a převádí textové informace z obrazovky do Braillova písma</a:t>
            </a:r>
          </a:p>
          <a:p>
            <a:pPr lvl="1"/>
            <a:r>
              <a:rPr lang="cs-CZ" dirty="0"/>
              <a:t>Elektronický zápisník – </a:t>
            </a:r>
            <a:r>
              <a:rPr lang="cs-CZ" dirty="0" err="1"/>
              <a:t>braillská</a:t>
            </a:r>
            <a:r>
              <a:rPr lang="cs-CZ" dirty="0"/>
              <a:t> klávesnice a hlasový výstup</a:t>
            </a:r>
          </a:p>
          <a:p>
            <a:pPr lvl="1"/>
            <a:endParaRPr lang="cs-CZ" dirty="0"/>
          </a:p>
        </p:txBody>
      </p:sp>
      <p:pic>
        <p:nvPicPr>
          <p:cNvPr id="19458" name="Picture 2" descr="Výsledek obrázku pro braillský řád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21088"/>
            <a:ext cx="4448175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30794</TotalTime>
  <Words>636</Words>
  <Application>Microsoft Office PowerPoint</Application>
  <PresentationFormat>Předvádění na obrazovce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Open Sans</vt:lpstr>
      <vt:lpstr>Wingdings 2</vt:lpstr>
      <vt:lpstr>Jmění</vt:lpstr>
      <vt:lpstr>Podpora žáků se zrakovým postižením</vt:lpstr>
      <vt:lpstr>Zrakové postižení</vt:lpstr>
      <vt:lpstr>Zrakové postižení</vt:lpstr>
      <vt:lpstr>Jak vidí člověk se zrakovou vadou?</vt:lpstr>
      <vt:lpstr>Zraková vada  Zrakové postižení </vt:lpstr>
      <vt:lpstr>Jak přistupovat k lidem se ZP</vt:lpstr>
      <vt:lpstr>Kompenzační pomůcky</vt:lpstr>
      <vt:lpstr>Kompenzační pomůcky</vt:lpstr>
      <vt:lpstr>Kompenzační pomůcky</vt:lpstr>
      <vt:lpstr>Kompenzační pomůcky</vt:lpstr>
      <vt:lpstr>Braillovo písmo</vt:lpstr>
      <vt:lpstr>Prezentace aplikace PowerPoint</vt:lpstr>
      <vt:lpstr>Bílá hůl</vt:lpstr>
      <vt:lpstr>Inkluze a zrakové postižení – jde to?</vt:lpstr>
      <vt:lpstr>Podpora žáka se ZP</vt:lpstr>
      <vt:lpstr>Podpora žáka se ZP</vt:lpstr>
      <vt:lpstr>videa</vt:lpstr>
      <vt:lpstr>DĚKUJI ZA POZORNOST 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žáků se zrakovým postižením</dc:title>
  <dc:creator>Šárka</dc:creator>
  <cp:lastModifiedBy>Šárka Hlubocká</cp:lastModifiedBy>
  <cp:revision>30</cp:revision>
  <dcterms:created xsi:type="dcterms:W3CDTF">2019-09-29T07:52:07Z</dcterms:created>
  <dcterms:modified xsi:type="dcterms:W3CDTF">2022-10-23T18:06:37Z</dcterms:modified>
</cp:coreProperties>
</file>