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CF48B-7B9D-45EA-AEF4-F5B33E0A6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A5176D-F648-41C1-A174-2CDE15889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E92B1B-61EC-4FB7-A013-D756F0F2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576D6D-31E5-4911-A336-24A0DD1D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C1D82D-52A2-4BEF-B07B-C4A2AC16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1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7D893-52C3-4D47-9122-FE7D420E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3A4618-B5B9-4FCC-85D8-9E884E613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3E4D35-2D92-40CE-AC4C-DDA26849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CE9D0A-B4E3-42B5-A368-336517DC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4CDEF7-ECAB-4A70-B2FB-A1113470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6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C0CC4A-2FE0-4FF2-AEB9-592311BD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23E0F7-B75B-482A-96A8-6A81C57C3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4E521-5B34-4A14-A8F6-9DAA0BCC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C7F10A-B660-4429-9CFD-59E58680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23F062-1E9B-4621-AA77-A114270C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51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F686B-CE77-4247-AC07-1A5491038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6BA7D-2ABB-4DB7-8E3D-7B587AB49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38728B-0136-4367-9628-3B7C594B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A98DDA-BF4A-49C2-B931-2A2FD403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F9FB8F-111C-423B-8818-442F6313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83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C1215-5E6F-4303-A10A-B047EB77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E085AE-F0FC-4A99-9F87-A8B7DC9B6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DB06D0-7E95-4850-BB35-574681DD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3B7AB8-C9DA-45BA-A6A2-FE31F530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515D76-28F8-4730-AFA5-F04DB70F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40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6729D-91AE-4043-803A-97FCD7FA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C93FC-6DC8-461C-AA63-E9379F779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7CE249-5C23-4D41-A13F-5307A7A5D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6D545D-9581-4A65-B4E9-09977B18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368111-F09C-4507-8A2C-F811ABC0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7056C1-CA96-4EDA-8A21-C5D3AC07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45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36C16-A889-4F7B-ADB2-C6E8A5D7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BF725D-A1AB-4476-B414-807892D7F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940229-FEC7-47D5-9080-BAF94AB65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6153F50-4948-48DC-B833-321DB507C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3E5427A-8177-4F88-8DEE-A95A770C5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D36304B-458E-4916-A49E-D7203EF74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C3D9011-0CA5-43C1-8A4F-90750A1E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2977A4-F25D-4BA6-8E9F-AEF51009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24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C1543-F7C9-4A5F-9D1A-FDAC5A0B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EE7E4F-908C-4C90-B13A-50931206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1DA7984-A28A-497D-B9D7-8AFA65AA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9B2798-F36C-421E-AD58-215B7429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6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F915CF9-8A77-47AA-928D-77B37DF6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49F5CE8-85F1-4508-8F64-34E0C0D0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506583-8C8B-4E43-A650-32A2BC4A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37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2691D-192C-483F-9404-ABEA036D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30553C-B387-4AB6-A31A-2C1442C0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6CAEB2-1432-43CB-884F-C9E16472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47306D-F0FE-4EC2-A56D-5D6800F3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9D9E5C-525A-41D0-82DF-3BCEBF93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BB84C3-BC51-496C-8D1E-8030F4C9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43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93079-9E72-4F90-9E12-FF2993B2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8026F21-C664-46D3-AA4B-6270DCF66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449828-306B-4A22-A521-8A23EF8DA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728C3B-1AC1-4E97-AB85-361B5F8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D05DB8-BCA6-4398-8154-971CAD51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BBDB35-9D5F-4FA9-9787-DAD2CE49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26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5113003-C719-44A3-9601-D9A92952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A08FA5-97E2-4145-90AD-6A4A4D917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4B7A22-6D0B-45F7-BBFE-85F5AD92C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B408A-BD80-45FC-A5F1-B5D195556AAD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CB9ECF-D884-46AB-AC1A-CD22938DA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204CB0-2876-4EF4-98B5-AA0CC7179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0A130-CC08-4781-8704-878FDE9E1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17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incondelemprendedor.es/top-10-mejores-test-del-emprendedo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www.justintarte.com/2014/05/but-that-wont-help-our-test-scores.html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www.justintarte.com/2014/05/but-that-wont-help-our-test-scores.html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microsoft.com/office/2007/relationships/media" Target="../media/media4.m4a"/><Relationship Id="rId7" Type="http://schemas.openxmlformats.org/officeDocument/2006/relationships/hyperlink" Target="http://www.justintarte.com/2014/05/but-that-wont-help-our-test-scores.html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microsoft.com/office/2007/relationships/media" Target="../media/media6.m4a"/><Relationship Id="rId7" Type="http://schemas.openxmlformats.org/officeDocument/2006/relationships/hyperlink" Target="http://www.justintarte.com/2014/05/but-that-wont-help-our-test-scores.html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www.justintarte.com/2014/05/but-that-wont-help-our-test-scores.html" TargetMode="Externa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4/05/but-that-wont-help-our-test-scores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www.justintarte.com/2014/05/but-that-wont-help-our-test-scores.html" TargetMode="Externa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4/05/but-that-wont-help-our-test-scores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E39861EC-44AF-4FB7-BF3B-316D8A6B84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351" b="5379"/>
          <a:stretch/>
        </p:blipFill>
        <p:spPr>
          <a:xfrm>
            <a:off x="20" y="83976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7A3CC9-C538-4F79-A17F-18C9CE12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ZNALOSTNÍ TESTY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2FC377-8237-4FED-BE6F-FC908F6855AC}"/>
              </a:ext>
            </a:extLst>
          </p:cNvPr>
          <p:cNvSpPr txBox="1"/>
          <p:nvPr/>
        </p:nvSpPr>
        <p:spPr>
          <a:xfrm>
            <a:off x="10133423" y="6657945"/>
            <a:ext cx="20585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rincondelemprendedor.es/top-10-mejores-test-del-emprendedor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40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V PEDAGOGICKÉM VÝZKUMU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1BE1049-C0CB-49D1-A79B-9EB2B74DD2D1}"/>
              </a:ext>
            </a:extLst>
          </p:cNvPr>
          <p:cNvSpPr txBox="1"/>
          <p:nvPr/>
        </p:nvSpPr>
        <p:spPr>
          <a:xfrm>
            <a:off x="1950098" y="1940788"/>
            <a:ext cx="9255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Test</a:t>
            </a:r>
            <a:r>
              <a:rPr lang="cs-CZ" dirty="0"/>
              <a:t> slouží jako </a:t>
            </a:r>
            <a:r>
              <a:rPr lang="cs-CZ" b="1" dirty="0"/>
              <a:t>nástroj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Zkoumáme žákovy výsledky vzdělávání - znalosti, schopnosti, aplikační schopnosti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Experiment: </a:t>
            </a:r>
            <a:r>
              <a:rPr lang="cs-CZ" dirty="0" err="1"/>
              <a:t>pretest</a:t>
            </a:r>
            <a:r>
              <a:rPr lang="cs-CZ" dirty="0"/>
              <a:t> – intervence – </a:t>
            </a:r>
            <a:r>
              <a:rPr lang="cs-CZ" dirty="0" err="1"/>
              <a:t>posttest</a:t>
            </a:r>
            <a:r>
              <a:rPr lang="cs-CZ" dirty="0"/>
              <a:t>  (v kontrolní skupině intervenci neprovádíme)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Výsledky testů mohou napomoci objektivnímu výběru respondentů (například žáci s dobrými matematickými schopnostmi)</a:t>
            </a:r>
          </a:p>
        </p:txBody>
      </p:sp>
      <p:pic>
        <p:nvPicPr>
          <p:cNvPr id="8" name="slide 2">
            <a:hlinkClick r:id="" action="ppaction://media"/>
            <a:extLst>
              <a:ext uri="{FF2B5EF4-FFF2-40B4-BE49-F238E27FC236}">
                <a16:creationId xmlns:a16="http://schemas.microsoft.com/office/drawing/2014/main" id="{7CC54D20-4D12-45F2-A1CF-C0D2CB8FC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19"/>
    </mc:Choice>
    <mc:Fallback>
      <p:transition spd="slow" advTm="98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41"/>
            <a:ext cx="10515600" cy="1343847"/>
          </a:xfrm>
        </p:spPr>
        <p:txBody>
          <a:bodyPr/>
          <a:lstStyle/>
          <a:p>
            <a:r>
              <a:rPr lang="cs-CZ" dirty="0"/>
              <a:t>DRUHY TESTŮ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43393013-3F28-4398-B75D-22772DD86426}"/>
              </a:ext>
            </a:extLst>
          </p:cNvPr>
          <p:cNvSpPr txBox="1">
            <a:spLocks/>
          </p:cNvSpPr>
          <p:nvPr/>
        </p:nvSpPr>
        <p:spPr>
          <a:xfrm>
            <a:off x="748862" y="1690688"/>
            <a:ext cx="10515600" cy="351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TESTY ÚROVNĚ</a:t>
            </a:r>
          </a:p>
          <a:p>
            <a:r>
              <a:rPr lang="cs-CZ" dirty="0"/>
              <a:t>DIDAKTICKÉ TESTY</a:t>
            </a:r>
          </a:p>
          <a:p>
            <a:r>
              <a:rPr lang="cs-CZ" dirty="0"/>
              <a:t>DIAGNOSTICKÉ TESTY</a:t>
            </a:r>
          </a:p>
          <a:p>
            <a:r>
              <a:rPr lang="cs-CZ" dirty="0"/>
              <a:t>ROZŘAZOVACÍ TESTY</a:t>
            </a:r>
          </a:p>
        </p:txBody>
      </p:sp>
      <p:pic>
        <p:nvPicPr>
          <p:cNvPr id="10" name="slide 3">
            <a:hlinkClick r:id="" action="ppaction://media"/>
            <a:extLst>
              <a:ext uri="{FF2B5EF4-FFF2-40B4-BE49-F238E27FC236}">
                <a16:creationId xmlns:a16="http://schemas.microsoft.com/office/drawing/2014/main" id="{EEB4297E-85C6-4F15-9175-1BEEEB1F5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5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83"/>
    </mc:Choice>
    <mc:Fallback>
      <p:transition spd="slow" advTm="9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Didaktické testy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7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8" tooltip="https://creativecommons.org/licenses/by/3.0/"/>
              </a:rPr>
              <a:t>CC BY</a:t>
            </a:r>
            <a:endParaRPr lang="cs-CZ" sz="9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DAAE0A-8392-4FBC-A5A3-0F342DE66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9277" y="1490128"/>
            <a:ext cx="8065523" cy="50773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08A2B03-4045-4074-873F-DC5A1F66D54A}"/>
              </a:ext>
            </a:extLst>
          </p:cNvPr>
          <p:cNvSpPr/>
          <p:nvPr/>
        </p:nvSpPr>
        <p:spPr>
          <a:xfrm>
            <a:off x="3032449" y="2845837"/>
            <a:ext cx="7287208" cy="5831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941B3DD-4633-460F-95C7-12FA87D398A0}"/>
              </a:ext>
            </a:extLst>
          </p:cNvPr>
          <p:cNvSpPr/>
          <p:nvPr/>
        </p:nvSpPr>
        <p:spPr>
          <a:xfrm>
            <a:off x="3032450" y="4408607"/>
            <a:ext cx="7287207" cy="5003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slide 4">
            <a:hlinkClick r:id="" action="ppaction://media"/>
            <a:extLst>
              <a:ext uri="{FF2B5EF4-FFF2-40B4-BE49-F238E27FC236}">
                <a16:creationId xmlns:a16="http://schemas.microsoft.com/office/drawing/2014/main" id="{A6F0DB73-F24A-4C10-A8D9-5A86AE0BF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slide 4">
            <a:hlinkClick r:id="" action="ppaction://media"/>
            <a:extLst>
              <a:ext uri="{FF2B5EF4-FFF2-40B4-BE49-F238E27FC236}">
                <a16:creationId xmlns:a16="http://schemas.microsoft.com/office/drawing/2014/main" id="{990656E3-C96F-4C9D-B1F3-8667796966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88"/>
    </mc:Choice>
    <mc:Fallback>
      <p:transition spd="slow" advTm="9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2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7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/>
          <a:lstStyle/>
          <a:p>
            <a:r>
              <a:rPr lang="cs-CZ" dirty="0"/>
              <a:t>Vlastnosti testů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7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8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4C4D77F-70BF-46F5-BE5B-A558E902F2C3}"/>
              </a:ext>
            </a:extLst>
          </p:cNvPr>
          <p:cNvSpPr txBox="1"/>
          <p:nvPr/>
        </p:nvSpPr>
        <p:spPr>
          <a:xfrm>
            <a:off x="1185637" y="1399592"/>
            <a:ext cx="1037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reliabilita (</a:t>
            </a:r>
            <a:r>
              <a:rPr lang="cs-CZ" sz="2000" dirty="0" err="1"/>
              <a:t>Cronbachovo</a:t>
            </a:r>
            <a:r>
              <a:rPr lang="cs-CZ" sz="2000" dirty="0"/>
              <a:t> alfa)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validita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C328640-21C4-4B86-A990-2A43B62AB854}"/>
              </a:ext>
            </a:extLst>
          </p:cNvPr>
          <p:cNvSpPr txBox="1">
            <a:spLocks/>
          </p:cNvSpPr>
          <p:nvPr/>
        </p:nvSpPr>
        <p:spPr>
          <a:xfrm>
            <a:off x="838200" y="2646693"/>
            <a:ext cx="10515600" cy="1268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Vlastnosti testových úloh/položek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69DC9B-F13D-494F-B0B6-FD5070604C1B}"/>
              </a:ext>
            </a:extLst>
          </p:cNvPr>
          <p:cNvSpPr txBox="1"/>
          <p:nvPr/>
        </p:nvSpPr>
        <p:spPr>
          <a:xfrm>
            <a:off x="1073020" y="3915656"/>
            <a:ext cx="7961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obtížnost (index obtížnosti, facility </a:t>
            </a:r>
            <a:r>
              <a:rPr lang="cs-CZ" dirty="0" err="1"/>
              <a:t>value</a:t>
            </a:r>
            <a:r>
              <a:rPr lang="cs-CZ" dirty="0"/>
              <a:t>, hodnota obtížnosti)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citlivost (index citlivosti – </a:t>
            </a:r>
            <a:r>
              <a:rPr lang="cs-CZ" dirty="0" err="1"/>
              <a:t>discrimination</a:t>
            </a:r>
            <a:r>
              <a:rPr lang="cs-CZ" dirty="0"/>
              <a:t> index)</a:t>
            </a:r>
          </a:p>
        </p:txBody>
      </p:sp>
      <p:pic>
        <p:nvPicPr>
          <p:cNvPr id="9" name="slide 5">
            <a:hlinkClick r:id="" action="ppaction://media"/>
            <a:extLst>
              <a:ext uri="{FF2B5EF4-FFF2-40B4-BE49-F238E27FC236}">
                <a16:creationId xmlns:a16="http://schemas.microsoft.com/office/drawing/2014/main" id="{67800403-EEA7-4752-847D-B8B08D111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4609" y="1295969"/>
            <a:ext cx="487363" cy="487363"/>
          </a:xfrm>
          <a:prstGeom prst="rect">
            <a:avLst/>
          </a:prstGeom>
        </p:spPr>
      </p:pic>
      <p:pic>
        <p:nvPicPr>
          <p:cNvPr id="10" name="slide 5/2">
            <a:hlinkClick r:id="" action="ppaction://media"/>
            <a:extLst>
              <a:ext uri="{FF2B5EF4-FFF2-40B4-BE49-F238E27FC236}">
                <a16:creationId xmlns:a16="http://schemas.microsoft.com/office/drawing/2014/main" id="{7F49E65A-600E-426D-9BF3-07EBE71DB3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6309" y="40746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8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19"/>
    </mc:Choice>
    <mc:Fallback>
      <p:transition spd="slow" advTm="17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11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4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testových úloh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/3.0/"/>
              </a:rPr>
              <a:t>CC BY</a:t>
            </a:r>
            <a:endParaRPr lang="cs-CZ" sz="9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33852D-56AE-49F5-9F8D-104A20FAA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399" y="1227455"/>
            <a:ext cx="7345680" cy="5265420"/>
          </a:xfrm>
          <a:prstGeom prst="rect">
            <a:avLst/>
          </a:prstGeom>
        </p:spPr>
      </p:pic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834FED61-EEC0-4A17-A672-D5C581DA7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9618" y="2277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68"/>
    </mc:Choice>
    <mc:Fallback>
      <p:transition spd="slow" advTm="7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r>
              <a:rPr lang="cs-CZ" altLang="cs-CZ" sz="2800" b="1" dirty="0">
                <a:effectLst/>
              </a:rPr>
              <a:t>Testové úlohy vhodné pro zjišťování dosažených vzdělávacích výsledků </a:t>
            </a:r>
            <a:br>
              <a:rPr lang="cs-CZ" altLang="cs-CZ" sz="2800" b="1" dirty="0">
                <a:effectLst/>
              </a:rPr>
            </a:br>
            <a:br>
              <a:rPr lang="cs-CZ" altLang="cs-CZ" sz="2800" b="1" dirty="0">
                <a:effectLst/>
              </a:rPr>
            </a:br>
            <a:r>
              <a:rPr lang="cs-CZ" altLang="cs-CZ" sz="2000" b="1" dirty="0">
                <a:effectLst/>
              </a:rPr>
              <a:t>dle </a:t>
            </a:r>
            <a:r>
              <a:rPr lang="cs-CZ" altLang="cs-CZ" sz="2000" b="1" dirty="0" err="1">
                <a:effectLst/>
              </a:rPr>
              <a:t>Bloomovy</a:t>
            </a:r>
            <a:r>
              <a:rPr lang="cs-CZ" altLang="cs-CZ" sz="2000" b="1" dirty="0">
                <a:effectLst/>
              </a:rPr>
              <a:t> taxonomie kognitivních výukových cílů</a:t>
            </a:r>
            <a:endParaRPr lang="cs-CZ" sz="2000" dirty="0"/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/3.0/"/>
              </a:rPr>
              <a:t>CC BY</a:t>
            </a:r>
            <a:endParaRPr lang="cs-CZ" sz="9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0C222CC-BF15-42CD-8435-6D1E7AC77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961" y="1474840"/>
            <a:ext cx="10791625" cy="52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/>
          <a:lstStyle/>
          <a:p>
            <a:r>
              <a:rPr lang="cs-CZ" dirty="0"/>
              <a:t>Tvorba testů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4C4D77F-70BF-46F5-BE5B-A558E902F2C3}"/>
              </a:ext>
            </a:extLst>
          </p:cNvPr>
          <p:cNvSpPr txBox="1"/>
          <p:nvPr/>
        </p:nvSpPr>
        <p:spPr>
          <a:xfrm>
            <a:off x="1437564" y="1166327"/>
            <a:ext cx="103740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Při výzkumu zvážíme použití již validovaného testu</a:t>
            </a:r>
          </a:p>
          <a:p>
            <a:r>
              <a:rPr lang="cs-CZ" sz="2000" dirty="0"/>
              <a:t>Při tvorbě testů postupujeme plánovaně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určíme, k čemu test slouží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vypracujeme testové specifikace – rozsah testu, jaké znalosti plánujeme testovat, druhy testových úloh, počty jednotlivých druhů testových úloh, způsob vyhodnocení testu, jak bude zajištěna bezpečnost testů a jak budou žáci informováni o výsledku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vezmeme v úvahu praktičnost testu – kolik bude třeba času, kolik expertů bude vypracovávat testové úlohy, jak a kde se budou tyto úlohy moderovat a </a:t>
            </a:r>
            <a:r>
              <a:rPr lang="cs-CZ" sz="2000" dirty="0" err="1"/>
              <a:t>pretestovat</a:t>
            </a:r>
            <a:r>
              <a:rPr lang="cs-CZ" sz="2000" dirty="0"/>
              <a:t>, kolik bude třeba administrátorů, kolik prostor, jaká zařízení, kolik bude třeba hodnotitelů a zda je potřebné hodnotitele zacvičit a jakým způsobem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experti vypracují položky, které jsou moderovány (nepoužijeme hned první verzi, je třeba se zaměřit na kvalitu položek). Jednotlivé položky nebo celé testy </a:t>
            </a:r>
            <a:r>
              <a:rPr lang="cs-CZ" sz="2000" dirty="0" err="1"/>
              <a:t>pretestujeme</a:t>
            </a:r>
            <a:r>
              <a:rPr lang="cs-CZ" sz="2000" dirty="0"/>
              <a:t>, provedeme statistickou analýzu. Určíme, jaká </a:t>
            </a:r>
            <a:r>
              <a:rPr lang="cs-CZ" sz="2000" dirty="0" err="1"/>
              <a:t>skore</a:t>
            </a:r>
            <a:r>
              <a:rPr lang="cs-CZ" sz="2000" dirty="0"/>
              <a:t> dosažená v testu odpovídají jakému hodnocení.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8EEE3354-7E2A-486E-ABF2-B549E49D1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34"/>
    </mc:Choice>
    <mc:Fallback>
      <p:transition spd="slow" advTm="17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00D5C-1731-40FB-9B8B-02E8CED2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/>
          <a:lstStyle/>
          <a:p>
            <a:r>
              <a:rPr lang="cs-CZ" dirty="0"/>
              <a:t>Literatura</a:t>
            </a:r>
          </a:p>
        </p:txBody>
      </p:sp>
      <p:pic>
        <p:nvPicPr>
          <p:cNvPr id="5" name="Zástupný obsah 4" descr="Obsah obrázku text, hra&#10;&#10;Popis byl vytvořen automaticky">
            <a:extLst>
              <a:ext uri="{FF2B5EF4-FFF2-40B4-BE49-F238E27FC236}">
                <a16:creationId xmlns:a16="http://schemas.microsoft.com/office/drawing/2014/main" id="{988B7F4F-C8F9-4A32-9FF1-66BE4F75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0" y="5206181"/>
            <a:ext cx="2457494" cy="165181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7FA7C-1924-4689-9CC3-107800336AF1}"/>
              </a:ext>
            </a:extLst>
          </p:cNvPr>
          <p:cNvSpPr txBox="1"/>
          <p:nvPr/>
        </p:nvSpPr>
        <p:spPr>
          <a:xfrm flipH="1">
            <a:off x="2074836" y="7108100"/>
            <a:ext cx="59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://www.justintarte.com/2014/05/but-that-wont-help-our-test-scores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705E3EA-0553-4B0A-8526-222B8D87978B}"/>
              </a:ext>
            </a:extLst>
          </p:cNvPr>
          <p:cNvSpPr txBox="1"/>
          <p:nvPr/>
        </p:nvSpPr>
        <p:spPr>
          <a:xfrm>
            <a:off x="950168" y="1171087"/>
            <a:ext cx="8308132" cy="4086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Bachman, L. F., &amp; Palmer, A. S. (1996).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 testing in practice: Designing and developing useful language tests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Oxford: Oxford University Press.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u="sng" dirty="0" err="1"/>
              <a:t>Byčkovský</a:t>
            </a:r>
            <a:r>
              <a:rPr lang="cs-CZ" sz="1800" u="sng" dirty="0"/>
              <a:t>, P. ( </a:t>
            </a:r>
            <a:r>
              <a:rPr lang="cs-CZ" sz="1800" i="1" u="sng" dirty="0"/>
              <a:t>Základy měření výsledků výuky. Tvorba didaktického testu</a:t>
            </a:r>
            <a:r>
              <a:rPr lang="cs-CZ" sz="1800" u="sng" dirty="0"/>
              <a:t>. Praha: ČVUT</a:t>
            </a:r>
            <a:r>
              <a:rPr lang="cs-CZ" sz="1800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b="1" u="sng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dirty="0" err="1"/>
              <a:t>Byčkovský</a:t>
            </a:r>
            <a:r>
              <a:rPr lang="cs-CZ" dirty="0"/>
              <a:t>, </a:t>
            </a:r>
            <a:r>
              <a:rPr lang="cs-CZ" sz="1800" dirty="0"/>
              <a:t>P. (1987). </a:t>
            </a:r>
            <a:r>
              <a:rPr lang="cs-CZ" sz="1800" i="1" dirty="0"/>
              <a:t>Teorie testování</a:t>
            </a:r>
            <a:r>
              <a:rPr lang="cs-CZ" sz="1800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dirty="0"/>
              <a:t>Hniličková a kol. (1967). </a:t>
            </a:r>
            <a:r>
              <a:rPr lang="cs-CZ" sz="1800" i="1" dirty="0"/>
              <a:t>Didaktické testy. </a:t>
            </a:r>
            <a:r>
              <a:rPr lang="cs-CZ" sz="1800" dirty="0"/>
              <a:t>Praha.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dirty="0"/>
              <a:t>Hrabal, V. (1992), </a:t>
            </a:r>
            <a:r>
              <a:rPr lang="cs-CZ" sz="1800" i="1" dirty="0"/>
              <a:t>Testy a testování ve škole.</a:t>
            </a:r>
            <a:r>
              <a:rPr lang="cs-CZ" sz="1800" dirty="0"/>
              <a:t> Praha: UK.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dirty="0" err="1"/>
              <a:t>Chráska</a:t>
            </a:r>
            <a:r>
              <a:rPr lang="cs-CZ" sz="1800" dirty="0"/>
              <a:t>, M. (1998). </a:t>
            </a:r>
            <a:r>
              <a:rPr lang="cs-CZ" sz="1800" i="1" dirty="0"/>
              <a:t>Didaktické testy v práci učitele</a:t>
            </a:r>
            <a:r>
              <a:rPr lang="cs-CZ" sz="1800" dirty="0"/>
              <a:t>. Olomouc: Krajský pedagogický ústav.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b="1" u="sng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u="sng" dirty="0" err="1"/>
              <a:t>Chráska</a:t>
            </a:r>
            <a:r>
              <a:rPr lang="cs-CZ" sz="1800" u="sng" dirty="0"/>
              <a:t>, M. (1998). </a:t>
            </a:r>
            <a:r>
              <a:rPr lang="cs-CZ" sz="1800" i="1" u="sng" dirty="0"/>
              <a:t>Didaktické testy</a:t>
            </a:r>
            <a:r>
              <a:rPr lang="cs-CZ" sz="1800" u="sng" dirty="0"/>
              <a:t>. Brno: </a:t>
            </a:r>
            <a:r>
              <a:rPr lang="cs-CZ" sz="1800" u="sng" dirty="0" err="1"/>
              <a:t>Paido</a:t>
            </a:r>
            <a:r>
              <a:rPr lang="cs-CZ" sz="1800" u="sng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b="1" u="sng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dirty="0"/>
              <a:t>Průcha J., Walterová, E.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1800" dirty="0"/>
              <a:t> Mareš, J. (2001). </a:t>
            </a:r>
            <a:r>
              <a:rPr lang="cs-CZ" sz="1800" i="1" dirty="0"/>
              <a:t>Pedagogický slovník.</a:t>
            </a:r>
            <a:r>
              <a:rPr lang="cs-CZ" sz="1800" dirty="0"/>
              <a:t> Praha: Portál. ISBN 80-7178-579-2. </a:t>
            </a:r>
          </a:p>
        </p:txBody>
      </p:sp>
    </p:spTree>
    <p:extLst>
      <p:ext uri="{BB962C8B-B14F-4D97-AF65-F5344CB8AC3E}">
        <p14:creationId xmlns:p14="http://schemas.microsoft.com/office/powerpoint/2010/main" val="31234484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507</Words>
  <Application>Microsoft Office PowerPoint</Application>
  <PresentationFormat>Širokoúhlá obrazovka</PresentationFormat>
  <Paragraphs>58</Paragraphs>
  <Slides>9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ZNALOSTNÍ TESTY</vt:lpstr>
      <vt:lpstr>TESTY V PEDAGOGICKÉM VÝZKUMU</vt:lpstr>
      <vt:lpstr>DRUHY TESTŮ</vt:lpstr>
      <vt:lpstr>Didaktické testy</vt:lpstr>
      <vt:lpstr>Vlastnosti testů</vt:lpstr>
      <vt:lpstr>Druhy testových úloh</vt:lpstr>
      <vt:lpstr>Testové úlohy vhodné pro zjišťování dosažených vzdělávacích výsledků   dle Bloomovy taxonomie kognitivních výukových cílů</vt:lpstr>
      <vt:lpstr>Tvorba testů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ZNALOSTNÍ TESTY</dc:title>
  <dc:creator>Bumbálková Eva</dc:creator>
  <cp:lastModifiedBy>Bumbálková Eva</cp:lastModifiedBy>
  <cp:revision>6</cp:revision>
  <dcterms:created xsi:type="dcterms:W3CDTF">2021-10-31T09:22:50Z</dcterms:created>
  <dcterms:modified xsi:type="dcterms:W3CDTF">2021-10-31T16:12:35Z</dcterms:modified>
</cp:coreProperties>
</file>