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25A05-971C-4967-90C1-435DE095A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A7CAC2-4C78-47AC-AE7C-9CC66C574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0464B75-6E9C-4A39-B49E-389FC4E2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BF93851-C10B-4C3E-8812-AAD8937B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C30374B-4C54-4EE6-928C-8D9B2F02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242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CDD610-C405-4314-A1CF-CC7B4D8B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C7CC99D-1912-4280-98A1-8F3DACF15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9028E2D-3FBD-484A-8D3F-0AB3F1A0D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8C412E2-7D0C-4EBC-82E1-4E317EFF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D6F1567-45F8-434E-B5D8-5B15C68E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858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71F69D5B-1C06-4DC7-9EE8-08081938A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3FE70231-2082-4FBC-99D2-5AA87CD45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9093178-334B-460F-A77D-CA1BE6D5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F9F634F-BA25-4BF9-9785-74EBBACE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69231D3-8AE6-4571-955C-74540888D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347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77FBB-3466-4EA1-8115-7FBF4965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02B34B9-4F4A-4D8C-8735-5BA184371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A3D3DCB-081A-4DF2-9424-E77E0D93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6F33149-54B5-4444-B583-F7DCCA6F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20BD3A2-F59F-4D94-B7FF-A3AEB9022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E13C0-4B4E-4324-A606-59CDFB3EB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2360D1-BC0C-4826-BCBC-E896FE185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896407-B707-465F-82A7-86B35D29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E4308F7-6DC9-4BA8-87C4-2E887435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9B4B04B-7A75-49BD-960F-27B7B74C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588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B91EB-854C-412D-940B-CD4E5D82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8F906D-589F-4D75-967E-09A54A310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4C8BBBC-A238-477C-81D3-FF30DCB9B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623DD94-5EA9-4A3C-9F0A-273BBCA06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EAECC5-A9A7-476F-8700-4BE1867E2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53A18A3-7E0D-44D2-943C-D6F74E1C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933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E592BF-64C1-4102-BD1E-E5FE30199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C2A27D-11B9-4768-A015-20B51F515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76DF1E1-19F8-43F2-B2E1-EBEB7D6AE3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6CD44BE-AB3E-4303-B279-D1AA2BA24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9FF1245-D5B1-4ED0-B6FB-3F6B391873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741AD54-492C-46A0-A684-68A74D4F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AB30ACAB-6A19-4C5A-ADAB-3BD8DE65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D2F6CAA9-5379-4503-9FD9-A89C803D7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39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214DEE-16FF-4E1B-AA9D-6C99E31EC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DC9F99-27BA-4063-8B1D-8BD06C63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1E2A315-2281-4AC7-9A51-A2974C83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95EAE49-6906-4374-BB83-18635D9C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818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3A7A7D13-31B2-4991-AD74-AC7F5BCFD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3485E61-0679-4E02-9A51-5C8DDF81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A97D647-D541-4C71-96B3-70C2CBEC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095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161702-86D5-4C07-BFDE-540D9386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7B9CC02-6A14-4674-A574-20F74FFA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6DBD102-98F2-46B5-9121-B453EADC1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0FBC656-02BC-4A13-BFB7-913833C69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478E5AF-B003-45F2-821E-3C4775516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4B55B07-DA1A-4B9D-AD85-BD67B718B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59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10B9B-2FD2-48BD-BC95-587E641C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E42A6762-E276-4C48-B589-F60930CCB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78BB39-536E-4232-B7B8-653F217525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8CA4400-7FA2-49AD-B935-948DA70B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CC2A651-B2A6-4EB0-9464-28701979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40A1D66-2212-4E83-8F98-7E180622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209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BCDDFE16-36B8-402C-A965-A59EFED3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FA5EA7-A915-4EB3-9C6A-5C5F2D7D4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79BFD6-73A0-4DCD-97BB-521789C0E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1B651-AA4D-43B0-8573-BC704BDFBC46}" type="datetimeFigureOut">
              <a:rPr lang="sk-SK" smtClean="0"/>
              <a:t>17. 9. 2021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1ABFC89-6F4F-4898-AD19-69201ACA2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FA92A7-0655-4BAD-9807-32614734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33521-BD78-4396-9A11-784E6179630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240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7.m4a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CE30F-89A3-4B26-B2B0-17764C3A4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Škálování</a:t>
            </a:r>
            <a:r>
              <a:rPr lang="sk-SK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A417BA-D35B-40FA-A88E-F63E5BD03A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b="0" i="0" dirty="0" err="1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Výzkum</a:t>
            </a:r>
            <a:r>
              <a:rPr lang="sk-SK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 v pedagogické praxi 2021</a:t>
            </a:r>
            <a:endParaRPr lang="sk-SK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1A1EE6E-E338-41D2-BBB4-CCA7A0B5DE99}"/>
              </a:ext>
            </a:extLst>
          </p:cNvPr>
          <p:cNvSpPr txBox="1"/>
          <p:nvPr/>
        </p:nvSpPr>
        <p:spPr>
          <a:xfrm>
            <a:off x="9539926" y="5974411"/>
            <a:ext cx="221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Mgr. Martin Fico</a:t>
            </a:r>
          </a:p>
        </p:txBody>
      </p:sp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C5A7F2F0-FAAF-4179-81B4-326AEACFA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57A33-CE90-4D8B-A468-EBFEFAE4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Škály</a:t>
            </a:r>
          </a:p>
        </p:txBody>
      </p:sp>
      <p:pic>
        <p:nvPicPr>
          <p:cNvPr id="1026" name="Picture 2" descr="Beurer GS 58 osobní váha | ElectroWorld.cz">
            <a:extLst>
              <a:ext uri="{FF2B5EF4-FFF2-40B4-BE49-F238E27FC236}">
                <a16:creationId xmlns:a16="http://schemas.microsoft.com/office/drawing/2014/main" id="{2D72639D-51E9-492A-80E2-A306DB9CC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2738"/>
            <a:ext cx="2161144" cy="2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ntimeter.">
            <a:extLst>
              <a:ext uri="{FF2B5EF4-FFF2-40B4-BE49-F238E27FC236}">
                <a16:creationId xmlns:a16="http://schemas.microsoft.com/office/drawing/2014/main" id="{4E5BCB22-E36C-4BE5-AA0B-F6B4C2B7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239656"/>
            <a:ext cx="2881525" cy="2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s in Marketing: Best Practices - anteelo">
            <a:extLst>
              <a:ext uri="{FF2B5EF4-FFF2-40B4-BE49-F238E27FC236}">
                <a16:creationId xmlns:a16="http://schemas.microsoft.com/office/drawing/2014/main" id="{E8555051-D0D6-4F23-8C9C-B3BA261B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24" y="2143894"/>
            <a:ext cx="2451776" cy="18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 nejpřekládanějších knih světa">
            <a:extLst>
              <a:ext uri="{FF2B5EF4-FFF2-40B4-BE49-F238E27FC236}">
                <a16:creationId xmlns:a16="http://schemas.microsoft.com/office/drawing/2014/main" id="{C61D0D09-F640-43A7-9FFF-A6754599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24" y="4239656"/>
            <a:ext cx="3479260" cy="225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tauracia-jedlo-3 - Hotel Poprad">
            <a:extLst>
              <a:ext uri="{FF2B5EF4-FFF2-40B4-BE49-F238E27FC236}">
                <a16:creationId xmlns:a16="http://schemas.microsoft.com/office/drawing/2014/main" id="{B588AEA7-43DF-43E4-832E-FE10F4F8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470" y="2167960"/>
            <a:ext cx="31718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4FE0981-EDC2-4BFD-8545-3E4525392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7187" y="4234737"/>
            <a:ext cx="3043065" cy="2161144"/>
          </a:xfrm>
          <a:prstGeom prst="rect">
            <a:avLst/>
          </a:prstGeom>
        </p:spPr>
      </p:pic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EA74CDDD-30E3-40CF-BBD2-87F5A4EEB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C5883-C9CB-4B95-842F-1B39190A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Formy škál</a:t>
            </a:r>
          </a:p>
        </p:txBody>
      </p:sp>
      <p:pic>
        <p:nvPicPr>
          <p:cNvPr id="2050" name="Picture 2" descr="numerické škály">
            <a:extLst>
              <a:ext uri="{FF2B5EF4-FFF2-40B4-BE49-F238E27FC236}">
                <a16:creationId xmlns:a16="http://schemas.microsoft.com/office/drawing/2014/main" id="{619F6018-B6B5-49C0-96E8-22A6818D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5798"/>
            <a:ext cx="4779509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fické škály">
            <a:extLst>
              <a:ext uri="{FF2B5EF4-FFF2-40B4-BE49-F238E27FC236}">
                <a16:creationId xmlns:a16="http://schemas.microsoft.com/office/drawing/2014/main" id="{F872F0C8-C7B3-4F10-8AF6-F26BED78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58474"/>
            <a:ext cx="5882099" cy="9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ovné škály">
            <a:extLst>
              <a:ext uri="{FF2B5EF4-FFF2-40B4-BE49-F238E27FC236}">
                <a16:creationId xmlns:a16="http://schemas.microsoft.com/office/drawing/2014/main" id="{6F8EFBA9-0D93-4EE0-8FCD-769E6E88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9" y="1965798"/>
            <a:ext cx="4446553" cy="91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ymbolické škály">
            <a:extLst>
              <a:ext uri="{FF2B5EF4-FFF2-40B4-BE49-F238E27FC236}">
                <a16:creationId xmlns:a16="http://schemas.microsoft.com/office/drawing/2014/main" id="{C3ABEDEA-6713-4A36-8061-D895BF4AB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38" y="4158474"/>
            <a:ext cx="2875739" cy="108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2AD2B25D-4F71-4AFF-91D5-9879E00301DC}"/>
              </a:ext>
            </a:extLst>
          </p:cNvPr>
          <p:cNvSpPr txBox="1"/>
          <p:nvPr/>
        </p:nvSpPr>
        <p:spPr>
          <a:xfrm>
            <a:off x="642026" y="1809345"/>
            <a:ext cx="69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4FCF67C2-52D4-416F-8D44-F6F337E66C17}"/>
              </a:ext>
            </a:extLst>
          </p:cNvPr>
          <p:cNvSpPr txBox="1"/>
          <p:nvPr/>
        </p:nvSpPr>
        <p:spPr>
          <a:xfrm>
            <a:off x="642026" y="3998068"/>
            <a:ext cx="69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5D5CF06-6B75-41AC-A1BC-8BCCBA0C01FC}"/>
              </a:ext>
            </a:extLst>
          </p:cNvPr>
          <p:cNvSpPr txBox="1"/>
          <p:nvPr/>
        </p:nvSpPr>
        <p:spPr>
          <a:xfrm>
            <a:off x="6720299" y="1781132"/>
            <a:ext cx="54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1CB25D5A-CA00-402D-9B5D-7655DB490719}"/>
              </a:ext>
            </a:extLst>
          </p:cNvPr>
          <p:cNvSpPr txBox="1"/>
          <p:nvPr/>
        </p:nvSpPr>
        <p:spPr>
          <a:xfrm>
            <a:off x="7490298" y="3998068"/>
            <a:ext cx="496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D.</a:t>
            </a:r>
          </a:p>
        </p:txBody>
      </p:sp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id="{4CE0C2D4-1427-4BF8-A5CC-393465B57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5E00E-D275-4C47-82C7-5CB32D66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Druhy škál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268BBF-40C2-4F86-9ECD-8A812389B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sk-SK" dirty="0" err="1"/>
              <a:t>Jaký</a:t>
            </a:r>
            <a:r>
              <a:rPr lang="sk-SK" dirty="0"/>
              <a:t> význam </a:t>
            </a:r>
            <a:r>
              <a:rPr lang="sk-SK" dirty="0" err="1"/>
              <a:t>přikládáte</a:t>
            </a:r>
            <a:r>
              <a:rPr lang="sk-SK" dirty="0"/>
              <a:t> </a:t>
            </a:r>
            <a:r>
              <a:rPr lang="sk-SK" dirty="0" err="1"/>
              <a:t>následujícím</a:t>
            </a:r>
            <a:r>
              <a:rPr lang="sk-SK" dirty="0"/>
              <a:t> formám </a:t>
            </a:r>
            <a:r>
              <a:rPr lang="sk-SK" dirty="0" err="1"/>
              <a:t>závěrečného</a:t>
            </a:r>
            <a:r>
              <a:rPr lang="sk-SK" dirty="0"/>
              <a:t> </a:t>
            </a:r>
            <a:r>
              <a:rPr lang="sk-SK" dirty="0" err="1"/>
              <a:t>hodnocení</a:t>
            </a:r>
            <a:r>
              <a:rPr lang="sk-SK" dirty="0"/>
              <a:t> </a:t>
            </a:r>
            <a:r>
              <a:rPr lang="sk-SK" dirty="0" err="1"/>
              <a:t>studenta</a:t>
            </a:r>
            <a:r>
              <a:rPr lang="sk-SK" dirty="0"/>
              <a:t>? </a:t>
            </a:r>
            <a:r>
              <a:rPr lang="sk-SK" dirty="0" err="1"/>
              <a:t>Uspořádejte</a:t>
            </a:r>
            <a:r>
              <a:rPr lang="sk-SK" dirty="0"/>
              <a:t> je do </a:t>
            </a:r>
            <a:r>
              <a:rPr lang="sk-SK" dirty="0" err="1"/>
              <a:t>pořadí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významnosti (1 = </a:t>
            </a:r>
            <a:r>
              <a:rPr lang="sk-SK" dirty="0" err="1"/>
              <a:t>nejdůležitější</a:t>
            </a:r>
            <a:r>
              <a:rPr lang="sk-SK" dirty="0"/>
              <a:t>, 8 = </a:t>
            </a:r>
            <a:r>
              <a:rPr lang="sk-SK" dirty="0" err="1"/>
              <a:t>nejméně</a:t>
            </a:r>
            <a:r>
              <a:rPr lang="sk-SK" dirty="0"/>
              <a:t> </a:t>
            </a:r>
            <a:r>
              <a:rPr lang="sk-SK" dirty="0" err="1"/>
              <a:t>důležité</a:t>
            </a:r>
            <a:r>
              <a:rPr lang="sk-SK" dirty="0"/>
              <a:t>)</a:t>
            </a:r>
          </a:p>
          <a:p>
            <a:pPr marL="514350" indent="-514350">
              <a:buAutoNum type="alphaUcPeriod"/>
            </a:pPr>
            <a:r>
              <a:rPr lang="sk-SK" dirty="0"/>
              <a:t>Tento kurz </a:t>
            </a:r>
            <a:r>
              <a:rPr lang="sk-SK" dirty="0" err="1"/>
              <a:t>považuji</a:t>
            </a:r>
            <a:r>
              <a:rPr lang="sk-SK" dirty="0"/>
              <a:t> za: (</a:t>
            </a:r>
            <a:r>
              <a:rPr lang="sk-SK" dirty="0" err="1"/>
              <a:t>přičemž</a:t>
            </a:r>
            <a:r>
              <a:rPr lang="sk-SK" dirty="0"/>
              <a:t> 1 je </a:t>
            </a:r>
            <a:r>
              <a:rPr lang="sk-SK" dirty="0" err="1"/>
              <a:t>velmi</a:t>
            </a:r>
            <a:r>
              <a:rPr lang="sk-SK" dirty="0"/>
              <a:t> </a:t>
            </a:r>
            <a:r>
              <a:rPr lang="sk-SK" dirty="0" err="1"/>
              <a:t>zajímavý</a:t>
            </a:r>
            <a:r>
              <a:rPr lang="sk-SK" dirty="0"/>
              <a:t>, 5 je </a:t>
            </a:r>
            <a:r>
              <a:rPr lang="sk-SK" dirty="0" err="1"/>
              <a:t>velmi</a:t>
            </a:r>
            <a:r>
              <a:rPr lang="sk-SK" dirty="0"/>
              <a:t> nudný)</a:t>
            </a:r>
          </a:p>
          <a:p>
            <a:pPr marL="514350" indent="-514350">
              <a:buAutoNum type="alphaUcPeriod"/>
            </a:pPr>
            <a:r>
              <a:rPr lang="sk-SK" dirty="0"/>
              <a:t>Žáka X </a:t>
            </a:r>
            <a:r>
              <a:rPr lang="sk-SK" dirty="0" err="1"/>
              <a:t>považuji</a:t>
            </a:r>
            <a:r>
              <a:rPr lang="sk-SK" dirty="0"/>
              <a:t> za: (1 je introvert, 5 extrovert)</a:t>
            </a:r>
          </a:p>
          <a:p>
            <a:pPr marL="514350" indent="-514350">
              <a:buAutoNum type="alphaUcPeriod"/>
            </a:pPr>
            <a:r>
              <a:rPr lang="sk-SK" dirty="0"/>
              <a:t>Dokážu </a:t>
            </a:r>
            <a:r>
              <a:rPr lang="sk-SK" dirty="0" err="1"/>
              <a:t>vytvořit</a:t>
            </a:r>
            <a:r>
              <a:rPr lang="sk-SK" dirty="0"/>
              <a:t> online </a:t>
            </a:r>
            <a:r>
              <a:rPr lang="sk-SK" dirty="0" err="1"/>
              <a:t>prezentaci</a:t>
            </a:r>
            <a:r>
              <a:rPr lang="sk-SK" dirty="0"/>
              <a:t> </a:t>
            </a:r>
            <a:r>
              <a:rPr lang="sk-SK" dirty="0" err="1"/>
              <a:t>která</a:t>
            </a:r>
            <a:r>
              <a:rPr lang="sk-SK" dirty="0"/>
              <a:t> zaujme </a:t>
            </a:r>
            <a:r>
              <a:rPr lang="sk-SK" dirty="0" err="1"/>
              <a:t>studenty</a:t>
            </a:r>
            <a:r>
              <a:rPr lang="sk-SK" dirty="0"/>
              <a:t> (1 je v</a:t>
            </a:r>
            <a:r>
              <a:rPr lang="cs-CZ" dirty="0"/>
              <a:t>ů</a:t>
            </a:r>
            <a:r>
              <a:rPr lang="sk-SK" dirty="0" err="1"/>
              <a:t>bec</a:t>
            </a:r>
            <a:r>
              <a:rPr lang="sk-SK" dirty="0"/>
              <a:t> nedokážu, 5 je </a:t>
            </a:r>
            <a:r>
              <a:rPr lang="sk-SK" dirty="0" err="1"/>
              <a:t>úplně</a:t>
            </a:r>
            <a:r>
              <a:rPr lang="sk-SK" dirty="0"/>
              <a:t> dokážu)</a:t>
            </a:r>
          </a:p>
        </p:txBody>
      </p:sp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285EECA0-8348-402A-A591-4EDE27DFE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3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25E0E7E-3BE9-4530-82C0-621E29E3A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0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229B08-AAEE-4D51-B2FB-45394715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Postup při tvorbě škál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B2CFCEF6-71FB-4F5D-B520-CDADD7F79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0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CC7F1-D1D7-4867-8A33-EB6785BF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Vyhodnocení</a:t>
            </a:r>
            <a:r>
              <a:rPr lang="sk-SK" dirty="0"/>
              <a:t> škál</a:t>
            </a:r>
          </a:p>
        </p:txBody>
      </p:sp>
      <p:pic>
        <p:nvPicPr>
          <p:cNvPr id="3074" name="Picture 2" descr="hodnota zdravie">
            <a:extLst>
              <a:ext uri="{FF2B5EF4-FFF2-40B4-BE49-F238E27FC236}">
                <a16:creationId xmlns:a16="http://schemas.microsoft.com/office/drawing/2014/main" id="{566FF6FE-F804-4FE3-B3DB-BE7B3F03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5625"/>
            <a:ext cx="4894513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dnota zdravie">
            <a:extLst>
              <a:ext uri="{FF2B5EF4-FFF2-40B4-BE49-F238E27FC236}">
                <a16:creationId xmlns:a16="http://schemas.microsoft.com/office/drawing/2014/main" id="{9A35D346-6ED1-4E92-8123-51681491B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4036979"/>
            <a:ext cx="4786304" cy="151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elkové výsledky">
            <a:extLst>
              <a:ext uri="{FF2B5EF4-FFF2-40B4-BE49-F238E27FC236}">
                <a16:creationId xmlns:a16="http://schemas.microsoft.com/office/drawing/2014/main" id="{BE9824F3-5C64-4C30-A8A2-C83DB9BC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456" y="1690689"/>
            <a:ext cx="5365727" cy="38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0F23CD1-FA7B-40F0-A378-69A6515D84D3}"/>
              </a:ext>
            </a:extLst>
          </p:cNvPr>
          <p:cNvSpPr txBox="1"/>
          <p:nvPr/>
        </p:nvSpPr>
        <p:spPr>
          <a:xfrm>
            <a:off x="651753" y="1498060"/>
            <a:ext cx="40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B0D435BE-D36A-4A54-B297-A0150CE2B2D0}"/>
              </a:ext>
            </a:extLst>
          </p:cNvPr>
          <p:cNvSpPr txBox="1"/>
          <p:nvPr/>
        </p:nvSpPr>
        <p:spPr>
          <a:xfrm>
            <a:off x="739301" y="3691647"/>
            <a:ext cx="51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ACD551EF-7D03-4822-886E-026F222EC4FD}"/>
              </a:ext>
            </a:extLst>
          </p:cNvPr>
          <p:cNvSpPr txBox="1"/>
          <p:nvPr/>
        </p:nvSpPr>
        <p:spPr>
          <a:xfrm>
            <a:off x="6096000" y="1284051"/>
            <a:ext cx="752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C.</a:t>
            </a:r>
          </a:p>
        </p:txBody>
      </p:sp>
      <p:pic>
        <p:nvPicPr>
          <p:cNvPr id="7" name="slide 6_2">
            <a:hlinkClick r:id="" action="ppaction://media"/>
            <a:extLst>
              <a:ext uri="{FF2B5EF4-FFF2-40B4-BE49-F238E27FC236}">
                <a16:creationId xmlns:a16="http://schemas.microsoft.com/office/drawing/2014/main" id="{860B0BF5-244A-4D43-84BF-74EDC14E5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6721" y="3489308"/>
            <a:ext cx="487363" cy="487363"/>
          </a:xfrm>
          <a:prstGeom prst="rect">
            <a:avLst/>
          </a:prstGeom>
        </p:spPr>
      </p:pic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4CAA3905-D094-498B-BD52-59A8679151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8396" y="3505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3EA7B2-43DD-4254-95B2-ACFFFA26F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Použitá literatura a užitečné zdroje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63455B-85C9-4D96-88CA-A3C67F94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1800" b="0" i="0" dirty="0" err="1">
                <a:solidFill>
                  <a:srgbClr val="111111"/>
                </a:solidFill>
                <a:effectLst/>
                <a:latin typeface="verdana" panose="020B0604030504040204" pitchFamily="34" charset="0"/>
              </a:rPr>
              <a:t>Gavora</a:t>
            </a:r>
            <a:r>
              <a:rPr lang="sk-SK" sz="1800" b="0" i="0" dirty="0">
                <a:solidFill>
                  <a:srgbClr val="111111"/>
                </a:solidFill>
                <a:effectLst/>
                <a:latin typeface="verdana" panose="020B0604030504040204" pitchFamily="34" charset="0"/>
              </a:rPr>
              <a:t>, P. et al. (2010). </a:t>
            </a:r>
            <a:r>
              <a:rPr lang="sk-SK" sz="1800" b="0" i="1" dirty="0">
                <a:solidFill>
                  <a:srgbClr val="111111"/>
                </a:solidFill>
                <a:effectLst/>
                <a:latin typeface="verdana" panose="020B0604030504040204" pitchFamily="34" charset="0"/>
              </a:rPr>
              <a:t>Elektronická učebnica pedagogického výskumu</a:t>
            </a:r>
            <a:r>
              <a:rPr lang="sk-SK" sz="1800" b="0" i="0" dirty="0">
                <a:solidFill>
                  <a:srgbClr val="111111"/>
                </a:solidFill>
                <a:effectLst/>
                <a:latin typeface="verdana" panose="020B0604030504040204" pitchFamily="34" charset="0"/>
              </a:rPr>
              <a:t>. Univerzita Komenského.</a:t>
            </a:r>
          </a:p>
          <a:p>
            <a:endParaRPr lang="sk-SK" sz="1800" dirty="0">
              <a:solidFill>
                <a:srgbClr val="111111"/>
              </a:solidFill>
              <a:latin typeface="verdana" panose="020B0604030504040204" pitchFamily="34" charset="0"/>
            </a:endParaRPr>
          </a:p>
          <a:p>
            <a:r>
              <a:rPr lang="sk-SK" sz="1800" dirty="0" err="1">
                <a:effectLst/>
                <a:latin typeface="Times New Roman" panose="02020603050405020304" pitchFamily="18" charset="0"/>
              </a:rPr>
              <a:t>Gavora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, P., &amp; </a:t>
            </a:r>
            <a:r>
              <a:rPr lang="sk-SK" sz="1800" dirty="0" err="1">
                <a:effectLst/>
                <a:latin typeface="Times New Roman" panose="02020603050405020304" pitchFamily="18" charset="0"/>
              </a:rPr>
              <a:t>Jůva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, V. (2000). </a:t>
            </a:r>
            <a:r>
              <a:rPr lang="sk-SK" sz="1800" i="1" dirty="0">
                <a:effectLst/>
                <a:latin typeface="Times New Roman" panose="02020603050405020304" pitchFamily="18" charset="0"/>
              </a:rPr>
              <a:t>Úvod do pedagogického </a:t>
            </a:r>
            <a:r>
              <a:rPr lang="sk-SK" sz="1800" i="1" dirty="0" err="1">
                <a:effectLst/>
                <a:latin typeface="Times New Roman" panose="02020603050405020304" pitchFamily="18" charset="0"/>
              </a:rPr>
              <a:t>výzkumu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. </a:t>
            </a:r>
            <a:r>
              <a:rPr lang="sk-SK" sz="1800" dirty="0" err="1">
                <a:effectLst/>
                <a:latin typeface="Times New Roman" panose="02020603050405020304" pitchFamily="18" charset="0"/>
              </a:rPr>
              <a:t>Paido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.</a:t>
            </a:r>
          </a:p>
          <a:p>
            <a:r>
              <a:rPr lang="sk-SK" sz="1800" dirty="0" err="1">
                <a:effectLst/>
                <a:latin typeface="Times New Roman" panose="02020603050405020304" pitchFamily="18" charset="0"/>
              </a:rPr>
              <a:t>Punch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, K. (2008). </a:t>
            </a:r>
            <a:r>
              <a:rPr lang="sk-SK" sz="1800" i="1" dirty="0">
                <a:effectLst/>
                <a:latin typeface="Times New Roman" panose="02020603050405020304" pitchFamily="18" charset="0"/>
              </a:rPr>
              <a:t>Základy </a:t>
            </a:r>
            <a:r>
              <a:rPr lang="sk-SK" sz="1800" i="1" dirty="0" err="1">
                <a:effectLst/>
                <a:latin typeface="Times New Roman" panose="02020603050405020304" pitchFamily="18" charset="0"/>
              </a:rPr>
              <a:t>kvantitativního</a:t>
            </a:r>
            <a:r>
              <a:rPr lang="sk-SK" sz="1800" i="1" dirty="0">
                <a:effectLst/>
                <a:latin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Times New Roman" panose="02020603050405020304" pitchFamily="18" charset="0"/>
              </a:rPr>
              <a:t>šetření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. Portál.</a:t>
            </a:r>
          </a:p>
          <a:p>
            <a:r>
              <a:rPr lang="pt-BR" sz="1800" dirty="0">
                <a:effectLst/>
                <a:latin typeface="Times New Roman" panose="02020603050405020304" pitchFamily="18" charset="0"/>
              </a:rPr>
              <a:t>Š</a:t>
            </a:r>
            <a:r>
              <a:rPr lang="sk-SK" sz="1800" dirty="0">
                <a:effectLst/>
                <a:latin typeface="Times New Roman" panose="02020603050405020304" pitchFamily="18" charset="0"/>
              </a:rPr>
              <a:t>v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ec, Š. (1998). </a:t>
            </a:r>
            <a:r>
              <a:rPr lang="pt-BR" sz="1800" i="1" dirty="0">
                <a:effectLst/>
                <a:latin typeface="Times New Roman" panose="02020603050405020304" pitchFamily="18" charset="0"/>
              </a:rPr>
              <a:t>Metodológia vied o výchove</a:t>
            </a:r>
            <a:r>
              <a:rPr lang="pt-BR" sz="1800" dirty="0">
                <a:effectLst/>
                <a:latin typeface="Times New Roman" panose="02020603050405020304" pitchFamily="18" charset="0"/>
              </a:rPr>
              <a:t>. Iris.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</a:rPr>
              <a:t>Field, A. (2018).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Discovering Statistics Using IBM SPSS Statistics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 (Fifth ed.). SAGE Publications Ltd.</a:t>
            </a:r>
          </a:p>
          <a:p>
            <a:r>
              <a:rPr lang="sk-SK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Hlaďo</a:t>
            </a:r>
            <a:r>
              <a:rPr 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(2011). </a:t>
            </a:r>
            <a:r>
              <a:rPr 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Úvod do pedagogického </a:t>
            </a:r>
            <a:r>
              <a:rPr 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výzkumu</a:t>
            </a:r>
            <a:r>
              <a:rPr 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 </a:t>
            </a:r>
            <a:r>
              <a:rPr 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učitele</a:t>
            </a:r>
            <a:r>
              <a:rPr 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středních</a:t>
            </a:r>
            <a:r>
              <a:rPr lang="sk-SK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škol</a:t>
            </a:r>
            <a:r>
              <a:rPr 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k-SK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Mendelova</a:t>
            </a:r>
            <a:r>
              <a:rPr 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univerzita v </a:t>
            </a:r>
            <a:r>
              <a:rPr lang="sk-SK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Brně</a:t>
            </a:r>
            <a:r>
              <a:rPr lang="sk-S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247E445E-8EE6-4A34-8B7C-C56668A5E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1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223</Words>
  <Application>Microsoft Office PowerPoint</Application>
  <PresentationFormat>Širokouhlá</PresentationFormat>
  <Paragraphs>27</Paragraphs>
  <Slides>7</Slides>
  <Notes>0</Notes>
  <HiddenSlides>0</HiddenSlides>
  <MMClips>8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Open Sans</vt:lpstr>
      <vt:lpstr>Times New Roman</vt:lpstr>
      <vt:lpstr>verdana</vt:lpstr>
      <vt:lpstr>Motív Office</vt:lpstr>
      <vt:lpstr>Škálování </vt:lpstr>
      <vt:lpstr>Škály</vt:lpstr>
      <vt:lpstr>Formy škál</vt:lpstr>
      <vt:lpstr>Druhy škál</vt:lpstr>
      <vt:lpstr>Postup při tvorbě škál</vt:lpstr>
      <vt:lpstr>Vyhodnocení škál</vt:lpstr>
      <vt:lpstr>Použitá literatura a užitečné 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Škálování </dc:title>
  <dc:creator>Martin Fico</dc:creator>
  <cp:lastModifiedBy>Martin Fico</cp:lastModifiedBy>
  <cp:revision>3</cp:revision>
  <dcterms:created xsi:type="dcterms:W3CDTF">2021-09-10T08:33:15Z</dcterms:created>
  <dcterms:modified xsi:type="dcterms:W3CDTF">2021-09-17T12:43:30Z</dcterms:modified>
</cp:coreProperties>
</file>