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9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3" r:id="rId22"/>
    <p:sldId id="284" r:id="rId23"/>
    <p:sldId id="285" r:id="rId24"/>
    <p:sldId id="286" r:id="rId25"/>
    <p:sldId id="281" r:id="rId26"/>
    <p:sldId id="282" r:id="rId27"/>
    <p:sldId id="287" r:id="rId28"/>
    <p:sldId id="291" r:id="rId29"/>
    <p:sldId id="292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01" d="100"/>
          <a:sy n="101" d="100"/>
        </p:scale>
        <p:origin x="114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648"/>
            <a:ext cx="865419" cy="596397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665" y="2014648"/>
            <a:ext cx="410467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i.org/sig" TargetMode="External"/><Relationship Id="rId2" Type="http://schemas.openxmlformats.org/officeDocument/2006/relationships/hyperlink" Target="https://eera-ecer.de/network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si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journals.muni.cz/pedor/article/view/1376/1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journals.muni.cz/pedor/article/view/69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studium/sluzby-studentum" TargetMode="External"/><Relationship Id="rId2" Type="http://schemas.openxmlformats.org/officeDocument/2006/relationships/hyperlink" Target="http://ezdroje.muni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" TargetMode="External"/><Relationship Id="rId2" Type="http://schemas.openxmlformats.org/officeDocument/2006/relationships/hyperlink" Target="https://aleph.muni.cz/F?RN=738379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aleph.nkp.cz/F/?func=file&amp;file_name=find-b&amp;local_base=sk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bisscholae.cz/" TargetMode="External"/><Relationship Id="rId2" Type="http://schemas.openxmlformats.org/officeDocument/2006/relationships/hyperlink" Target="http://www.phil.muni.cz/journals/studia-paedagog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muni.cz/pedor" TargetMode="External"/><Relationship Id="rId4" Type="http://schemas.openxmlformats.org/officeDocument/2006/relationships/hyperlink" Target="http://pages.pedf.cuni.cz/pedagogika/?lang=c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pps.webofknowledg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2596356-C284-3747-8C34-7D4C4EE59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pedagogiky </a:t>
            </a:r>
            <a:r>
              <a:rPr lang="cs-CZ" dirty="0" err="1"/>
              <a:t>PdF</a:t>
            </a:r>
            <a:r>
              <a:rPr lang="cs-CZ" dirty="0"/>
              <a:t> MU, PS 2022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03A3246-935D-7E4B-B471-A8D9D84FD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53B04A-E3B3-5946-B4CB-3F70202E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dirty="0" err="1"/>
              <a:t>Výzkum</a:t>
            </a:r>
            <a:r>
              <a:rPr lang="sk-SK" dirty="0"/>
              <a:t> v pedagogické praxi</a:t>
            </a:r>
            <a:br>
              <a:rPr lang="sk-SK" dirty="0"/>
            </a:br>
            <a:r>
              <a:rPr lang="sk-SK" b="0" dirty="0"/>
              <a:t>SZ6006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45588C-86AD-184F-BDE8-35513BEFC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dirty="0" err="1"/>
              <a:t>Seminář</a:t>
            </a:r>
            <a:r>
              <a:rPr lang="sk-SK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17386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Kde jste se setkali s pedagogickým výzkumem?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Jaké s ním máte zkušenosti?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97" y="2610338"/>
            <a:ext cx="4844916" cy="32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3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Co se zkoumá v pedagogickém výzkumu?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EERA: ECER konference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u="sng" dirty="0">
                <a:hlinkClick r:id="rId2"/>
              </a:rPr>
              <a:t>eera-ecer.de/networks</a:t>
            </a:r>
            <a:r>
              <a:rPr lang="cs-CZ" dirty="0">
                <a:hlinkClick r:id="rId2"/>
              </a:rPr>
              <a:t>/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EARLI</a:t>
            </a:r>
          </a:p>
          <a:p>
            <a:r>
              <a:rPr lang="cs-CZ" u="sng" dirty="0">
                <a:hlinkClick r:id="rId3"/>
              </a:rPr>
              <a:t>https://www.earli.org/sig</a:t>
            </a:r>
            <a:endParaRPr lang="cs-CZ" u="sng" dirty="0"/>
          </a:p>
          <a:p>
            <a:endParaRPr lang="cs-CZ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18216" y="2805723"/>
            <a:ext cx="2511344" cy="234414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zjistěte, jaká témata zkoumá pedagogický výzkum v Evropě v současnosti.</a:t>
            </a:r>
          </a:p>
        </p:txBody>
      </p:sp>
    </p:spTree>
    <p:extLst>
      <p:ext uri="{BB962C8B-B14F-4D97-AF65-F5344CB8AC3E}">
        <p14:creationId xmlns:p14="http://schemas.microsoft.com/office/powerpoint/2010/main" val="5447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K čemu je pedagogický výzkum dobrý?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Pro: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děti, žáky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učitele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rodiče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školu (vedení)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školský systém (politiky, vládu,…)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studenty učitelství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další občany</a:t>
            </a:r>
          </a:p>
          <a:p>
            <a:pPr marL="551250" indent="-514350">
              <a:buFont typeface="+mj-lt"/>
              <a:buAutoNum type="arabicPeriod"/>
            </a:pPr>
            <a:r>
              <a:rPr lang="cs-CZ" dirty="0"/>
              <a:t>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86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Kdo dělá pedagogický výzkum?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/>
              <a:t>Pedagogické fakulty</a:t>
            </a:r>
          </a:p>
          <a:p>
            <a:r>
              <a:rPr lang="cs-CZ" dirty="0"/>
              <a:t>Výzkumná pracoviště </a:t>
            </a:r>
            <a:r>
              <a:rPr lang="cs-CZ" dirty="0" err="1"/>
              <a:t>PdF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(Zlín, Brno, Praha)</a:t>
            </a:r>
          </a:p>
          <a:p>
            <a:r>
              <a:rPr lang="cs-CZ" dirty="0"/>
              <a:t>FF MU – ÚPV; FF UK</a:t>
            </a:r>
          </a:p>
          <a:p>
            <a:r>
              <a:rPr lang="cs-CZ" dirty="0"/>
              <a:t>Didaktická oddělení: např. </a:t>
            </a:r>
            <a:r>
              <a:rPr lang="cs-CZ" dirty="0" err="1"/>
              <a:t>PřF</a:t>
            </a:r>
            <a:r>
              <a:rPr lang="cs-CZ" dirty="0"/>
              <a:t> UK </a:t>
            </a:r>
            <a:br>
              <a:rPr lang="cs-CZ" dirty="0"/>
            </a:br>
            <a:r>
              <a:rPr lang="cs-CZ" dirty="0"/>
              <a:t>(multimédia </a:t>
            </a:r>
            <a:r>
              <a:rPr lang="cs-CZ" dirty="0" err="1"/>
              <a:t>learning</a:t>
            </a:r>
            <a:r>
              <a:rPr lang="cs-CZ" dirty="0"/>
              <a:t> – Česká televize) </a:t>
            </a:r>
          </a:p>
          <a:p>
            <a:r>
              <a:rPr lang="cs-CZ" dirty="0"/>
              <a:t>Evaluace: ČŠI, </a:t>
            </a:r>
            <a:r>
              <a:rPr lang="cs-CZ" dirty="0" err="1"/>
              <a:t>Cermat</a:t>
            </a:r>
            <a:endParaRPr lang="cs-CZ" dirty="0"/>
          </a:p>
          <a:p>
            <a:r>
              <a:rPr lang="cs-CZ" dirty="0"/>
              <a:t>Škola, učitel, studenti učitelství…</a:t>
            </a:r>
          </a:p>
          <a:p>
            <a:r>
              <a:rPr lang="cs-CZ" dirty="0"/>
              <a:t>Podobně v zahraničí, plus národní výzkumné instituty.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68123" y="1692002"/>
            <a:ext cx="4254176" cy="2062103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</a:t>
            </a:r>
          </a:p>
          <a:p>
            <a:r>
              <a:rPr lang="cs-CZ" dirty="0"/>
              <a:t>Najděte jednu instituci nebo člověka, který dělá pedagogický výzkum.</a:t>
            </a:r>
          </a:p>
          <a:p>
            <a:endParaRPr lang="cs-CZ" sz="800" dirty="0"/>
          </a:p>
          <a:p>
            <a:r>
              <a:rPr lang="cs-CZ" dirty="0"/>
              <a:t>Proč, pro koho, na jaké téma?</a:t>
            </a:r>
          </a:p>
        </p:txBody>
      </p:sp>
    </p:spTree>
    <p:extLst>
      <p:ext uri="{BB962C8B-B14F-4D97-AF65-F5344CB8AC3E}">
        <p14:creationId xmlns:p14="http://schemas.microsoft.com/office/powerpoint/2010/main" val="321564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Kde výsledky výzkumu najdu?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Odborné časopisy publikující výzkum.</a:t>
            </a:r>
          </a:p>
          <a:p>
            <a:r>
              <a:rPr lang="cs-CZ" dirty="0"/>
              <a:t>Monografie – knihy na jedno téma s výzkumem.</a:t>
            </a:r>
          </a:p>
          <a:p>
            <a:r>
              <a:rPr lang="cs-CZ" dirty="0"/>
              <a:t>Zprávy z výzkumu/evaluace (MŠMT, CERMAT).</a:t>
            </a:r>
          </a:p>
          <a:p>
            <a:r>
              <a:rPr lang="cs-CZ" dirty="0"/>
              <a:t>Disertační práce, diplomové, bakalářské práce </a:t>
            </a:r>
            <a:br>
              <a:rPr lang="cs-CZ" dirty="0"/>
            </a:br>
            <a:r>
              <a:rPr lang="cs-CZ" dirty="0"/>
              <a:t>(pozor, neprošly recenzí).</a:t>
            </a:r>
          </a:p>
          <a:p>
            <a:r>
              <a:rPr lang="cs-CZ" dirty="0"/>
              <a:t>Internetové stránky, evaluace???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97834" y="4262340"/>
            <a:ext cx="2975366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najděte jeden</a:t>
            </a:r>
          </a:p>
          <a:p>
            <a:r>
              <a:rPr lang="cs-CZ" dirty="0"/>
              <a:t>časopis, monografii, zprávu s výsledky výzkumu.</a:t>
            </a:r>
          </a:p>
        </p:txBody>
      </p:sp>
    </p:spTree>
    <p:extLst>
      <p:ext uri="{BB962C8B-B14F-4D97-AF65-F5344CB8AC3E}">
        <p14:creationId xmlns:p14="http://schemas.microsoft.com/office/powerpoint/2010/main" val="233078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Ukázky kvantitativních výzkumů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Evaluace výsledků vzdělávání</a:t>
            </a:r>
          </a:p>
          <a:p>
            <a:r>
              <a:rPr lang="cs-CZ" dirty="0"/>
              <a:t>TIMSS </a:t>
            </a:r>
          </a:p>
          <a:p>
            <a:r>
              <a:rPr lang="cs-CZ" dirty="0"/>
              <a:t>PISA </a:t>
            </a:r>
          </a:p>
          <a:p>
            <a:r>
              <a:rPr lang="cs-CZ" dirty="0"/>
              <a:t>PIRLS</a:t>
            </a:r>
          </a:p>
          <a:p>
            <a:r>
              <a:rPr lang="cs-CZ" dirty="0"/>
              <a:t>ICILS</a:t>
            </a:r>
          </a:p>
          <a:p>
            <a:r>
              <a:rPr lang="cs-CZ" dirty="0"/>
              <a:t>CIVED</a:t>
            </a:r>
          </a:p>
          <a:p>
            <a:r>
              <a:rPr lang="cs-CZ" dirty="0"/>
              <a:t>TALIS – učitelé</a:t>
            </a: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https://www.csicr.cz/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97834" y="4262340"/>
            <a:ext cx="2975366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najděte jedno zajímavé zjištění z </a:t>
            </a:r>
            <a:r>
              <a:rPr lang="cs-CZ" b="1" dirty="0"/>
              <a:t>Národních zpráv</a:t>
            </a:r>
            <a:r>
              <a:rPr lang="cs-CZ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7" y="4853070"/>
            <a:ext cx="3273457" cy="609599"/>
          </a:xfrm>
          <a:prstGeom prst="rect">
            <a:avLst/>
          </a:prstGeom>
        </p:spPr>
      </p:pic>
      <p:pic>
        <p:nvPicPr>
          <p:cNvPr id="9" name="Picture 2" descr="C:\Documents and Settings\Vlckova\Dokumenty\NOVE2010\METODOLOGIE_vyuka_utridene\TEMATA\0_OKRUHY\obrazky_knih_metodol\obrazky_knih_metodol\vedomo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7869" y="860843"/>
            <a:ext cx="2568893" cy="306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3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Ukázky kvalitativních výzkumů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400" dirty="0"/>
              <a:t>Dvořák, D. et al. (2010).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400" dirty="0"/>
              <a:t>Malá škola: případová studie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400" dirty="0"/>
              <a:t>vzdělávání. </a:t>
            </a:r>
            <a:r>
              <a:rPr lang="cs-CZ" sz="1400" i="1" dirty="0"/>
              <a:t>Pedagogická orientace, 20</a:t>
            </a:r>
            <a:r>
              <a:rPr lang="cs-CZ" sz="1400" dirty="0"/>
              <a:t>(3), 5–23.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400" u="sng" dirty="0">
                <a:hlinkClick r:id="rId2"/>
              </a:rPr>
              <a:t>https://journals.muni.cz/pedor/article/view/1376/1016</a:t>
            </a:r>
            <a:endParaRPr lang="cs-CZ" sz="1400" u="sng" dirty="0"/>
          </a:p>
          <a:p>
            <a:pPr marL="72000" indent="0">
              <a:lnSpc>
                <a:spcPct val="100000"/>
              </a:lnSpc>
              <a:buNone/>
            </a:pPr>
            <a:endParaRPr lang="cs-CZ" sz="1400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97834" y="4262340"/>
            <a:ext cx="2975366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Úkol: dohledejte si tyto publikace </a:t>
            </a:r>
            <a:br>
              <a:rPr lang="cs-CZ" dirty="0"/>
            </a:br>
            <a:r>
              <a:rPr lang="cs-CZ" dirty="0"/>
              <a:t>a najděte jedno zajímavé zjištění.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567576"/>
            <a:ext cx="2319554" cy="3022528"/>
          </a:xfrm>
          <a:prstGeom prst="rect">
            <a:avLst/>
          </a:prstGeom>
        </p:spPr>
      </p:pic>
      <p:pic>
        <p:nvPicPr>
          <p:cNvPr id="11" name="Picture 2" descr="ObÃ¡lka pro Z posluchÃ¡rny za katedru. MocenskÃ© vztahy ve vÃ½uce studentÅ¯ uÄitelstvÃ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036" y="1860796"/>
            <a:ext cx="2539612" cy="34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834" y="153220"/>
            <a:ext cx="2899305" cy="40439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031" y="2175185"/>
            <a:ext cx="2359321" cy="3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při výzkumu postupuje?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Téma, předběžné vymezení výzkumného problému.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b="1" dirty="0"/>
              <a:t>Systematická rešerše odborné literatury k tématu</a:t>
            </a:r>
            <a:r>
              <a:rPr lang="cs-CZ" sz="2000" dirty="0"/>
              <a:t>. 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Přesná formulace výzkumného problému, klíčová otázka, vymezení pojmů a proměnných, zjednodušení vztahů – model vztahů.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Přesné vymezení úkolů výzkumu, cílů.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Formulace a operacionalizace hypotéz (QN).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Volba výzkumného designu.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Volba metod sběru a analýzy dat, konstrukce nástroje.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Výběr zkoumaných osob (základní soubor, výběrový X QL – strategie výběru případů).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Předvýzkum (QN).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Sběr dat.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dirty="0"/>
              <a:t>Zpracování a analýza dat, interpretace výsledků, diskuse o výsledcích, závěry.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000" b="1" dirty="0"/>
              <a:t>Výzkumná zpráva</a:t>
            </a:r>
            <a:r>
              <a:rPr lang="en-US" sz="2000" b="1" dirty="0"/>
              <a:t>/</a:t>
            </a:r>
            <a:r>
              <a:rPr lang="cs-CZ" sz="2000" b="1" dirty="0"/>
              <a:t>bakalářská práce</a:t>
            </a:r>
            <a:r>
              <a:rPr lang="en-US" sz="2000" b="1" dirty="0"/>
              <a:t>/</a:t>
            </a:r>
            <a:r>
              <a:rPr lang="cs-CZ" sz="2000" b="1" dirty="0"/>
              <a:t>odborný článek/prezentace</a:t>
            </a:r>
            <a:r>
              <a:rPr lang="cs-CZ" sz="2000" dirty="0"/>
              <a:t>.</a:t>
            </a:r>
            <a:endParaRPr lang="cs-CZ" sz="2000" b="1" dirty="0"/>
          </a:p>
        </p:txBody>
      </p:sp>
      <p:sp>
        <p:nvSpPr>
          <p:cNvPr id="6" name="Šipka doprava 5"/>
          <p:cNvSpPr/>
          <p:nvPr/>
        </p:nvSpPr>
        <p:spPr>
          <a:xfrm>
            <a:off x="5570238" y="3043027"/>
            <a:ext cx="3537527" cy="101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185919" y="2682962"/>
            <a:ext cx="20605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</a:rPr>
              <a:t>zpracování projektu výzkumu</a:t>
            </a:r>
          </a:p>
        </p:txBody>
      </p:sp>
    </p:spTree>
    <p:extLst>
      <p:ext uri="{BB962C8B-B14F-4D97-AF65-F5344CB8AC3E}">
        <p14:creationId xmlns:p14="http://schemas.microsoft.com/office/powerpoint/2010/main" val="124676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výzkumu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Vymezení zkoumané problematiky a základních pojmů.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Shrnutí dosavadního stavu poznání řešené problematiky </a:t>
            </a:r>
            <a:br>
              <a:rPr lang="cs-CZ" sz="2400" dirty="0"/>
            </a:br>
            <a:r>
              <a:rPr lang="cs-CZ" sz="2400" dirty="0"/>
              <a:t>(systematický přehled). 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Cíle projektu, výzkumná otázka </a:t>
            </a:r>
            <a:br>
              <a:rPr lang="cs-CZ" sz="2400" dirty="0"/>
            </a:br>
            <a:r>
              <a:rPr lang="cs-CZ" sz="2400" dirty="0"/>
              <a:t>(případně hypotézy a jejich operacionalizace).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Popis designu výzkumu, metod sběru dat, metod analýzy dat, typu výběru </a:t>
            </a:r>
            <a:br>
              <a:rPr lang="cs-CZ" sz="2400" dirty="0"/>
            </a:br>
            <a:r>
              <a:rPr lang="cs-CZ" sz="2400" dirty="0"/>
              <a:t>a velikosti vzorku, diskuse o validitě a reliabilitě výzkumu, etické otázky.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Časový harmonogram výzkumu.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Organizační, materiální a finanční zabezpečení výzkumu.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Předpokládané výstupy, způsob publikování, využití výsledků výzkumu.</a:t>
            </a:r>
          </a:p>
          <a:p>
            <a:pPr marL="475488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cs-CZ" sz="2400" dirty="0"/>
              <a:t>Odkazy (literatura).</a:t>
            </a:r>
          </a:p>
        </p:txBody>
      </p:sp>
    </p:spTree>
    <p:extLst>
      <p:ext uri="{BB962C8B-B14F-4D97-AF65-F5344CB8AC3E}">
        <p14:creationId xmlns:p14="http://schemas.microsoft.com/office/powerpoint/2010/main" val="384946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vyhledávat informace k tématu?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Začít přehledovými studiemi/sděleními.</a:t>
            </a:r>
          </a:p>
          <a:p>
            <a:pPr lvl="1"/>
            <a:r>
              <a:rPr lang="cs-CZ" dirty="0"/>
              <a:t>např. časopis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Educational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endParaRPr lang="cs-CZ" i="1" dirty="0"/>
          </a:p>
          <a:p>
            <a:r>
              <a:rPr lang="cs-CZ" dirty="0"/>
              <a:t>Pátrat po meta-analýzách u zvoleného tématu.</a:t>
            </a:r>
          </a:p>
          <a:p>
            <a:pPr lvl="1"/>
            <a:r>
              <a:rPr lang="cs-CZ" dirty="0"/>
              <a:t>identifikují klíčové práce, upřesnění terminologie</a:t>
            </a:r>
          </a:p>
          <a:p>
            <a:r>
              <a:rPr lang="cs-CZ" dirty="0"/>
              <a:t>Monografie, doktorské disertace.</a:t>
            </a:r>
          </a:p>
          <a:p>
            <a:r>
              <a:rPr lang="cs-CZ" dirty="0"/>
              <a:t>Identifikovat klíčové výzkumníky v daném tématu.</a:t>
            </a:r>
          </a:p>
          <a:p>
            <a:pPr lvl="1"/>
            <a:r>
              <a:rPr lang="cs-CZ" dirty="0"/>
              <a:t>podívat se na jejich stránky</a:t>
            </a:r>
          </a:p>
          <a:p>
            <a:pPr lvl="1"/>
            <a:r>
              <a:rPr lang="cs-CZ" dirty="0"/>
              <a:t>Mareš (2013) </a:t>
            </a:r>
            <a:r>
              <a:rPr lang="cs-CZ" dirty="0">
                <a:hlinkClick r:id="rId2"/>
              </a:rPr>
              <a:t>https://journals.muni.cz/pedor/article/view/696</a:t>
            </a:r>
            <a:endParaRPr lang="cs-CZ" dirty="0"/>
          </a:p>
          <a:p>
            <a:r>
              <a:rPr lang="cs-CZ" dirty="0"/>
              <a:t>Dohledávat konkrétní výzkumné studie obsahově nejbližší výzkumné otázce.</a:t>
            </a:r>
          </a:p>
        </p:txBody>
      </p:sp>
      <p:pic>
        <p:nvPicPr>
          <p:cNvPr id="9" name="Picture 2" descr="Iss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80" y="1395558"/>
            <a:ext cx="22002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2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Seznámení se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jmenuji?</a:t>
            </a:r>
          </a:p>
          <a:p>
            <a:r>
              <a:rPr lang="cs-CZ" dirty="0"/>
              <a:t>Co studuji?</a:t>
            </a:r>
          </a:p>
          <a:p>
            <a:r>
              <a:rPr lang="cs-CZ" dirty="0"/>
              <a:t>Co bych se chtěl/a o výzkumu/evaluaci naučit?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25" y="3231675"/>
            <a:ext cx="38766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5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Systematická rešerše k tématu výzkumu: 1. krok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informačních zdrojů a databází zadáváme klíčová slova (+jejich kombinace) a deskriptory s ohledem na zvolené téma</a:t>
            </a:r>
            <a:r>
              <a:rPr lang="en-GB" dirty="0"/>
              <a:t>/</a:t>
            </a:r>
            <a:r>
              <a:rPr lang="cs-CZ" dirty="0"/>
              <a:t>výzkumnou otázku.</a:t>
            </a:r>
          </a:p>
          <a:p>
            <a:endParaRPr lang="cs-CZ" u="sng" dirty="0"/>
          </a:p>
          <a:p>
            <a:pPr marL="72000" indent="0">
              <a:buNone/>
            </a:pPr>
            <a:r>
              <a:rPr lang="cs-CZ" u="sng" dirty="0"/>
              <a:t>Příklad</a:t>
            </a:r>
          </a:p>
          <a:p>
            <a:r>
              <a:rPr lang="cs-CZ" b="1" dirty="0"/>
              <a:t>Téma</a:t>
            </a:r>
            <a:r>
              <a:rPr lang="cs-CZ" dirty="0"/>
              <a:t>: řízení třídy</a:t>
            </a:r>
          </a:p>
          <a:p>
            <a:r>
              <a:rPr lang="cs-CZ" b="1" dirty="0"/>
              <a:t>Výzkumná otázka</a:t>
            </a:r>
            <a:r>
              <a:rPr lang="cs-CZ" dirty="0"/>
              <a:t>: Jak řídí třídu student učitelství?  </a:t>
            </a:r>
          </a:p>
          <a:p>
            <a:r>
              <a:rPr lang="cs-CZ" b="1" dirty="0"/>
              <a:t>Klíčová slova: </a:t>
            </a:r>
            <a:r>
              <a:rPr lang="cs-CZ" dirty="0" err="1"/>
              <a:t>classroom</a:t>
            </a:r>
            <a:r>
              <a:rPr lang="cs-CZ" dirty="0"/>
              <a:t> management – řízení třídy</a:t>
            </a:r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sz="800" dirty="0"/>
              <a:t>   </a:t>
            </a:r>
            <a:r>
              <a:rPr lang="cs-CZ" dirty="0" err="1"/>
              <a:t>Classroom</a:t>
            </a:r>
            <a:r>
              <a:rPr lang="cs-CZ" dirty="0"/>
              <a:t> AND management AND </a:t>
            </a:r>
            <a:r>
              <a:rPr lang="cs-CZ" dirty="0" err="1"/>
              <a:t>preservice</a:t>
            </a:r>
            <a:r>
              <a:rPr lang="cs-CZ" dirty="0"/>
              <a:t> </a:t>
            </a:r>
            <a:r>
              <a:rPr lang="cs-CZ" dirty="0" err="1"/>
              <a:t>teacher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12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Systematická rešerše k tématu výzkumu: 2. krok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cs-CZ" dirty="0"/>
              <a:t>Databáze full-textů a anotací odborných studií </a:t>
            </a:r>
          </a:p>
          <a:p>
            <a:r>
              <a:rPr lang="cs-CZ" sz="2400" b="1" dirty="0" err="1"/>
              <a:t>WoS</a:t>
            </a:r>
            <a:r>
              <a:rPr lang="cs-CZ" sz="2400" dirty="0"/>
              <a:t>, </a:t>
            </a:r>
            <a:r>
              <a:rPr lang="cs-CZ" sz="2400" dirty="0" err="1"/>
              <a:t>Scopus</a:t>
            </a:r>
            <a:r>
              <a:rPr lang="cs-CZ" sz="2400" dirty="0"/>
              <a:t>, </a:t>
            </a:r>
            <a:r>
              <a:rPr lang="cs-CZ" sz="2400" dirty="0" err="1"/>
              <a:t>Proquest</a:t>
            </a:r>
            <a:r>
              <a:rPr lang="cs-CZ" sz="2400" dirty="0"/>
              <a:t>, ERIC,…</a:t>
            </a:r>
          </a:p>
          <a:p>
            <a:r>
              <a:rPr lang="cs-CZ" sz="2000" u="sng" dirty="0">
                <a:hlinkClick r:id="rId2"/>
              </a:rPr>
              <a:t>http://ezdroje.muni.cz/</a:t>
            </a:r>
            <a:r>
              <a:rPr lang="cs-CZ" sz="2000" u="sng" dirty="0"/>
              <a:t> </a:t>
            </a:r>
            <a:r>
              <a:rPr lang="cs-CZ" sz="2000" dirty="0"/>
              <a:t>nebo </a:t>
            </a:r>
            <a:r>
              <a:rPr lang="cs-CZ" sz="2000" dirty="0">
                <a:hlinkClick r:id="rId3"/>
              </a:rPr>
              <a:t>http://www.ped.muni.cz/studium/sluzby-studentum</a:t>
            </a:r>
            <a:endParaRPr lang="cs-CZ" sz="2000" u="sng" dirty="0"/>
          </a:p>
          <a:p>
            <a:pPr marL="72000" indent="0">
              <a:buNone/>
            </a:pPr>
            <a:r>
              <a:rPr lang="cs-CZ" dirty="0"/>
              <a:t>Zadejte kritéria vyhledávání</a:t>
            </a:r>
          </a:p>
          <a:p>
            <a:r>
              <a:rPr lang="cs-CZ" sz="2400" dirty="0"/>
              <a:t>Druh databáze</a:t>
            </a:r>
          </a:p>
          <a:p>
            <a:r>
              <a:rPr lang="cs-CZ" sz="2400" b="1" dirty="0"/>
              <a:t>Klíčová slova </a:t>
            </a:r>
            <a:r>
              <a:rPr lang="cs-CZ" sz="2400" dirty="0"/>
              <a:t>(and, </a:t>
            </a:r>
            <a:r>
              <a:rPr lang="cs-CZ" sz="2400" dirty="0" err="1"/>
              <a:t>or</a:t>
            </a:r>
            <a:r>
              <a:rPr lang="cs-CZ" sz="2400" dirty="0"/>
              <a:t>,…)</a:t>
            </a:r>
          </a:p>
          <a:p>
            <a:r>
              <a:rPr lang="cs-CZ" sz="2400" dirty="0"/>
              <a:t>Za kolik posledních let?</a:t>
            </a:r>
          </a:p>
          <a:p>
            <a:r>
              <a:rPr lang="cs-CZ" sz="2400" dirty="0"/>
              <a:t>Jazyk</a:t>
            </a:r>
          </a:p>
          <a:p>
            <a:r>
              <a:rPr lang="cs-CZ" sz="2400" dirty="0"/>
              <a:t>Druh sdělení (časopisecká studie, kniha, konferenční příspěvek,…)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13972" y="3516925"/>
            <a:ext cx="3393312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Pod MU máte přístup k plným textům – přihlaste se.</a:t>
            </a:r>
          </a:p>
          <a:p>
            <a:endParaRPr lang="cs-CZ" sz="2000" dirty="0"/>
          </a:p>
          <a:p>
            <a:r>
              <a:rPr lang="cs-CZ" sz="2000" dirty="0"/>
              <a:t>Vzdálený přístup VPN.</a:t>
            </a:r>
          </a:p>
        </p:txBody>
      </p:sp>
    </p:spTree>
    <p:extLst>
      <p:ext uri="{BB962C8B-B14F-4D97-AF65-F5344CB8AC3E}">
        <p14:creationId xmlns:p14="http://schemas.microsoft.com/office/powerpoint/2010/main" val="84235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Systematická rešerše k tématu výzkumu: 2. krok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cs-CZ" dirty="0"/>
              <a:t>Databáze knih a časopisů (mají povinné výtisky)</a:t>
            </a:r>
          </a:p>
          <a:p>
            <a:r>
              <a:rPr lang="cs-CZ" sz="2400" dirty="0"/>
              <a:t>Katalog MU </a:t>
            </a:r>
            <a:r>
              <a:rPr lang="cs-CZ" sz="2400" dirty="0" err="1"/>
              <a:t>Aleph</a:t>
            </a:r>
            <a:r>
              <a:rPr lang="cs-CZ" sz="2400" dirty="0"/>
              <a:t>: </a:t>
            </a:r>
            <a:r>
              <a:rPr lang="cs-CZ" sz="2400" u="sng" dirty="0">
                <a:hlinkClick r:id="rId2"/>
              </a:rPr>
              <a:t>https://aleph.muni.cz/F?RN=738379108</a:t>
            </a:r>
            <a:endParaRPr lang="cs-CZ" sz="2400" u="sng" dirty="0"/>
          </a:p>
          <a:p>
            <a:r>
              <a:rPr lang="cs-CZ" sz="2400" dirty="0"/>
              <a:t>Katalog Moravské zemské knihovny (MZK): </a:t>
            </a:r>
            <a:r>
              <a:rPr lang="cs-CZ" sz="2400" u="sng" dirty="0">
                <a:hlinkClick r:id="rId3"/>
              </a:rPr>
              <a:t>https://www.mzk.cz/</a:t>
            </a:r>
            <a:endParaRPr lang="cs-CZ" sz="2400" u="sng" dirty="0"/>
          </a:p>
          <a:p>
            <a:r>
              <a:rPr lang="cs-CZ" sz="2400" dirty="0"/>
              <a:t>Katalog Národní knihovny ČR: </a:t>
            </a:r>
            <a:r>
              <a:rPr lang="cs-CZ" sz="2400" u="sng" dirty="0">
                <a:hlinkClick r:id="rId4"/>
              </a:rPr>
              <a:t>http://aleph.nkp.cz/F/?func=file&amp;file_name=find-b&amp;local_base=skc</a:t>
            </a:r>
            <a:endParaRPr lang="cs-CZ" sz="2400" u="sng" dirty="0"/>
          </a:p>
          <a:p>
            <a:endParaRPr lang="cs-CZ" dirty="0"/>
          </a:p>
          <a:p>
            <a:pPr marL="36900" indent="0">
              <a:buNone/>
            </a:pPr>
            <a:r>
              <a:rPr lang="cs-CZ" dirty="0"/>
              <a:t>Internet </a:t>
            </a:r>
          </a:p>
          <a:p>
            <a:r>
              <a:rPr lang="cs-CZ" sz="2400" dirty="0"/>
              <a:t>Google </a:t>
            </a:r>
            <a:r>
              <a:rPr lang="cs-CZ" sz="2400" dirty="0" err="1"/>
              <a:t>Scholar</a:t>
            </a:r>
            <a:r>
              <a:rPr lang="cs-CZ" sz="2400" dirty="0"/>
              <a:t>, </a:t>
            </a:r>
            <a:r>
              <a:rPr lang="cs-CZ" sz="2400" dirty="0" err="1"/>
              <a:t>Research</a:t>
            </a:r>
            <a:r>
              <a:rPr lang="cs-CZ" sz="2400" dirty="0"/>
              <a:t> </a:t>
            </a:r>
            <a:r>
              <a:rPr lang="cs-CZ" sz="2400" dirty="0" err="1"/>
              <a:t>Gate</a:t>
            </a:r>
            <a:r>
              <a:rPr lang="cs-CZ" sz="2400" dirty="0"/>
              <a:t> (i na získání full-textu),…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46281" y="5506936"/>
            <a:ext cx="488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 populárně naučné texty, ne bakalářky, diplomky – neprošly recenzí.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9435882" y="5622448"/>
            <a:ext cx="971087" cy="407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969" y="4707929"/>
            <a:ext cx="1679272" cy="21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7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Systematická rešerše k tématu výzkumu: 2. krok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cs-CZ" dirty="0"/>
              <a:t>České pedagogické časopisy </a:t>
            </a:r>
          </a:p>
          <a:p>
            <a:pPr marL="36900" indent="0">
              <a:buNone/>
            </a:pPr>
            <a:endParaRPr lang="cs-CZ" sz="2400" dirty="0"/>
          </a:p>
          <a:p>
            <a:pPr marL="379800" indent="-342900"/>
            <a:r>
              <a:rPr lang="cs-CZ" sz="2400" dirty="0"/>
              <a:t>Studia </a:t>
            </a:r>
            <a:r>
              <a:rPr lang="cs-CZ" sz="2400" dirty="0" err="1"/>
              <a:t>paedagogica</a:t>
            </a:r>
            <a:r>
              <a:rPr lang="cs-CZ" sz="2400" dirty="0"/>
              <a:t>: </a:t>
            </a:r>
            <a:r>
              <a:rPr lang="cs-CZ" sz="2400" u="sng" dirty="0">
                <a:hlinkClick r:id="rId2"/>
              </a:rPr>
              <a:t>http://www.phil.muni.cz/journals/studia-paedagogica</a:t>
            </a:r>
            <a:endParaRPr lang="cs-CZ" sz="2400" u="sng" dirty="0"/>
          </a:p>
          <a:p>
            <a:pPr marL="379800" indent="-342900"/>
            <a:endParaRPr lang="cs-CZ" sz="2400" dirty="0"/>
          </a:p>
          <a:p>
            <a:pPr marL="379800" indent="-342900"/>
            <a:r>
              <a:rPr lang="cs-CZ" sz="2400" dirty="0"/>
              <a:t>Orbis </a:t>
            </a:r>
            <a:r>
              <a:rPr lang="cs-CZ" sz="2400" dirty="0" err="1"/>
              <a:t>scholae</a:t>
            </a:r>
            <a:r>
              <a:rPr lang="cs-CZ" sz="2400" dirty="0"/>
              <a:t>: </a:t>
            </a:r>
            <a:r>
              <a:rPr lang="cs-CZ" sz="2400" u="sng" dirty="0">
                <a:hlinkClick r:id="rId3"/>
              </a:rPr>
              <a:t>http://www.orbisscholae.cz/</a:t>
            </a:r>
            <a:endParaRPr lang="cs-CZ" sz="2400" u="sng" dirty="0"/>
          </a:p>
          <a:p>
            <a:pPr marL="379800" indent="-342900"/>
            <a:endParaRPr lang="cs-CZ" sz="2400" dirty="0"/>
          </a:p>
          <a:p>
            <a:pPr marL="379800" indent="-342900"/>
            <a:r>
              <a:rPr lang="cs-CZ" sz="2400" dirty="0"/>
              <a:t>Pedagogika: </a:t>
            </a:r>
            <a:r>
              <a:rPr lang="cs-CZ" sz="2400" u="sng" dirty="0">
                <a:hlinkClick r:id="rId4"/>
              </a:rPr>
              <a:t>http://pages.pedf.cuni.cz/pedagogika/?lang=cs</a:t>
            </a:r>
            <a:endParaRPr lang="cs-CZ" sz="2400" u="sng" dirty="0"/>
          </a:p>
          <a:p>
            <a:pPr marL="379800" indent="-342900"/>
            <a:endParaRPr lang="cs-CZ" sz="2400" dirty="0"/>
          </a:p>
          <a:p>
            <a:pPr marL="379800" indent="-342900"/>
            <a:r>
              <a:rPr lang="cs-CZ" sz="2400" dirty="0"/>
              <a:t>Pedagogická orientace: </a:t>
            </a:r>
            <a:r>
              <a:rPr lang="cs-CZ" sz="2400" u="sng" dirty="0">
                <a:hlinkClick r:id="rId5"/>
              </a:rPr>
              <a:t>https://journals.muni.cz/pedor</a:t>
            </a:r>
            <a:endParaRPr lang="cs-CZ" sz="2400" u="sng" dirty="0"/>
          </a:p>
        </p:txBody>
      </p:sp>
    </p:spTree>
    <p:extLst>
      <p:ext uri="{BB962C8B-B14F-4D97-AF65-F5344CB8AC3E}">
        <p14:creationId xmlns:p14="http://schemas.microsoft.com/office/powerpoint/2010/main" val="118089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Ukázka nalezené studie v českém časopise</a:t>
            </a:r>
            <a:endParaRPr lang="cs-CZ" sz="38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99" y="1528152"/>
            <a:ext cx="8081397" cy="45209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785" y="4105076"/>
            <a:ext cx="2801566" cy="275292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788346" y="2645924"/>
            <a:ext cx="198444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Přehledová studie jako východisko dalšího hledání?</a:t>
            </a:r>
          </a:p>
        </p:txBody>
      </p:sp>
    </p:spTree>
    <p:extLst>
      <p:ext uri="{BB962C8B-B14F-4D97-AF65-F5344CB8AC3E}">
        <p14:creationId xmlns:p14="http://schemas.microsoft.com/office/powerpoint/2010/main" val="638402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Cvičení 2: rešerše na téma řízení třídy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643569" cy="777660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b="1" dirty="0">
                <a:hlinkClick r:id="rId2"/>
              </a:rPr>
              <a:t>apps.webofknowledge.com</a:t>
            </a:r>
            <a:endParaRPr lang="cs-CZ" sz="2000" b="1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4429"/>
            <a:ext cx="12191999" cy="4773571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9238593" y="4908331"/>
            <a:ext cx="767255" cy="777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036526" y="5256825"/>
            <a:ext cx="2039297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/>
              <a:t>Úkol:</a:t>
            </a:r>
          </a:p>
          <a:p>
            <a:r>
              <a:rPr lang="cs-CZ" sz="1800" dirty="0"/>
              <a:t>Porovnejte si, co, kdo našel, co mají výpisky společné, v čem se liší?</a:t>
            </a:r>
          </a:p>
        </p:txBody>
      </p:sp>
    </p:spTree>
    <p:extLst>
      <p:ext uri="{BB962C8B-B14F-4D97-AF65-F5344CB8AC3E}">
        <p14:creationId xmlns:p14="http://schemas.microsoft.com/office/powerpoint/2010/main" val="2506463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418094"/>
            <a:ext cx="10643569" cy="777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Vybrat relevantní studie dle jasných kritérií.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Uvést ve zprávě o výzkumu/rešerši, kolik studií databáze evidovala.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4762"/>
            <a:ext cx="12247533" cy="58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2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Systematická rešerše k tématu výzkumu: 3. krok</a:t>
            </a:r>
            <a:endParaRPr lang="cs-CZ" sz="3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nalezených výstupů hledáme ty nejvíce relevantní k výzkumné otázce </a:t>
            </a:r>
            <a:br>
              <a:rPr lang="cs-CZ" sz="2400" dirty="0"/>
            </a:br>
            <a:r>
              <a:rPr lang="cs-CZ" sz="2400" dirty="0"/>
              <a:t>a tvoříme si záznam o studii – výpisky (kartotéční lístky). </a:t>
            </a:r>
          </a:p>
          <a:p>
            <a:r>
              <a:rPr lang="cs-CZ" sz="2400" dirty="0"/>
              <a:t>Do zprávy z výzkumu </a:t>
            </a:r>
            <a:br>
              <a:rPr lang="cs-CZ" sz="2400" dirty="0"/>
            </a:br>
            <a:r>
              <a:rPr lang="cs-CZ" sz="2400" dirty="0"/>
              <a:t>uvedu kritéria výběru </a:t>
            </a:r>
            <a:br>
              <a:rPr lang="cs-CZ" sz="2400" dirty="0"/>
            </a:br>
            <a:r>
              <a:rPr lang="cs-CZ" sz="2400" dirty="0"/>
              <a:t>studií, která jsem zavedl/a.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15559" y="2705571"/>
            <a:ext cx="4372842" cy="36468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cs-CZ" b="1" dirty="0" err="1">
                <a:solidFill>
                  <a:schemeClr val="tx1"/>
                </a:solidFill>
              </a:rPr>
              <a:t>Kartoteční</a:t>
            </a:r>
            <a:r>
              <a:rPr lang="cs-CZ" b="1" dirty="0">
                <a:solidFill>
                  <a:schemeClr val="tx1"/>
                </a:solidFill>
              </a:rPr>
              <a:t> lístek/výpisek </a:t>
            </a:r>
            <a:r>
              <a:rPr lang="cs-CZ" dirty="0">
                <a:solidFill>
                  <a:schemeClr val="tx1"/>
                </a:solidFill>
              </a:rPr>
              <a:t>obsahuje: </a:t>
            </a:r>
          </a:p>
          <a:p>
            <a:pPr marL="494100" indent="-457200">
              <a:buFont typeface="+mj-lt"/>
              <a:buAutoNum type="arabicPeriod"/>
            </a:pPr>
            <a:r>
              <a:rPr lang="cs-CZ" b="1" u="sng" dirty="0">
                <a:solidFill>
                  <a:schemeClr val="tx1"/>
                </a:solidFill>
              </a:rPr>
              <a:t>Citaci dané studie dle APA normy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Téma studie, výzkumnou otázku, hypotézy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Metody sběru dat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Typ výběru vzorku, velikost vzorku a jeho popis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Použité postupy analýzy dat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Informace k validitě a reliabilitě výzkumu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Hlavní výsledky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Závěr, doporučení pro praxi </a:t>
            </a:r>
          </a:p>
          <a:p>
            <a:pPr marL="4941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Vlastní poznámky, např. o kvalitě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130776" y="2705571"/>
            <a:ext cx="238988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https://journals.muni.cz/public/journals/10/pokynyproautorydleapa_151113_pedor.pdf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8486520" y="2998739"/>
            <a:ext cx="438649" cy="338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76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Citace podle APA </a:t>
            </a:r>
            <a:r>
              <a:rPr lang="cs-CZ" sz="2800" dirty="0"/>
              <a:t>(</a:t>
            </a:r>
            <a:r>
              <a:rPr lang="cs-CZ" sz="2800" dirty="0" err="1"/>
              <a:t>American</a:t>
            </a:r>
            <a:r>
              <a:rPr lang="cs-CZ" sz="2800" dirty="0"/>
              <a:t> </a:t>
            </a:r>
            <a:r>
              <a:rPr lang="cs-CZ" sz="2800" dirty="0" err="1"/>
              <a:t>Psychological</a:t>
            </a:r>
            <a:r>
              <a:rPr lang="cs-CZ" sz="2800" dirty="0"/>
              <a:t> </a:t>
            </a:r>
            <a:r>
              <a:rPr lang="cs-CZ" sz="2800" dirty="0" err="1"/>
              <a:t>Association</a:t>
            </a:r>
            <a:r>
              <a:rPr lang="cs-CZ" sz="280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Styl APA byl vytvořen pro publikování v sociálních (a behaviorálních) vědách.</a:t>
            </a:r>
          </a:p>
          <a:p>
            <a:r>
              <a:rPr lang="cs-CZ" sz="2400" dirty="0"/>
              <a:t>Účelem bylo </a:t>
            </a:r>
            <a:r>
              <a:rPr lang="cs-CZ" sz="2400" u="sng" dirty="0"/>
              <a:t>sjednotit, standardizovat psaní odborných publikací</a:t>
            </a:r>
            <a:r>
              <a:rPr lang="cs-CZ" sz="2400" dirty="0"/>
              <a:t>. Styl APA je určen především pro výzkumné zprávy, empirické studie, přehledové články k určitému tématu, teoretické články, metodologické články a případové studie.</a:t>
            </a:r>
          </a:p>
          <a:p>
            <a:r>
              <a:rPr lang="cs-CZ" sz="2400" b="1" dirty="0"/>
              <a:t>Styl APA </a:t>
            </a:r>
            <a:r>
              <a:rPr lang="cs-CZ" sz="2400" dirty="0"/>
              <a:t>užívá </a:t>
            </a:r>
            <a:r>
              <a:rPr lang="cs-CZ" sz="2400" u="sng" dirty="0"/>
              <a:t>citační systém autor – datum</a:t>
            </a:r>
            <a:r>
              <a:rPr lang="cs-CZ" sz="2400" dirty="0"/>
              <a:t>, což čtenáři umožňuje snadno najít zdroje citované v textu v seznamu citací, jednotlivé zdroje v seznamu citací jsou řazeny abecedně.</a:t>
            </a:r>
          </a:p>
          <a:p>
            <a:r>
              <a:rPr lang="cs-CZ" sz="2400" dirty="0"/>
              <a:t>Pro vložení citace musíme znát celé </a:t>
            </a:r>
            <a:r>
              <a:rPr lang="cs-CZ" sz="2400" b="1" dirty="0"/>
              <a:t>jméno autora</a:t>
            </a:r>
            <a:r>
              <a:rPr lang="cs-CZ" sz="2400" dirty="0"/>
              <a:t>, </a:t>
            </a:r>
            <a:r>
              <a:rPr lang="cs-CZ" sz="2400" b="1" dirty="0"/>
              <a:t>rok vydání</a:t>
            </a:r>
            <a:r>
              <a:rPr lang="cs-CZ" sz="2400" dirty="0"/>
              <a:t>, </a:t>
            </a:r>
            <a:r>
              <a:rPr lang="cs-CZ" sz="2400" b="1" dirty="0"/>
              <a:t>název práce </a:t>
            </a:r>
            <a:r>
              <a:rPr lang="cs-CZ" sz="2400" dirty="0"/>
              <a:t>a údaje o tom, </a:t>
            </a:r>
            <a:r>
              <a:rPr lang="cs-CZ" sz="2400" b="1" dirty="0"/>
              <a:t>kde byla práce publikovaná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440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Jak pracovat s literaturou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V samotném textu uvádíme autora/autory následovně:</a:t>
            </a:r>
          </a:p>
          <a:p>
            <a:pPr lvl="1"/>
            <a:r>
              <a:rPr lang="cs-CZ" sz="2800" dirty="0" err="1"/>
              <a:t>Kessler</a:t>
            </a:r>
            <a:r>
              <a:rPr lang="cs-CZ" sz="2800" dirty="0"/>
              <a:t> (2003) zjistil, že mezi epidemiologické indikátory patří…</a:t>
            </a:r>
          </a:p>
          <a:p>
            <a:pPr lvl="1"/>
            <a:r>
              <a:rPr lang="cs-CZ" sz="2800" dirty="0"/>
              <a:t>V roce 2003 poukázal </a:t>
            </a:r>
            <a:r>
              <a:rPr lang="cs-CZ" sz="2800" dirty="0" err="1"/>
              <a:t>Kessler</a:t>
            </a:r>
            <a:r>
              <a:rPr lang="cs-CZ" sz="2800" dirty="0"/>
              <a:t> na možnosti… (</a:t>
            </a:r>
            <a:r>
              <a:rPr lang="cs-CZ" sz="2800" dirty="0" err="1"/>
              <a:t>Kessler</a:t>
            </a:r>
            <a:r>
              <a:rPr lang="cs-CZ" sz="2800" dirty="0"/>
              <a:t>, 2003).</a:t>
            </a:r>
          </a:p>
          <a:p>
            <a:pPr lvl="1"/>
            <a:endParaRPr lang="cs-CZ" sz="2800" dirty="0"/>
          </a:p>
          <a:p>
            <a:r>
              <a:rPr lang="cs-CZ" sz="3200" dirty="0"/>
              <a:t>Pokud potřebujeme uvést více než jednu práci: </a:t>
            </a:r>
          </a:p>
          <a:p>
            <a:pPr lvl="1"/>
            <a:r>
              <a:rPr lang="cs-CZ" sz="2800" dirty="0"/>
              <a:t>Poslední výzkumy (Radimecký, 1990, 2009, v tisku)… </a:t>
            </a:r>
          </a:p>
          <a:p>
            <a:pPr lvl="1"/>
            <a:r>
              <a:rPr lang="cs-CZ" sz="2800" dirty="0"/>
              <a:t>Několik studií (</a:t>
            </a:r>
            <a:r>
              <a:rPr lang="cs-CZ" sz="2800" dirty="0" err="1"/>
              <a:t>Miovský</a:t>
            </a:r>
            <a:r>
              <a:rPr lang="cs-CZ" sz="2800" dirty="0"/>
              <a:t> &amp; </a:t>
            </a:r>
            <a:r>
              <a:rPr lang="cs-CZ" sz="2800" dirty="0" err="1"/>
              <a:t>Gabrhelík</a:t>
            </a:r>
            <a:r>
              <a:rPr lang="cs-CZ" sz="2800" dirty="0"/>
              <a:t>, 2009a, 2009b; Zábranský, 2004a, 2004b) se zabývá…</a:t>
            </a:r>
          </a:p>
          <a:p>
            <a:pPr lvl="1"/>
            <a:r>
              <a:rPr lang="cs-CZ" sz="2800" dirty="0"/>
              <a:t>Několik studií (</a:t>
            </a:r>
            <a:r>
              <a:rPr lang="cs-CZ" sz="2800" dirty="0" err="1"/>
              <a:t>Miovský</a:t>
            </a:r>
            <a:r>
              <a:rPr lang="cs-CZ" sz="2800" dirty="0"/>
              <a:t>, 2005; Radimecký &amp; Janíková, 2008)…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0488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kurzu: semináře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lvl="0" indent="-457200">
              <a:buFont typeface="+mj-lt"/>
              <a:buAutoNum type="arabicPeriod"/>
            </a:pPr>
            <a:r>
              <a:rPr lang="cs-CZ" dirty="0"/>
              <a:t>Projekt výzkumu, rešerše literatury.</a:t>
            </a:r>
          </a:p>
          <a:p>
            <a:pPr marL="494100" lvl="0" indent="-457200">
              <a:buFont typeface="+mj-lt"/>
              <a:buAutoNum type="arabicPeriod"/>
            </a:pPr>
            <a:r>
              <a:rPr lang="cs-CZ" dirty="0"/>
              <a:t>Rozhovor, transkript.</a:t>
            </a:r>
          </a:p>
          <a:p>
            <a:pPr marL="494100" lvl="0" indent="-457200">
              <a:buFont typeface="+mj-lt"/>
              <a:buAutoNum type="arabicPeriod"/>
            </a:pPr>
            <a:r>
              <a:rPr lang="cs-CZ" dirty="0"/>
              <a:t>Kvalitativní analýza dat.</a:t>
            </a:r>
          </a:p>
          <a:p>
            <a:pPr marL="494100" lvl="0" indent="-457200">
              <a:buFont typeface="+mj-lt"/>
              <a:buAutoNum type="arabicPeriod"/>
            </a:pPr>
            <a:r>
              <a:rPr lang="cs-CZ" dirty="0"/>
              <a:t>Dotazník, kódování hodnot.</a:t>
            </a:r>
          </a:p>
          <a:p>
            <a:pPr marL="494100" lvl="0" indent="-457200">
              <a:buFont typeface="+mj-lt"/>
              <a:buAutoNum type="arabicPeriod"/>
            </a:pPr>
            <a:r>
              <a:rPr lang="cs-CZ" dirty="0"/>
              <a:t>Kvantitativní analýza dat.</a:t>
            </a:r>
          </a:p>
          <a:p>
            <a:pPr marL="494100" lvl="0" indent="-457200">
              <a:buFont typeface="+mj-lt"/>
              <a:buAutoNum type="arabicPeriod"/>
            </a:pPr>
            <a:r>
              <a:rPr lang="cs-CZ" dirty="0"/>
              <a:t>Prezentace úkolů.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t="2494" r="1375" b="3074"/>
          <a:stretch/>
        </p:blipFill>
        <p:spPr>
          <a:xfrm>
            <a:off x="8267375" y="0"/>
            <a:ext cx="3924625" cy="25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69077"/>
              </p:ext>
            </p:extLst>
          </p:nvPr>
        </p:nvGraphicFramePr>
        <p:xfrm>
          <a:off x="109592" y="174660"/>
          <a:ext cx="11948844" cy="65915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054">
                  <a:extLst>
                    <a:ext uri="{9D8B030D-6E8A-4147-A177-3AD203B41FA5}">
                      <a16:colId xmlns:a16="http://schemas.microsoft.com/office/drawing/2014/main" val="805710175"/>
                    </a:ext>
                  </a:extLst>
                </a:gridCol>
                <a:gridCol w="10066790">
                  <a:extLst>
                    <a:ext uri="{9D8B030D-6E8A-4147-A177-3AD203B41FA5}">
                      <a16:colId xmlns:a16="http://schemas.microsoft.com/office/drawing/2014/main" val="2594062841"/>
                    </a:ext>
                  </a:extLst>
                </a:gridCol>
              </a:tblGrid>
              <a:tr h="743027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Citace dle APA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Pavelková, I. (2015). Žákovská nemotivovanost. In </a:t>
                      </a:r>
                      <a:r>
                        <a:rPr lang="cs-CZ" sz="1800" b="0" i="1" dirty="0">
                          <a:effectLst/>
                        </a:rPr>
                        <a:t>Pedagogický výzkum: reflexe </a:t>
                      </a:r>
                      <a:r>
                        <a:rPr lang="cs-CZ" sz="1800" b="0" i="1">
                          <a:effectLst/>
                        </a:rPr>
                        <a:t>společenských potřeb </a:t>
                      </a:r>
                      <a:r>
                        <a:rPr lang="cs-CZ" sz="1800" b="0" i="1" dirty="0">
                          <a:effectLst/>
                        </a:rPr>
                        <a:t>a očekávání? Sborník příspěvků z 13. konference ČAPV (s. 217-221).</a:t>
                      </a:r>
                      <a:r>
                        <a:rPr lang="cs-CZ" sz="1800" b="0" dirty="0">
                          <a:effectLst/>
                        </a:rPr>
                        <a:t> Olomouc: UP.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13451"/>
                  </a:ext>
                </a:extLst>
              </a:tr>
              <a:tr h="495351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Cíl </a:t>
                      </a:r>
                      <a:endParaRPr lang="cs-CZ" sz="2000" b="1">
                        <a:effectLst/>
                      </a:endParaRPr>
                    </a:p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výzkumu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Zmapovat četnost a závažnost základních příčin žákovské nemotivovanosti.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2767"/>
                  </a:ext>
                </a:extLst>
              </a:tr>
              <a:tr h="990703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Výzkumný vzorek (velikost, typ výběru)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>
                          <a:effectLst/>
                        </a:rPr>
                        <a:t>236 učitelů, 428 žáků (z toho 279 žáků z osmých a devátých tříd ZŠ a 149 studentů z tercií a kvart osmiletých gymnázií.</a:t>
                      </a:r>
                      <a:endParaRPr lang="cs-CZ" sz="2000" b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>
                          <a:effectLst/>
                        </a:rPr>
                        <a:t>Dostupný vzorek.</a:t>
                      </a:r>
                      <a:endParaRPr lang="cs-CZ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52200"/>
                  </a:ext>
                </a:extLst>
              </a:tr>
              <a:tr h="990703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Metody sběru dat, metody analýzy dat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>
                          <a:effectLst/>
                        </a:rPr>
                        <a:t>Sestaven soubor pěti možných důvodů žákovské nemotivovanosti.</a:t>
                      </a:r>
                      <a:endParaRPr lang="cs-CZ" sz="2000" b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>
                          <a:effectLst/>
                        </a:rPr>
                        <a:t>Jak žáci, tak učitelé posuzovali na pětistupňové škále četnost výskytu a závažnost určitého typu nemotivovanosti z hlediska jejich dopadu na úspěch při učení. Respondenti měli možnost připojit i další příčiny nemotivovanosti.</a:t>
                      </a:r>
                      <a:endParaRPr lang="cs-CZ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8739"/>
                  </a:ext>
                </a:extLst>
              </a:tr>
              <a:tr h="1733730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Výsledky výzkumu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>
                          <a:effectLst/>
                        </a:rPr>
                        <a:t>„…žáci považují za nejčastější důvod nemotivovanosti to, že je přitahují jiné činnosti. Na druhém a třetím místě se umístily důvody: „jsem líný(á)“, „učení je namáhavé“. …U důvodu „jsem líný(á)“ je velmi zajímavý nárůst u žáků gymnázií a u žáků 9. ročníků. U důvodu „mám pocit, že na to nemám“ t-testy ukázaly statisticky vysoce významně vyšší četnost u žáků základních škol. …za nejčastější důvod nemotivovanosti považují i učitelé přitažlivost jiných činností“ (s. 218-219).</a:t>
                      </a:r>
                      <a:endParaRPr lang="cs-CZ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03194"/>
                  </a:ext>
                </a:extLst>
              </a:tr>
              <a:tr h="1238378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Moje</a:t>
                      </a:r>
                      <a:endParaRPr lang="cs-CZ" sz="2000" b="1" dirty="0">
                        <a:effectLst/>
                      </a:endParaRPr>
                    </a:p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poznámky </a:t>
                      </a:r>
                      <a:endParaRPr lang="cs-CZ" sz="2000" b="1" dirty="0">
                        <a:effectLst/>
                      </a:endParaRPr>
                    </a:p>
                    <a:p>
                      <a:pPr indent="215900" algn="l"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 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Důkladně zpracovaná teoretická východiska.</a:t>
                      </a:r>
                      <a:endParaRPr lang="cs-CZ" sz="2000" b="0" dirty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Dobrá operacionalizace problému nemotivovanosti.</a:t>
                      </a:r>
                      <a:endParaRPr lang="cs-CZ" sz="2000" b="0" dirty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Cíl výzkumu není v textu explicitně formulován.</a:t>
                      </a:r>
                      <a:endParaRPr lang="cs-CZ" sz="2000" b="0" dirty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Slušný výzkumný vzorek.</a:t>
                      </a:r>
                      <a:endParaRPr lang="cs-CZ" sz="2000" b="0" dirty="0">
                        <a:effectLst/>
                      </a:endParaRPr>
                    </a:p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0" dirty="0">
                          <a:effectLst/>
                        </a:rPr>
                        <a:t>Chybná</a:t>
                      </a:r>
                      <a:r>
                        <a:rPr lang="cs-CZ" sz="1800" b="0" baseline="0" dirty="0">
                          <a:effectLst/>
                        </a:rPr>
                        <a:t> statistika? Na dostupném vzorku dělán t-test. </a:t>
                      </a:r>
                      <a:r>
                        <a:rPr lang="cs-CZ" sz="1800" b="0" dirty="0">
                          <a:effectLst/>
                        </a:rPr>
                        <a:t>Jednoduchá, smysluplná statistika.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0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06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2020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05688"/>
              </p:ext>
            </p:extLst>
          </p:nvPr>
        </p:nvGraphicFramePr>
        <p:xfrm>
          <a:off x="109592" y="174660"/>
          <a:ext cx="11948844" cy="6351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054">
                  <a:extLst>
                    <a:ext uri="{9D8B030D-6E8A-4147-A177-3AD203B41FA5}">
                      <a16:colId xmlns:a16="http://schemas.microsoft.com/office/drawing/2014/main" val="805710175"/>
                    </a:ext>
                  </a:extLst>
                </a:gridCol>
                <a:gridCol w="10066790">
                  <a:extLst>
                    <a:ext uri="{9D8B030D-6E8A-4147-A177-3AD203B41FA5}">
                      <a16:colId xmlns:a16="http://schemas.microsoft.com/office/drawing/2014/main" val="2594062841"/>
                    </a:ext>
                  </a:extLst>
                </a:gridCol>
              </a:tblGrid>
              <a:tr h="743027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Citace dle APA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13451"/>
                  </a:ext>
                </a:extLst>
              </a:tr>
              <a:tr h="495351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Cíl </a:t>
                      </a:r>
                      <a:endParaRPr lang="cs-CZ" sz="2000" b="1">
                        <a:effectLst/>
                      </a:endParaRPr>
                    </a:p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výzkumu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2767"/>
                  </a:ext>
                </a:extLst>
              </a:tr>
              <a:tr h="990703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Výzkumný vzorek (velikost, typ výběru)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52200"/>
                  </a:ext>
                </a:extLst>
              </a:tr>
              <a:tr h="990703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>
                          <a:effectLst/>
                        </a:rPr>
                        <a:t>Metody sběru dat, metody analýzy dat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88739"/>
                  </a:ext>
                </a:extLst>
              </a:tr>
              <a:tr h="1733730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Výsledky výzkumu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03194"/>
                  </a:ext>
                </a:extLst>
              </a:tr>
              <a:tr h="1238378">
                <a:tc>
                  <a:txBody>
                    <a:bodyPr/>
                    <a:lstStyle/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Moje</a:t>
                      </a:r>
                      <a:endParaRPr lang="cs-CZ" sz="2000" b="1" dirty="0">
                        <a:effectLst/>
                      </a:endParaRPr>
                    </a:p>
                    <a:p>
                      <a:pPr indent="215900" algn="l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poznámky </a:t>
                      </a:r>
                      <a:endParaRPr lang="cs-CZ" sz="2000" b="1" dirty="0">
                        <a:effectLst/>
                      </a:endParaRPr>
                    </a:p>
                    <a:p>
                      <a:pPr indent="215900" algn="l">
                        <a:spcBef>
                          <a:spcPts val="1400"/>
                        </a:spcBef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 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>
                        <a:spcAft>
                          <a:spcPts val="0"/>
                        </a:spcAft>
                        <a:tabLst>
                          <a:tab pos="215900" algn="l"/>
                          <a:tab pos="215900" algn="l"/>
                        </a:tabLst>
                      </a:pPr>
                      <a:endParaRPr lang="cs-CZ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0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985" y="-1"/>
            <a:ext cx="2021974" cy="255582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Gavora</a:t>
            </a:r>
            <a:r>
              <a:rPr lang="cs-CZ" sz="2000" dirty="0"/>
              <a:t>, P., et al. (2010). </a:t>
            </a:r>
            <a:r>
              <a:rPr lang="cs-CZ" sz="2000" i="1" dirty="0"/>
              <a:t>Elektronická </a:t>
            </a:r>
            <a:r>
              <a:rPr lang="cs-CZ" sz="2000" i="1" dirty="0" err="1"/>
              <a:t>učebnica</a:t>
            </a:r>
            <a:r>
              <a:rPr lang="cs-CZ" sz="2000" i="1" dirty="0"/>
              <a:t> pedagogického </a:t>
            </a:r>
            <a:r>
              <a:rPr lang="cs-CZ" sz="2000" i="1" dirty="0" err="1"/>
              <a:t>výskumu</a:t>
            </a:r>
            <a:r>
              <a:rPr lang="cs-CZ" sz="2000" dirty="0"/>
              <a:t>. [online]. </a:t>
            </a:r>
            <a:br>
              <a:rPr lang="cs-CZ" sz="2000" dirty="0"/>
            </a:br>
            <a:r>
              <a:rPr lang="cs-CZ" sz="2000" dirty="0"/>
              <a:t>Bratislava: Univerzita Komenského. Dostupné z: </a:t>
            </a:r>
            <a:r>
              <a:rPr lang="cs-CZ" sz="1600" u="sng" dirty="0">
                <a:hlinkClick r:id="rId3"/>
              </a:rPr>
              <a:t>http://www.e-metodologia.fedu.uniba.sk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2000" dirty="0"/>
              <a:t>NEBO: </a:t>
            </a:r>
            <a:r>
              <a:rPr lang="cs-CZ" sz="2000" dirty="0" err="1"/>
              <a:t>Gavora</a:t>
            </a:r>
            <a:r>
              <a:rPr lang="cs-CZ" sz="2000" dirty="0"/>
              <a:t>, P. (2002). </a:t>
            </a:r>
            <a:r>
              <a:rPr lang="cs-CZ" sz="2000" i="1" dirty="0"/>
              <a:t>Úvod do pedagogického výzkumu</a:t>
            </a:r>
            <a:r>
              <a:rPr lang="cs-CZ" sz="2000" dirty="0"/>
              <a:t>. Brno: </a:t>
            </a:r>
            <a:r>
              <a:rPr lang="cs-CZ" sz="2000" dirty="0" err="1"/>
              <a:t>Paido</a:t>
            </a:r>
            <a:r>
              <a:rPr lang="cs-CZ" sz="2000" dirty="0"/>
              <a:t>.</a:t>
            </a:r>
          </a:p>
          <a:p>
            <a:r>
              <a:rPr lang="cs-CZ" sz="2000" dirty="0"/>
              <a:t>Švaříček, R., &amp; </a:t>
            </a:r>
            <a:r>
              <a:rPr lang="cs-CZ" sz="2000" dirty="0" err="1"/>
              <a:t>Šeďová</a:t>
            </a:r>
            <a:r>
              <a:rPr lang="cs-CZ" sz="2000" dirty="0"/>
              <a:t>, K., et al. (2007). </a:t>
            </a:r>
            <a:r>
              <a:rPr lang="cs-CZ" sz="2000" i="1" dirty="0"/>
              <a:t>Kvalitativní výzkum v pedagogických vědách: pravidla hry</a:t>
            </a:r>
            <a:r>
              <a:rPr lang="cs-CZ" sz="2000" dirty="0"/>
              <a:t>. Praha: Portál. (Dostupné i jako e-kniha)</a:t>
            </a:r>
          </a:p>
          <a:p>
            <a:r>
              <a:rPr lang="cs-CZ" sz="2000" dirty="0"/>
              <a:t>APA styl: </a:t>
            </a:r>
            <a:r>
              <a:rPr lang="cs-CZ" sz="2000" u="sng" dirty="0"/>
              <a:t>https://pedagogika.phil.muni.cz/studium/citacni-norma-apa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631" y="2547781"/>
            <a:ext cx="1430369" cy="22393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253" y="326901"/>
            <a:ext cx="4979151" cy="8446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b="1281"/>
          <a:stretch/>
        </p:blipFill>
        <p:spPr>
          <a:xfrm>
            <a:off x="10871200" y="4787168"/>
            <a:ext cx="1320800" cy="208966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199828" y="5150782"/>
            <a:ext cx="328817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Úkol: podívejte se na obsah učebnice </a:t>
            </a:r>
            <a:r>
              <a:rPr lang="cs-CZ" sz="1600" dirty="0" err="1"/>
              <a:t>Gavory</a:t>
            </a:r>
            <a:r>
              <a:rPr lang="cs-CZ" sz="1600" dirty="0"/>
              <a:t> nebo Švaříčka. </a:t>
            </a:r>
          </a:p>
          <a:p>
            <a:r>
              <a:rPr lang="cs-CZ" sz="1600" dirty="0"/>
              <a:t>Co je pro Vás nové, překvapivé? </a:t>
            </a:r>
          </a:p>
          <a:p>
            <a:r>
              <a:rPr lang="cs-CZ" sz="1600" dirty="0"/>
              <a:t>Co Vás z témat zajímá? </a:t>
            </a:r>
          </a:p>
        </p:txBody>
      </p:sp>
    </p:spTree>
    <p:extLst>
      <p:ext uri="{BB962C8B-B14F-4D97-AF65-F5344CB8AC3E}">
        <p14:creationId xmlns:p14="http://schemas.microsoft.com/office/powerpoint/2010/main" val="36015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absolvování kurzu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Aktivní účast na hodině, příprava na hodinu</a:t>
            </a:r>
            <a:r>
              <a:rPr lang="cs-CZ" dirty="0"/>
              <a:t>. </a:t>
            </a:r>
          </a:p>
          <a:p>
            <a:pPr lvl="1"/>
            <a:r>
              <a:rPr lang="cs-CZ" sz="2400" dirty="0"/>
              <a:t>Neomluvenou absenci je třeba nahradit v jiných seminárních </a:t>
            </a:r>
            <a:br>
              <a:rPr lang="cs-CZ" sz="2400" dirty="0"/>
            </a:br>
            <a:r>
              <a:rPr lang="cs-CZ" sz="2400" dirty="0"/>
              <a:t>skupinách v daný týden, někdy i další týden (stejné téma).</a:t>
            </a:r>
            <a:endParaRPr lang="cs-CZ" dirty="0"/>
          </a:p>
          <a:p>
            <a:r>
              <a:rPr lang="cs-CZ" dirty="0"/>
              <a:t>Test 70 % správně – zkouška, známka dle testu.</a:t>
            </a:r>
          </a:p>
          <a:p>
            <a:r>
              <a:rPr lang="cs-CZ" b="1" dirty="0"/>
              <a:t>Odevzdání 1 seminárního úkolu v termínu a jeho prezentace na semináři</a:t>
            </a:r>
            <a:r>
              <a:rPr lang="cs-CZ" dirty="0"/>
              <a:t>.</a:t>
            </a:r>
            <a:endParaRPr lang="cs-CZ" b="1" dirty="0"/>
          </a:p>
          <a:p>
            <a:pPr lvl="1"/>
            <a:r>
              <a:rPr lang="cs-CZ" sz="2400" dirty="0"/>
              <a:t>Do odevzdávárny IS nejpozději v neděli před seminářem.</a:t>
            </a:r>
          </a:p>
          <a:p>
            <a:pPr lvl="1"/>
            <a:r>
              <a:rPr lang="cs-CZ" sz="2400" dirty="0"/>
              <a:t>Při neodevzdání nebo špatné kvalitě a vrácení práce </a:t>
            </a:r>
            <a:br>
              <a:rPr lang="cs-CZ" sz="2400" dirty="0"/>
            </a:br>
            <a:r>
              <a:rPr lang="cs-CZ" sz="2400" dirty="0"/>
              <a:t>je </a:t>
            </a:r>
            <a:r>
              <a:rPr lang="cs-CZ" sz="2400" u="sng" dirty="0"/>
              <a:t>opravný termín max. jedenkrát u úkolu </a:t>
            </a:r>
            <a:r>
              <a:rPr lang="cs-CZ" sz="2400" dirty="0"/>
              <a:t>(do </a:t>
            </a:r>
            <a:r>
              <a:rPr lang="cs-CZ" sz="2400" b="1" dirty="0"/>
              <a:t>10.1.</a:t>
            </a:r>
            <a:r>
              <a:rPr lang="cs-CZ" sz="2400" dirty="0"/>
              <a:t>).</a:t>
            </a:r>
          </a:p>
          <a:p>
            <a:pPr lvl="1"/>
            <a:r>
              <a:rPr lang="cs-CZ" sz="2400" dirty="0"/>
              <a:t>Hodnocení: 0 – nepřijato, 1 – přijato.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92" y="0"/>
            <a:ext cx="2289908" cy="32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5789"/>
          <a:stretch/>
        </p:blipFill>
        <p:spPr>
          <a:xfrm>
            <a:off x="6098805" y="4252509"/>
            <a:ext cx="5467963" cy="260549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189" r="-1"/>
          <a:stretch/>
        </p:blipFill>
        <p:spPr>
          <a:xfrm>
            <a:off x="10168466" y="4252508"/>
            <a:ext cx="2023533" cy="260549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0846769" cy="4139998"/>
          </a:xfrm>
        </p:spPr>
        <p:txBody>
          <a:bodyPr/>
          <a:lstStyle/>
          <a:p>
            <a:pPr marL="494100" indent="-457200" algn="just">
              <a:lnSpc>
                <a:spcPct val="100000"/>
              </a:lnSpc>
            </a:pPr>
            <a:r>
              <a:rPr lang="cs-CZ" b="1" dirty="0"/>
              <a:t>Poster A1 </a:t>
            </a:r>
            <a:r>
              <a:rPr lang="cs-CZ" dirty="0"/>
              <a:t>– </a:t>
            </a:r>
            <a:r>
              <a:rPr lang="cs-CZ" sz="2400" dirty="0"/>
              <a:t>studenti navrhují v Excelu datovou matici na základě dotazníku, definují hodnoty, kontrolují matici v SPSS/PSPP/Statistice/R. Počítají základní deskriptivní statistiku (medián, modus, průměr, SD) </a:t>
            </a:r>
            <a:br>
              <a:rPr lang="cs-CZ" sz="2400" dirty="0"/>
            </a:br>
            <a:r>
              <a:rPr lang="cs-CZ" sz="2400" dirty="0"/>
              <a:t>a frekvenční tabulky. Vytvářejí krabicové grafy. Zjišťují základní vztahy mezi proměnnými (korelace, t-test/U-test). Prezentují výsledky v podobě konferenčního posteru dle struktury IMRAD a publikační normy APA. </a:t>
            </a:r>
          </a:p>
          <a:p>
            <a:pPr lvl="1"/>
            <a:r>
              <a:rPr lang="cs-CZ" sz="2200" dirty="0"/>
              <a:t>Zprávu (poster) z kvantitativní analýzy dat na svou zvolenou výzkumnou otázku </a:t>
            </a:r>
            <a:r>
              <a:rPr lang="cs-CZ" sz="2200" u="sng" dirty="0"/>
              <a:t>vkládají do </a:t>
            </a:r>
            <a:r>
              <a:rPr lang="cs-CZ" sz="2200" u="sng" dirty="0" err="1"/>
              <a:t>ISu</a:t>
            </a:r>
            <a:r>
              <a:rPr lang="cs-CZ" sz="2200" u="sng" dirty="0"/>
              <a:t> do </a:t>
            </a:r>
            <a:r>
              <a:rPr lang="cs-CZ" sz="2200" b="1" u="sng" dirty="0"/>
              <a:t>5.12</a:t>
            </a:r>
            <a:r>
              <a:rPr lang="cs-CZ" sz="2200" dirty="0"/>
              <a:t>.</a:t>
            </a:r>
          </a:p>
          <a:p>
            <a:pPr lvl="1"/>
            <a:r>
              <a:rPr lang="cs-CZ" sz="2200" dirty="0"/>
              <a:t>Struktura IMRAD pro prezentace </a:t>
            </a:r>
            <a:br>
              <a:rPr lang="cs-CZ" sz="2200" dirty="0"/>
            </a:br>
            <a:r>
              <a:rPr lang="cs-CZ" sz="2200" dirty="0"/>
              <a:t>kvantitativních výsledků.</a:t>
            </a:r>
          </a:p>
        </p:txBody>
      </p:sp>
    </p:spTree>
    <p:extLst>
      <p:ext uri="{BB962C8B-B14F-4D97-AF65-F5344CB8AC3E}">
        <p14:creationId xmlns:p14="http://schemas.microsoft.com/office/powerpoint/2010/main" val="174457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Vazba předmětu na státní zkoušky </a:t>
            </a:r>
            <a:br>
              <a:rPr lang="cs-CZ" dirty="0"/>
            </a:br>
            <a:r>
              <a:rPr lang="cs-CZ" dirty="0"/>
              <a:t>a závěrečné 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Seminární úkoly si studenti zakládají do portfolia a jsou součástí státní závěrečné zkoušky v navazujícím magisterském studiu.</a:t>
            </a:r>
          </a:p>
          <a:p>
            <a:r>
              <a:rPr lang="cs-CZ" dirty="0"/>
              <a:t>Položky z testu jsou součástí bakalářské zkoušky.</a:t>
            </a:r>
          </a:p>
        </p:txBody>
      </p:sp>
      <p:pic>
        <p:nvPicPr>
          <p:cNvPr id="7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09" y="3513374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b="818"/>
          <a:stretch/>
        </p:blipFill>
        <p:spPr>
          <a:xfrm>
            <a:off x="4514611" y="3513374"/>
            <a:ext cx="2314592" cy="33446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93" y="3513374"/>
            <a:ext cx="1927112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 v pedagogické praxi, SZ6006, PS 2021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/>
              <a:t>Co je to pedagogicko-psychologický výzkum?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Plánované</a:t>
            </a:r>
            <a:r>
              <a:rPr lang="cs-CZ" dirty="0"/>
              <a:t> získávání údajů o edukační realitě.</a:t>
            </a:r>
          </a:p>
          <a:p>
            <a:r>
              <a:rPr lang="cs-CZ" u="sng" dirty="0"/>
              <a:t>Systematická</a:t>
            </a:r>
            <a:r>
              <a:rPr lang="cs-CZ" dirty="0"/>
              <a:t> činnost (obvykle výzkumníka) s cílem odhalit pravidelnosti sociálního života a vzorce chování lidí.</a:t>
            </a:r>
          </a:p>
          <a:p>
            <a:pPr lvl="1"/>
            <a:r>
              <a:rPr lang="cs-CZ" sz="2600" dirty="0"/>
              <a:t>Potvrzují/vyvrací se dosavadní poznatky, získávají se nové.</a:t>
            </a:r>
          </a:p>
          <a:p>
            <a:pPr lvl="1"/>
            <a:r>
              <a:rPr lang="cs-CZ" sz="2600" dirty="0"/>
              <a:t>Opakovatelný, </a:t>
            </a:r>
            <a:r>
              <a:rPr lang="cs-CZ" sz="2600" dirty="0" err="1"/>
              <a:t>falzifikovatelný</a:t>
            </a:r>
            <a:r>
              <a:rPr lang="cs-CZ" sz="2600" dirty="0"/>
              <a:t>.</a:t>
            </a:r>
          </a:p>
          <a:p>
            <a:pPr lvl="1"/>
            <a:r>
              <a:rPr lang="cs-CZ" sz="2600" dirty="0"/>
              <a:t>Platnost pravděpodobnostní (redukce reality, zkreslení).</a:t>
            </a:r>
          </a:p>
          <a:p>
            <a:r>
              <a:rPr lang="cs-CZ" dirty="0"/>
              <a:t>Před výzkumem badatel formuluje výzkumné cíle a klade si výzkumné otázky, na něž hledá odpovědi.</a:t>
            </a:r>
          </a:p>
          <a:p>
            <a:r>
              <a:rPr lang="cs-CZ" dirty="0"/>
              <a:t>Přitom volí adekvátní metody sběru dat a metody analýzy.</a:t>
            </a:r>
          </a:p>
        </p:txBody>
      </p:sp>
    </p:spTree>
    <p:extLst>
      <p:ext uri="{BB962C8B-B14F-4D97-AF65-F5344CB8AC3E}">
        <p14:creationId xmlns:p14="http://schemas.microsoft.com/office/powerpoint/2010/main" val="325598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Výzkum v pedagogické praxi, SZ6006, PS 2021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Kvantita versus kvalita</a:t>
            </a:r>
            <a:endParaRPr lang="cs-CZ" sz="3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E90462-1069-CBDC-4D88-3A98A3B3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4" y="1623338"/>
            <a:ext cx="7620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76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0" id="{C41580A1-CC9A-4548-8DBC-E5E8A29A0393}" vid="{6CB2AD45-7726-3A49-A9CA-68BBCCB1996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muni-ped-prezentace-16x9-cz</Template>
  <TotalTime>6277</TotalTime>
  <Words>2439</Words>
  <Application>Microsoft Office PowerPoint</Application>
  <PresentationFormat>Širokoúhlá obrazovka</PresentationFormat>
  <Paragraphs>315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Wingdings 2</vt:lpstr>
      <vt:lpstr>Prezentace_MU_CZ</vt:lpstr>
      <vt:lpstr>Výzkum v pedagogické praxi SZ6006</vt:lpstr>
      <vt:lpstr>Seznámení se</vt:lpstr>
      <vt:lpstr>Obsah kurzu: semináře</vt:lpstr>
      <vt:lpstr>Literatura</vt:lpstr>
      <vt:lpstr>Podmínky absolvování kurzu</vt:lpstr>
      <vt:lpstr>Seminární úkol</vt:lpstr>
      <vt:lpstr>Vazba předmětu na státní zkoušky  a závěrečné práce</vt:lpstr>
      <vt:lpstr>Co je to pedagogicko-psychologický výzkum?</vt:lpstr>
      <vt:lpstr>Kvantita versus kvalita</vt:lpstr>
      <vt:lpstr>Kde jste se setkali s pedagogickým výzkumem?</vt:lpstr>
      <vt:lpstr>Co se zkoumá v pedagogickém výzkumu?</vt:lpstr>
      <vt:lpstr>K čemu je pedagogický výzkum dobrý?</vt:lpstr>
      <vt:lpstr>Kdo dělá pedagogický výzkum?</vt:lpstr>
      <vt:lpstr>Kde výsledky výzkumu najdu?</vt:lpstr>
      <vt:lpstr>Ukázky kvantitativních výzkumů</vt:lpstr>
      <vt:lpstr>Ukázky kvalitativních výzkumů</vt:lpstr>
      <vt:lpstr>Jak se při výzkumu postupuje?</vt:lpstr>
      <vt:lpstr>Projekt výzkumu</vt:lpstr>
      <vt:lpstr>Jak vyhledávat informace k tématu?</vt:lpstr>
      <vt:lpstr>Systematická rešerše k tématu výzkumu: 1. krok</vt:lpstr>
      <vt:lpstr>Systematická rešerše k tématu výzkumu: 2. krok</vt:lpstr>
      <vt:lpstr>Systematická rešerše k tématu výzkumu: 2. krok</vt:lpstr>
      <vt:lpstr>Systematická rešerše k tématu výzkumu: 2. krok</vt:lpstr>
      <vt:lpstr>Ukázka nalezené studie v českém časopise</vt:lpstr>
      <vt:lpstr>Cvičení 2: rešerše na téma řízení třídy</vt:lpstr>
      <vt:lpstr>Prezentace aplikace PowerPoint</vt:lpstr>
      <vt:lpstr>Systematická rešerše k tématu výzkumu: 3. krok</vt:lpstr>
      <vt:lpstr>Citace podle APA (American Psychological Association)</vt:lpstr>
      <vt:lpstr>Jak pracovat s literaturou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v pedagogické praxi SZ6006</dc:title>
  <dc:creator>jan.mishkov@gmail.com</dc:creator>
  <cp:lastModifiedBy>Petr Kveton</cp:lastModifiedBy>
  <cp:revision>97</cp:revision>
  <cp:lastPrinted>1601-01-01T00:00:00Z</cp:lastPrinted>
  <dcterms:created xsi:type="dcterms:W3CDTF">2020-09-29T16:29:35Z</dcterms:created>
  <dcterms:modified xsi:type="dcterms:W3CDTF">2022-09-21T20:04:43Z</dcterms:modified>
</cp:coreProperties>
</file>