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6" r:id="rId10"/>
    <p:sldId id="282" r:id="rId11"/>
    <p:sldId id="283" r:id="rId12"/>
    <p:sldId id="284" r:id="rId13"/>
    <p:sldId id="258" r:id="rId14"/>
    <p:sldId id="272" r:id="rId15"/>
    <p:sldId id="262" r:id="rId16"/>
    <p:sldId id="261" r:id="rId17"/>
    <p:sldId id="285" r:id="rId18"/>
    <p:sldId id="264" r:id="rId19"/>
    <p:sldId id="265" r:id="rId20"/>
    <p:sldId id="266" r:id="rId21"/>
    <p:sldId id="269" r:id="rId22"/>
    <p:sldId id="270" r:id="rId23"/>
    <p:sldId id="268" r:id="rId24"/>
    <p:sldId id="263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93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4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11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3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16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42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94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5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64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2E5FC-7AB9-4E50-BC87-5DDB072A9E82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C47AF-ACE1-4D3A-8EA0-0B8014B22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1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otranscribe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 v pedagogické praxi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</a:t>
            </a:r>
            <a:r>
              <a:rPr lang="en-US" dirty="0"/>
              <a:t>#</a:t>
            </a:r>
            <a:r>
              <a:rPr lang="cs-CZ" dirty="0"/>
              <a:t>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850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B8D78-DFD3-4CC1-BC6D-F8C109D9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interview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B74030-A9B4-47E5-9781-35A76483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je to interview? </a:t>
            </a:r>
          </a:p>
          <a:p>
            <a:pPr lvl="1"/>
            <a:r>
              <a:rPr lang="cs-CZ" dirty="0"/>
              <a:t>Umožňuje zachytit fakta.</a:t>
            </a:r>
          </a:p>
          <a:p>
            <a:pPr lvl="1"/>
            <a:r>
              <a:rPr lang="cs-CZ" dirty="0"/>
              <a:t>Plus podrobněji proniknout do pocitů a motivů, postojů.</a:t>
            </a:r>
          </a:p>
          <a:p>
            <a:pPr lvl="1"/>
            <a:r>
              <a:rPr lang="cs-CZ" dirty="0"/>
              <a:t>Lze sledovat vnější reakce respondenta.</a:t>
            </a:r>
          </a:p>
          <a:p>
            <a:pPr lvl="1"/>
            <a:r>
              <a:rPr lang="cs-CZ" dirty="0"/>
              <a:t>Lze usměrňovat kladení otázek.</a:t>
            </a:r>
          </a:p>
          <a:p>
            <a:pPr lvl="1"/>
            <a:endParaRPr lang="cs-CZ" dirty="0"/>
          </a:p>
          <a:p>
            <a:pPr eaLnBrk="1" hangingPunct="1">
              <a:buFontTx/>
              <a:buNone/>
            </a:pPr>
            <a:r>
              <a:rPr lang="cs-CZ" altLang="cs-CZ" dirty="0"/>
              <a:t>Interview závisí na navázání přátelského vztahu a vytvoření otevřené atmosféry.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lvl="1" eaLnBrk="1" hangingPunct="1"/>
            <a:r>
              <a:rPr lang="cs-CZ" altLang="cs-CZ" dirty="0"/>
              <a:t>Chladný, nepřívětivý přístup výzkumníka těžko povede k dobrému interview</a:t>
            </a:r>
          </a:p>
          <a:p>
            <a:pPr lvl="1"/>
            <a:r>
              <a:rPr lang="cs-CZ" altLang="cs-CZ" dirty="0"/>
              <a:t>Může vést až k odmítnutí výzkumníka a spolupráce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51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AA18-DF85-4F6D-85DA-49762EEA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interview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0D8D02-B5A9-4A83-91D6-3C417D4A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Polostrukturované</a:t>
            </a:r>
          </a:p>
          <a:p>
            <a:pPr lvl="1"/>
            <a:r>
              <a:rPr lang="cs-CZ" dirty="0"/>
              <a:t>vychází z předem připraveného seznamu témat a otázek. Používá se třeba v případové studii či zakotvené teorii; </a:t>
            </a:r>
          </a:p>
          <a:p>
            <a:r>
              <a:rPr lang="cs-CZ" dirty="0"/>
              <a:t>Nestrukturované</a:t>
            </a:r>
          </a:p>
          <a:p>
            <a:pPr lvl="1"/>
            <a:r>
              <a:rPr lang="cs-CZ" dirty="0"/>
              <a:t>jinak též narativní rozhovor se zakládá třeba jen na jediné předpřipravené otázce, kterou tazatel průběžně rozvíjí na základě informací poskytnutých respondentem při rozhovoru. Uplatňuje se v biografickém designu.</a:t>
            </a:r>
          </a:p>
          <a:p>
            <a:r>
              <a:rPr lang="cs-CZ" dirty="0"/>
              <a:t>Strukturované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99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AAE7A-A5AB-460F-9FDF-ED86F427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podoby interview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D2A4A-EDA3-4944-9ED4-5546A8431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Telefonické, Skupinové (např. Focus </a:t>
            </a:r>
            <a:r>
              <a:rPr lang="cs-CZ" dirty="0" err="1"/>
              <a:t>group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CVIČENÍ: Uveďte odlišnosti telefonického interview, klady a zápory z hlediska:</a:t>
            </a:r>
          </a:p>
          <a:p>
            <a:pPr lvl="2"/>
            <a:r>
              <a:rPr lang="cs-CZ" dirty="0"/>
              <a:t>Časové úspornosti</a:t>
            </a:r>
          </a:p>
          <a:p>
            <a:pPr lvl="2"/>
            <a:r>
              <a:rPr lang="cs-CZ" dirty="0"/>
              <a:t>Finančních nákladů </a:t>
            </a:r>
          </a:p>
          <a:p>
            <a:pPr lvl="2"/>
            <a:r>
              <a:rPr lang="cs-CZ" dirty="0"/>
              <a:t>Pravdivosti odpovědí</a:t>
            </a:r>
          </a:p>
          <a:p>
            <a:pPr lvl="2"/>
            <a:r>
              <a:rPr lang="cs-CZ" dirty="0"/>
              <a:t>Apod.</a:t>
            </a:r>
          </a:p>
          <a:p>
            <a:pPr lvl="2"/>
            <a:endParaRPr lang="cs-CZ" dirty="0"/>
          </a:p>
          <a:p>
            <a:pPr>
              <a:lnSpc>
                <a:spcPct val="170000"/>
              </a:lnSpc>
            </a:pPr>
            <a:r>
              <a:rPr lang="cs-CZ" dirty="0"/>
              <a:t>Cvičení: Uveďte odlišnosti skupinového interview oproti individuálnímu interview z hlediska:</a:t>
            </a:r>
          </a:p>
          <a:p>
            <a:pPr lvl="2"/>
            <a:r>
              <a:rPr lang="cs-CZ" dirty="0"/>
              <a:t>Organizování</a:t>
            </a:r>
          </a:p>
          <a:p>
            <a:pPr lvl="2"/>
            <a:r>
              <a:rPr lang="cs-CZ" dirty="0"/>
              <a:t>Vedení</a:t>
            </a:r>
          </a:p>
          <a:p>
            <a:pPr lvl="2"/>
            <a:r>
              <a:rPr lang="cs-CZ" dirty="0"/>
              <a:t>Chování se</a:t>
            </a:r>
          </a:p>
          <a:p>
            <a:pPr lvl="2"/>
            <a:r>
              <a:rPr lang="cs-CZ" dirty="0"/>
              <a:t>Reakcí respondentů</a:t>
            </a:r>
          </a:p>
          <a:p>
            <a:pPr lvl="2"/>
            <a:r>
              <a:rPr lang="cs-CZ" dirty="0"/>
              <a:t>Záznamu</a:t>
            </a:r>
          </a:p>
          <a:p>
            <a:pPr lvl="2"/>
            <a:r>
              <a:rPr lang="cs-CZ" dirty="0"/>
              <a:t>Zpracování odpovědí</a:t>
            </a:r>
          </a:p>
        </p:txBody>
      </p:sp>
    </p:spTree>
    <p:extLst>
      <p:ext uri="{BB962C8B-B14F-4D97-AF65-F5344CB8AC3E}">
        <p14:creationId xmlns:p14="http://schemas.microsoft.com/office/powerpoint/2010/main" val="1334048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pro vedení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zvolte místo, kde bude rozhovor probíhat – mělo by být klidné a příjemné pro vás i informanta</a:t>
            </a:r>
            <a:r>
              <a:rPr lang="en-GB" dirty="0"/>
              <a:t>/</a:t>
            </a:r>
            <a:r>
              <a:rPr lang="cs-CZ" dirty="0" err="1"/>
              <a:t>informantku</a:t>
            </a:r>
            <a:endParaRPr lang="cs-CZ" dirty="0"/>
          </a:p>
          <a:p>
            <a:endParaRPr lang="cs-CZ" dirty="0"/>
          </a:p>
          <a:p>
            <a:r>
              <a:rPr lang="cs-CZ" dirty="0"/>
              <a:t>Vezměte si s sebou nahrávací zařízení (raději dvě, kdyby se jedno vybilo, nebo náhradní baterie) a vytištěný scénář rozhovoru</a:t>
            </a:r>
          </a:p>
          <a:p>
            <a:endParaRPr lang="cs-CZ" dirty="0"/>
          </a:p>
          <a:p>
            <a:r>
              <a:rPr lang="cs-CZ" dirty="0"/>
              <a:t>Připravte si informovaný souhlas ve dvou kopiích – jeden si vezmete a druhý necháte informantovi</a:t>
            </a:r>
            <a:r>
              <a:rPr lang="en-GB" dirty="0"/>
              <a:t>/</a:t>
            </a:r>
            <a:r>
              <a:rPr lang="cs-CZ" dirty="0" err="1"/>
              <a:t>informantce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626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>
            <a:extLst>
              <a:ext uri="{FF2B5EF4-FFF2-40B4-BE49-F238E27FC236}">
                <a16:creationId xmlns:a16="http://schemas.microsoft.com/office/drawing/2014/main" id="{BE5BE87F-E9D7-4CD8-A47C-4D0D3201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92E74A-9433-40E8-B738-B6792C37793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975803-4BF5-42DE-A62F-B21E776A5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Vstupní část interview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C9B76C4-C14F-4A83-973A-0AB3A918E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– motivovat, zaujmout respondenta, navodit osobní vztah</a:t>
            </a:r>
          </a:p>
          <a:p>
            <a:pPr eaLnBrk="1" hangingPunct="1"/>
            <a:r>
              <a:rPr lang="cs-CZ" altLang="cs-CZ"/>
              <a:t>Vysvětlit záměr interview</a:t>
            </a:r>
          </a:p>
          <a:p>
            <a:pPr eaLnBrk="1" hangingPunct="1"/>
            <a:r>
              <a:rPr lang="cs-CZ" altLang="cs-CZ"/>
              <a:t>Odstranit obavy respondenta</a:t>
            </a:r>
          </a:p>
          <a:p>
            <a:pPr eaLnBrk="1" hangingPunct="1"/>
            <a:r>
              <a:rPr lang="cs-CZ" altLang="cs-CZ"/>
              <a:t>Posilnit jeho sebedůvěru</a:t>
            </a:r>
          </a:p>
          <a:p>
            <a:pPr eaLnBrk="1" hangingPunct="1"/>
            <a:r>
              <a:rPr lang="cs-CZ" altLang="cs-CZ"/>
              <a:t>2-3 min. mluvit o všeobecných věcech, až potom začít interview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 informovaného souhlasu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INFORMOVNÝ SOUHLAS OBSAHUJE:</a:t>
            </a:r>
          </a:p>
          <a:p>
            <a:endParaRPr lang="cs-CZ" b="1" dirty="0"/>
          </a:p>
          <a:p>
            <a:r>
              <a:rPr lang="cs-CZ" dirty="0"/>
              <a:t>krátkou informaci o výzkumu (cíle, kdo jej realizuje)</a:t>
            </a:r>
          </a:p>
          <a:p>
            <a:endParaRPr lang="cs-CZ" dirty="0"/>
          </a:p>
          <a:p>
            <a:r>
              <a:rPr lang="cs-CZ" dirty="0"/>
              <a:t>ujištění o anonymitě rozhovoru</a:t>
            </a:r>
            <a:r>
              <a:rPr lang="en-GB" dirty="0"/>
              <a:t>/</a:t>
            </a:r>
            <a:r>
              <a:rPr lang="cs-CZ" dirty="0"/>
              <a:t>výzkumu</a:t>
            </a:r>
          </a:p>
          <a:p>
            <a:endParaRPr lang="cs-CZ" dirty="0"/>
          </a:p>
          <a:p>
            <a:r>
              <a:rPr lang="cs-CZ" dirty="0"/>
              <a:t>informaci o důvěrném zacházení s daty (jak přesně budou data anonymizována a kde budou uložena?)</a:t>
            </a:r>
          </a:p>
          <a:p>
            <a:endParaRPr lang="cs-CZ" dirty="0"/>
          </a:p>
          <a:p>
            <a:r>
              <a:rPr lang="cs-CZ" dirty="0"/>
              <a:t>informaci o dobrovolné účasti na výzkumu (informant</a:t>
            </a:r>
            <a:r>
              <a:rPr lang="en-GB" dirty="0"/>
              <a:t>/</a:t>
            </a:r>
            <a:r>
              <a:rPr lang="cs-CZ" dirty="0" err="1"/>
              <a:t>ka</a:t>
            </a:r>
            <a:r>
              <a:rPr lang="cs-CZ" dirty="0"/>
              <a:t> mohou kdykoliv účast na výzkumu odřeknout, a to i v průběhu výzkumu)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datum a podpis výzkumníka a informanta</a:t>
            </a:r>
            <a:r>
              <a:rPr lang="en-GB" dirty="0"/>
              <a:t>/</a:t>
            </a:r>
            <a:r>
              <a:rPr lang="cs-CZ" dirty="0" err="1"/>
              <a:t>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29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formulovat otázky ke kvalitativnímu rozhovoru?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TÉMA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OBECNÁ VÝZKUMNÁ OTÁZKA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SPECIFICKÉ VÝZKUMNÉ OTÁZKY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TAZATELSKÉ OTÁZKY DO ROZHOVORU</a:t>
            </a:r>
          </a:p>
        </p:txBody>
      </p:sp>
    </p:spTree>
    <p:extLst>
      <p:ext uri="{BB962C8B-B14F-4D97-AF65-F5344CB8AC3E}">
        <p14:creationId xmlns:p14="http://schemas.microsoft.com/office/powerpoint/2010/main" val="1728978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26D9F-35C3-4D06-B096-7288824C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B8670F-0EAB-4E07-829B-174BC2D5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TÉMA</a:t>
            </a:r>
            <a:r>
              <a:rPr lang="cs-CZ" dirty="0">
                <a:solidFill>
                  <a:srgbClr val="0070C0"/>
                </a:solidFill>
              </a:rPr>
              <a:t>: </a:t>
            </a:r>
            <a:r>
              <a:rPr lang="cs-CZ" dirty="0"/>
              <a:t>ETNOGRAFIE ETNICITY A ETNIZACÍ V DESEGREGOVANÉ ŠKOLNÍ TŘÍDĚ</a:t>
            </a:r>
          </a:p>
          <a:p>
            <a:endParaRPr lang="cs-CZ" dirty="0"/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rgbClr val="0070C0"/>
                </a:solidFill>
              </a:rPr>
              <a:t>VÝZKUMNÁ OTÁZKA</a:t>
            </a:r>
            <a:r>
              <a:rPr lang="cs-CZ" dirty="0">
                <a:solidFill>
                  <a:srgbClr val="0070C0"/>
                </a:solidFill>
              </a:rPr>
              <a:t>: </a:t>
            </a:r>
            <a:r>
              <a:rPr lang="cs-CZ" dirty="0"/>
              <a:t>JAKÝMI ZPŮSOBY JE ETNICITA ZVÝZNAMŇOVÁNA V KAŽDODENNOSTI ŠKOLNÍ TŘÍDY?</a:t>
            </a:r>
          </a:p>
          <a:p>
            <a:endParaRPr lang="cs-CZ" dirty="0"/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rgbClr val="0070C0"/>
                </a:solidFill>
              </a:rPr>
              <a:t>SPECIFICKÁ VÝZKUMNÁ OTÁZKA</a:t>
            </a:r>
            <a:r>
              <a:rPr lang="cs-CZ" dirty="0">
                <a:solidFill>
                  <a:srgbClr val="0070C0"/>
                </a:solidFill>
              </a:rPr>
              <a:t>: </a:t>
            </a:r>
            <a:r>
              <a:rPr lang="cs-CZ" dirty="0"/>
              <a:t>JAKÝMI ZPŮSOBY DOCHÁZÍ K PERFORMOVÁNÍ ETNICKÝCH IDENTIT V RÁMCI INTERAKČNÍCH RITUÁLŮ BĚHEM PŘESTÁVKY A VÝUKY? </a:t>
            </a:r>
          </a:p>
          <a:p>
            <a:endParaRPr lang="cs-CZ" dirty="0"/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rgbClr val="0070C0"/>
                </a:solidFill>
              </a:rPr>
              <a:t>OTÁZKA DO ROZHOVORU S VYUČUJÍCÍ</a:t>
            </a:r>
            <a:r>
              <a:rPr lang="cs-CZ" dirty="0">
                <a:solidFill>
                  <a:srgbClr val="0070C0"/>
                </a:solidFill>
              </a:rPr>
              <a:t>: </a:t>
            </a:r>
            <a:r>
              <a:rPr lang="cs-CZ" dirty="0"/>
              <a:t>JAKÉ JSOU PODLE VÁS VZATY MEZI ŽÁKY VE VTŘÍDĚ 8.A?</a:t>
            </a:r>
          </a:p>
          <a:p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OTÁZKA DO OHNISKOVÉ SKUPINY S ŽÁKY</a:t>
            </a:r>
            <a:r>
              <a:rPr lang="cs-CZ" dirty="0">
                <a:solidFill>
                  <a:srgbClr val="0070C0"/>
                </a:solidFill>
              </a:rPr>
              <a:t>: </a:t>
            </a:r>
            <a:r>
              <a:rPr lang="cs-CZ" dirty="0"/>
              <a:t>JAK SE CÍTÍTE V KOLEKTIVU TÉTO TŘÍDY?</a:t>
            </a:r>
          </a:p>
        </p:txBody>
      </p:sp>
    </p:spTree>
    <p:extLst>
      <p:ext uri="{BB962C8B-B14F-4D97-AF65-F5344CB8AC3E}">
        <p14:creationId xmlns:p14="http://schemas.microsoft.com/office/powerpoint/2010/main" val="1025545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TÉMA</a:t>
            </a:r>
            <a:r>
              <a:rPr lang="cs-CZ" dirty="0"/>
              <a:t>: Mocenské vztahy ve výuce studentů učitelství</a:t>
            </a:r>
          </a:p>
          <a:p>
            <a:endParaRPr lang="cs-CZ" dirty="0"/>
          </a:p>
          <a:p>
            <a:r>
              <a:rPr lang="cs-CZ" b="1" dirty="0"/>
              <a:t>HLAVNÍ VÝZKUMNÁ OTÁZKA</a:t>
            </a:r>
            <a:r>
              <a:rPr lang="cs-CZ" dirty="0"/>
              <a:t>: Jak studenti učitelství vnímají ustavování mocenského uspořádání ve třídě, kde realizují svou praxi? </a:t>
            </a:r>
          </a:p>
          <a:p>
            <a:endParaRPr lang="cs-CZ" dirty="0"/>
          </a:p>
          <a:p>
            <a:r>
              <a:rPr lang="cs-CZ" b="1" dirty="0"/>
              <a:t>SPECIFICKÁ VÝZKUMNÁ OTÁZKA 1</a:t>
            </a:r>
            <a:r>
              <a:rPr lang="cs-CZ" dirty="0"/>
              <a:t>: Jak studenti učitelství vnímají první vstup do třídy, v níž realizují svou praxi?</a:t>
            </a:r>
          </a:p>
          <a:p>
            <a:pPr lvl="1"/>
            <a:r>
              <a:rPr lang="cs-CZ" dirty="0"/>
              <a:t>TO1 – Jak vypadala první hodina?</a:t>
            </a:r>
          </a:p>
          <a:p>
            <a:pPr lvl="1"/>
            <a:r>
              <a:rPr lang="cs-CZ" dirty="0"/>
              <a:t>TO2 – Jací jsou žáci v této třídě?</a:t>
            </a:r>
          </a:p>
          <a:p>
            <a:pPr lvl="1"/>
            <a:r>
              <a:rPr lang="cs-CZ" dirty="0"/>
              <a:t>TO3 – Stalo se během první hodiny něco, co Vás překvapilo?</a:t>
            </a:r>
          </a:p>
          <a:p>
            <a:pPr lvl="1"/>
            <a:r>
              <a:rPr lang="cs-CZ" dirty="0"/>
              <a:t>TO4 – Jak by se podle Vás měl učitel připravit na první den?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298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SPECIFICKÁ VÝZKUMNÁ OTÁZKA 2</a:t>
            </a:r>
            <a:r>
              <a:rPr lang="cs-CZ" dirty="0"/>
              <a:t>: Jak studenti učitelství vnímají své působení při ustavování mocenského uspořádání ve třídě, v níž realizují svoji praxi?</a:t>
            </a:r>
          </a:p>
          <a:p>
            <a:pPr lvl="1"/>
            <a:r>
              <a:rPr lang="cs-CZ" dirty="0"/>
              <a:t>TO1 – Jak žáky oslovujete?</a:t>
            </a:r>
          </a:p>
          <a:p>
            <a:pPr lvl="1"/>
            <a:r>
              <a:rPr lang="cs-CZ" dirty="0"/>
              <a:t>TO2 – Co děláte, když potřebujete získat pozornost žáků?</a:t>
            </a:r>
          </a:p>
          <a:p>
            <a:pPr lvl="1"/>
            <a:r>
              <a:rPr lang="cs-CZ" dirty="0"/>
              <a:t>TO3 – Máte nějaká pravidla, která chcete, aby žáci dodržovali?</a:t>
            </a:r>
          </a:p>
          <a:p>
            <a:pPr lvl="1"/>
            <a:r>
              <a:rPr lang="cs-CZ" dirty="0"/>
              <a:t>TO4 – Jak tato pravidla vznikala?</a:t>
            </a:r>
          </a:p>
          <a:p>
            <a:pPr lvl="1"/>
            <a:r>
              <a:rPr lang="cs-CZ" dirty="0"/>
              <a:t>TO5 – V jakých situacích je zásadní, aby o věcech rozhodl výhradně učitel?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86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541" y="120059"/>
            <a:ext cx="10353762" cy="970450"/>
          </a:xfrm>
        </p:spPr>
        <p:txBody>
          <a:bodyPr/>
          <a:lstStyle/>
          <a:p>
            <a:r>
              <a:rPr lang="cs-CZ" dirty="0"/>
              <a:t>Projekt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920" y="1094283"/>
            <a:ext cx="12072079" cy="5621310"/>
          </a:xfrm>
        </p:spPr>
        <p:txBody>
          <a:bodyPr>
            <a:norm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Vymezení zkoumané problematiky a základních pojmů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Shrnutí dosavadního stavu poznání řešené problematiky (systematický přehled)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Cíle projektu, výzkumná otázka (případně hypotézy a jejich operacionalizace)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Popis designu výzkumu, metod sběru dat, metod analýzy dat, typu výběru a velikosti vzorku, diskuse o validitě a reliabilitě výzkumu, etické otázky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Časový harmonogram výzkumu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Organizační, materiální a finanční zabezpečení výzkumu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Předpokládané výstupy, způsob publikování, využití výsledků výzkumu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800" dirty="0"/>
              <a:t>Odkazy (literatura)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155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SPECIFICKÁ VÝZKUMNÁ OTÁZKA 3</a:t>
            </a:r>
            <a:r>
              <a:rPr lang="cs-CZ" dirty="0"/>
              <a:t>: Jak studenti učitelství vnímají postupy a strategie, jimiž do mocenského uspořádání vstupují jejich žáci?</a:t>
            </a:r>
          </a:p>
          <a:p>
            <a:pPr lvl="1"/>
            <a:r>
              <a:rPr lang="cs-CZ" dirty="0"/>
              <a:t>TO1 – Mohou se žáci podílet na rozhodování o tom, jaké aktivity budete ve třídě dělat?</a:t>
            </a:r>
          </a:p>
          <a:p>
            <a:pPr lvl="1"/>
            <a:r>
              <a:rPr lang="cs-CZ" dirty="0"/>
              <a:t>TO2 – Máte ve třídě žáka, který chce mít konečné slovo? Jak s ním pracujete?</a:t>
            </a:r>
          </a:p>
          <a:p>
            <a:pPr lvl="1"/>
            <a:r>
              <a:rPr lang="cs-CZ" dirty="0"/>
              <a:t>TO3 – </a:t>
            </a:r>
            <a:r>
              <a:rPr lang="cs-CZ" i="1" dirty="0"/>
              <a:t>Stane se Vám, že žáci nedodrží pravidlo XX?</a:t>
            </a:r>
          </a:p>
          <a:p>
            <a:pPr lvl="3"/>
            <a:r>
              <a:rPr lang="cs-CZ" sz="2000" i="1" dirty="0"/>
              <a:t>Jak na to reagujete?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148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ptát?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otevřeně, neutrálně, jasně a citlivě a nemanipulativně</a:t>
            </a:r>
          </a:p>
          <a:p>
            <a:r>
              <a:rPr lang="cs-CZ" dirty="0"/>
              <a:t>ne podmiňovacím způsobem, ne záporné otázky</a:t>
            </a:r>
          </a:p>
          <a:p>
            <a:r>
              <a:rPr lang="cs-CZ" dirty="0"/>
              <a:t>ne hypoteticky</a:t>
            </a:r>
          </a:p>
          <a:p>
            <a:r>
              <a:rPr lang="cs-CZ" dirty="0"/>
              <a:t>stručně postavené otázky</a:t>
            </a:r>
          </a:p>
          <a:p>
            <a:r>
              <a:rPr lang="cs-CZ" dirty="0"/>
              <a:t>vyhýbat se složitým a abstraktním slovům</a:t>
            </a:r>
          </a:p>
          <a:p>
            <a:r>
              <a:rPr lang="cs-CZ" dirty="0"/>
              <a:t>jen jedna otázku v jeden moment (tj. neptat se na víc věcí dohromady)!</a:t>
            </a:r>
          </a:p>
          <a:p>
            <a:r>
              <a:rPr lang="cs-CZ" dirty="0"/>
              <a:t>používat sondáž tj. doplňující otázky, které slouží k prohloubení informací, mají své obecné formy: Co se stalo ? Jak k tomu došlo ? Kde se to stalo? atd., tazatel se na ně ptá jakoby mimochodem v průběhu rozhovoru.</a:t>
            </a:r>
          </a:p>
          <a:p>
            <a:r>
              <a:rPr lang="cs-CZ" dirty="0"/>
              <a:t>otázky formulované tak, aby respondent mohl vizualizovat danou situaci, tak aby si ji tazatel dokázal představit taky (</a:t>
            </a:r>
            <a:r>
              <a:rPr lang="cs-CZ" i="1" dirty="0"/>
              <a:t>Představte si tu situaci a popište mi, jak to probíhalo?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33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dál s rozhovorem?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Co nejdříve po rozhovoru zkontrolovat záznam a přepsat rozhovor (transkripce), tazatel má v paměti všechny okolnosti, za kterých se rozhovor odehrával, ty mohou být důležité i pro interpretaci</a:t>
            </a:r>
          </a:p>
          <a:p>
            <a:pPr lvl="0"/>
            <a:r>
              <a:rPr lang="cs-CZ" dirty="0"/>
              <a:t>Po transkripci (např. doslovná transkripce nebo souhrnný protokol) je s rozhovorem možné pracovat dále, existuje mnoho technik zpracování</a:t>
            </a:r>
          </a:p>
          <a:p>
            <a:pPr lvl="0"/>
            <a:r>
              <a:rPr lang="cs-CZ" dirty="0"/>
              <a:t>Základem technik zpracování je ale vždy snaha data zredukovat: najít důležité skutečnosti, vypustit opakující se výpovědi, konstruovat obecné výpovědi, vybrat ústřední poznatky, atd.</a:t>
            </a:r>
          </a:p>
          <a:p>
            <a:pPr lvl="0"/>
            <a:r>
              <a:rPr lang="cs-CZ" dirty="0"/>
              <a:t>Velmi zjednodušeně to znamená data klasifikovat, utřídit od kategorií, které se relevantně vztahují ke zkoumanému tématu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869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Rozhovor můžete přepisovat pomocí softwarových programů – např. f4transkript, </a:t>
            </a:r>
            <a:r>
              <a:rPr lang="cs-CZ" dirty="0">
                <a:hlinkClick r:id="rId2"/>
              </a:rPr>
              <a:t>http://otranscribe.com/</a:t>
            </a:r>
            <a:r>
              <a:rPr lang="cs-CZ" dirty="0"/>
              <a:t>, aj.</a:t>
            </a:r>
          </a:p>
          <a:p>
            <a:endParaRPr lang="cs-CZ" dirty="0"/>
          </a:p>
          <a:p>
            <a:r>
              <a:rPr lang="cs-CZ" dirty="0"/>
              <a:t>Použijte přitom základní transkripční pravidla</a:t>
            </a:r>
          </a:p>
          <a:p>
            <a:endParaRPr lang="cs-CZ" dirty="0"/>
          </a:p>
          <a:p>
            <a:r>
              <a:rPr lang="cs-CZ" dirty="0"/>
              <a:t>Přepis si po sobě přečtěte a opravte překlepy a chyby</a:t>
            </a:r>
          </a:p>
          <a:p>
            <a:endParaRPr lang="cs-CZ" dirty="0"/>
          </a:p>
          <a:p>
            <a:r>
              <a:rPr lang="cs-CZ" dirty="0"/>
              <a:t>Jedná se o časově náročnou činnost, vyhraďte si dost času</a:t>
            </a:r>
          </a:p>
        </p:txBody>
      </p:sp>
    </p:spTree>
    <p:extLst>
      <p:ext uri="{BB962C8B-B14F-4D97-AF65-F5344CB8AC3E}">
        <p14:creationId xmlns:p14="http://schemas.microsoft.com/office/powerpoint/2010/main" val="1072025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závěr: zadání průběžného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Proveďte rozhovor (cca 5-10min) s jedním spolužákem ze seminární skupiny, kde využijete připravenou strukturu interview zaměřené na VO </a:t>
            </a:r>
            <a:r>
              <a:rPr lang="cs-CZ" b="1" i="1" dirty="0"/>
              <a:t>Jak studenti učitelství vnímají podvádění u žáků?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/>
              <a:t>Nahraný rozhovor přepište dle transkripčních pravidel.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Přepsaný rozhovor nejpozději 3 dny před následujícím seminářem vložte do Odevzdávárny pro Průběžné úkoly / Sem. skupiny - </a:t>
            </a:r>
            <a:r>
              <a:rPr lang="cs-CZ" dirty="0" err="1"/>
              <a:t>Květon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54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E5515-59C9-410F-9631-B6DDADDB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výzkumu -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1EFA4-8823-449C-808C-51CB0C14F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055"/>
            <a:ext cx="598551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800" b="1" i="0" dirty="0">
                <a:effectLst/>
              </a:rPr>
              <a:t>Cíle úvodu</a:t>
            </a:r>
          </a:p>
          <a:p>
            <a:pPr>
              <a:lnSpc>
                <a:spcPct val="120000"/>
              </a:lnSpc>
            </a:pPr>
            <a:r>
              <a:rPr lang="cs-CZ" sz="1800" b="0" i="0" dirty="0">
                <a:effectLst/>
              </a:rPr>
              <a:t>Představit výzkumný problém</a:t>
            </a:r>
          </a:p>
          <a:p>
            <a:pPr>
              <a:lnSpc>
                <a:spcPct val="120000"/>
              </a:lnSpc>
            </a:pPr>
            <a:r>
              <a:rPr lang="cs-CZ" sz="1800" dirty="0"/>
              <a:t>Zasadit svůj výzkum do aktuálního kontextu (kvalitní systematický přehled literatury)</a:t>
            </a:r>
          </a:p>
          <a:p>
            <a:pPr lvl="1">
              <a:lnSpc>
                <a:spcPct val="120000"/>
              </a:lnSpc>
            </a:pPr>
            <a:r>
              <a:rPr lang="cs-CZ" sz="1400" dirty="0"/>
              <a:t>Ukáže, že „neobjevujete Ameriku“.</a:t>
            </a:r>
          </a:p>
          <a:p>
            <a:pPr lvl="1">
              <a:lnSpc>
                <a:spcPct val="120000"/>
              </a:lnSpc>
            </a:pPr>
            <a:r>
              <a:rPr lang="cs-CZ" sz="1400" dirty="0"/>
              <a:t>Upozorňuje na ty, kteří položili základy Vašemu výzkumu.</a:t>
            </a:r>
          </a:p>
          <a:p>
            <a:pPr lvl="1">
              <a:lnSpc>
                <a:spcPct val="120000"/>
              </a:lnSpc>
            </a:pPr>
            <a:r>
              <a:rPr lang="cs-CZ" sz="1400" dirty="0"/>
              <a:t>Poukazuje na Vaše znalosti o výzkumném problému.</a:t>
            </a:r>
          </a:p>
          <a:p>
            <a:pPr lvl="1">
              <a:lnSpc>
                <a:spcPct val="120000"/>
              </a:lnSpc>
            </a:pPr>
            <a:r>
              <a:rPr lang="cs-CZ" sz="1400" dirty="0"/>
              <a:t>Demonstruje Vaše porozumění teoretickým a výzkumným problémům vztažených k vašim výzkumným otázkám.</a:t>
            </a:r>
          </a:p>
          <a:p>
            <a:pPr lvl="1">
              <a:lnSpc>
                <a:spcPct val="120000"/>
              </a:lnSpc>
            </a:pPr>
            <a:r>
              <a:rPr lang="cs-CZ" sz="1400" dirty="0"/>
              <a:t>Ukazuje Vaší schopnost kriticky hodnotit významné informace obsažené v literatuře.</a:t>
            </a:r>
          </a:p>
          <a:p>
            <a:pPr>
              <a:lnSpc>
                <a:spcPct val="120000"/>
              </a:lnSpc>
            </a:pPr>
            <a:r>
              <a:rPr lang="cs-CZ" sz="1800" b="0" i="0" dirty="0">
                <a:effectLst/>
              </a:rPr>
              <a:t>Obhájit výzkumnou otázku (nezbytnost a důležitost)</a:t>
            </a:r>
          </a:p>
          <a:p>
            <a:pPr marL="0" indent="0">
              <a:lnSpc>
                <a:spcPct val="120000"/>
              </a:lnSpc>
              <a:buNone/>
            </a:pPr>
            <a:endParaRPr lang="cs-CZ" sz="1800" b="0" i="0" dirty="0"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cs-CZ" sz="1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1099B65-1351-4854-8888-EBD2E02301B2}"/>
              </a:ext>
            </a:extLst>
          </p:cNvPr>
          <p:cNvSpPr txBox="1"/>
          <p:nvPr/>
        </p:nvSpPr>
        <p:spPr>
          <a:xfrm>
            <a:off x="7383780" y="2315657"/>
            <a:ext cx="4093845" cy="339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800" dirty="0"/>
              <a:t>Většina studentských přehledů má následující problémy:</a:t>
            </a:r>
          </a:p>
          <a:p>
            <a:pPr marL="0" indent="0">
              <a:lnSpc>
                <a:spcPct val="120000"/>
              </a:lnSpc>
              <a:buNone/>
            </a:pPr>
            <a:endParaRPr lang="cs-CZ" sz="18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chybějí organizace a struktura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chybějí ohnisko, jednota a soudržnost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chybování v citacích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chybějí nejnovější poznatky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chybějí kriticky posouzené materiály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citování trivialit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vychází z podružných zdrojů</a:t>
            </a:r>
          </a:p>
        </p:txBody>
      </p:sp>
    </p:spTree>
    <p:extLst>
      <p:ext uri="{BB962C8B-B14F-4D97-AF65-F5344CB8AC3E}">
        <p14:creationId xmlns:p14="http://schemas.microsoft.com/office/powerpoint/2010/main" val="208040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4B70F-C2B4-4F0A-8846-0856F3F0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výzkumu - Metodologie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4153CB-9729-4096-9B5C-16AB8F505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postupu řešení výzkumné otázky</a:t>
            </a:r>
          </a:p>
          <a:p>
            <a:pPr lvl="1"/>
            <a:r>
              <a:rPr lang="cs-CZ" dirty="0"/>
              <a:t>Obecný design: </a:t>
            </a:r>
            <a:r>
              <a:rPr lang="cs-CZ" dirty="0" err="1"/>
              <a:t>kvali</a:t>
            </a:r>
            <a:r>
              <a:rPr lang="cs-CZ" dirty="0"/>
              <a:t> vs. </a:t>
            </a:r>
            <a:r>
              <a:rPr lang="cs-CZ" dirty="0" err="1"/>
              <a:t>kvanti</a:t>
            </a:r>
            <a:r>
              <a:rPr lang="cs-CZ" dirty="0"/>
              <a:t>; </a:t>
            </a:r>
          </a:p>
          <a:p>
            <a:pPr lvl="1"/>
            <a:r>
              <a:rPr lang="cs-CZ" dirty="0"/>
              <a:t>Výzkumný soubor:  Kdo se účastní studie? Jakým způsobem vybereme respondenty?</a:t>
            </a:r>
          </a:p>
          <a:p>
            <a:pPr lvl="1"/>
            <a:r>
              <a:rPr lang="cs-CZ" dirty="0"/>
              <a:t>Nástroje sběru dat: Interview, Pozorování, Dotazník</a:t>
            </a:r>
          </a:p>
          <a:p>
            <a:pPr lvl="2"/>
            <a:r>
              <a:rPr lang="cs-CZ" dirty="0"/>
              <a:t>Proč je použijeme? Jsou metody získání dat vhodné a spolehlivé?</a:t>
            </a:r>
          </a:p>
          <a:p>
            <a:pPr lvl="1"/>
            <a:r>
              <a:rPr lang="cs-CZ" dirty="0"/>
              <a:t>Metody analýzy dat</a:t>
            </a:r>
          </a:p>
          <a:p>
            <a:pPr lvl="1"/>
            <a:r>
              <a:rPr lang="cs-CZ" dirty="0"/>
              <a:t>Etické aspekty</a:t>
            </a:r>
          </a:p>
        </p:txBody>
      </p:sp>
    </p:spTree>
    <p:extLst>
      <p:ext uri="{BB962C8B-B14F-4D97-AF65-F5344CB8AC3E}">
        <p14:creationId xmlns:p14="http://schemas.microsoft.com/office/powerpoint/2010/main" val="1199429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CB9A3-7EB8-4D34-8261-3DC89D6EA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výzkumu – Harmonogram a Organizační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22A52C-F8CF-4A2B-8D2B-6FF0348B2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plán jednotlivých aktivit</a:t>
            </a:r>
          </a:p>
          <a:p>
            <a:pPr lvl="1"/>
            <a:r>
              <a:rPr lang="cs-CZ" dirty="0"/>
              <a:t>Adekvátní časový plán zvyšuje věrohodnost projektu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F287EE-862D-4916-B37A-F7524380C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081" y="2952007"/>
            <a:ext cx="9144000" cy="354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6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D584C-C6D4-47E5-A2E2-939E0EE6F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výzkumu – Výstupy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5C96D-DC41-4589-9D45-FBAC5DC38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61922" cy="4351338"/>
          </a:xfrm>
        </p:spPr>
        <p:txBody>
          <a:bodyPr>
            <a:normAutofit/>
          </a:bodyPr>
          <a:lstStyle/>
          <a:p>
            <a:r>
              <a:rPr lang="cs-CZ" dirty="0"/>
              <a:t>Popisujeme předpokládaný základní tvar výsledků, způsob jejich prezentace</a:t>
            </a:r>
          </a:p>
          <a:p>
            <a:r>
              <a:rPr lang="cs-CZ" dirty="0"/>
              <a:t>Vymezení významu studie a její limity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Je důležité přesvědčit hodnotitele o tom, že výsledky navrhovaného výzkumu jsou použitelné. Musíme vzbudit ve čtenářovi důvěru bez toho, abychom  zveličovali význam návrhu a důsledky hotové práce. Z tohoto důvodu je nutné zmínit i omezení a slabosti navrhovaného výzkumu.</a:t>
            </a:r>
          </a:p>
        </p:txBody>
      </p:sp>
    </p:spTree>
    <p:extLst>
      <p:ext uri="{BB962C8B-B14F-4D97-AF65-F5344CB8AC3E}">
        <p14:creationId xmlns:p14="http://schemas.microsoft.com/office/powerpoint/2010/main" val="37252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132CD-C8ED-44FF-A496-49318A3D1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výzkumu – Nejčastější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16B78-1B79-4284-8F0A-46D47AB8B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Neposkytnutí jasného rámce výzkumných otázek.</a:t>
            </a:r>
          </a:p>
          <a:p>
            <a:pPr>
              <a:lnSpc>
                <a:spcPct val="120000"/>
              </a:lnSpc>
            </a:pPr>
            <a:r>
              <a:rPr lang="cs-CZ" dirty="0"/>
              <a:t>Neucelenost na úkor jasného směru.</a:t>
            </a:r>
          </a:p>
          <a:p>
            <a:pPr>
              <a:lnSpc>
                <a:spcPct val="120000"/>
              </a:lnSpc>
            </a:pPr>
            <a:r>
              <a:rPr lang="cs-CZ" dirty="0"/>
              <a:t>Chybné citace.</a:t>
            </a:r>
          </a:p>
          <a:p>
            <a:pPr>
              <a:lnSpc>
                <a:spcPct val="120000"/>
              </a:lnSpc>
            </a:pPr>
            <a:r>
              <a:rPr lang="cs-CZ" dirty="0"/>
              <a:t>Chybné uvedení teoretických a empirických příspěvků.</a:t>
            </a:r>
          </a:p>
          <a:p>
            <a:pPr>
              <a:lnSpc>
                <a:spcPct val="120000"/>
              </a:lnSpc>
            </a:pPr>
            <a:r>
              <a:rPr lang="cs-CZ" dirty="0"/>
              <a:t>Odchýlení se od zadání tématu.</a:t>
            </a:r>
          </a:p>
          <a:p>
            <a:pPr>
              <a:lnSpc>
                <a:spcPct val="120000"/>
              </a:lnSpc>
            </a:pPr>
            <a:r>
              <a:rPr lang="cs-CZ" dirty="0"/>
              <a:t>Nenalezení jasných a přesvědčivých argumentů.</a:t>
            </a:r>
          </a:p>
          <a:p>
            <a:pPr>
              <a:lnSpc>
                <a:spcPct val="120000"/>
              </a:lnSpc>
            </a:pPr>
            <a:r>
              <a:rPr lang="cs-CZ" dirty="0"/>
              <a:t>Nedostatek podrobností o důležitých problémech.</a:t>
            </a:r>
          </a:p>
          <a:p>
            <a:pPr>
              <a:lnSpc>
                <a:spcPct val="120000"/>
              </a:lnSpc>
            </a:pPr>
            <a:r>
              <a:rPr lang="cs-CZ" dirty="0"/>
              <a:t>Text je příliš dlouhý.</a:t>
            </a:r>
          </a:p>
        </p:txBody>
      </p:sp>
    </p:spTree>
    <p:extLst>
      <p:ext uri="{BB962C8B-B14F-4D97-AF65-F5344CB8AC3E}">
        <p14:creationId xmlns:p14="http://schemas.microsoft.com/office/powerpoint/2010/main" val="56335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2B23B-9D3C-4F9D-A5AE-0C18901B4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3F05B-6C6A-4FF5-BB9A-8550FCBE5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 skutečného projektu</a:t>
            </a:r>
          </a:p>
        </p:txBody>
      </p:sp>
    </p:spTree>
    <p:extLst>
      <p:ext uri="{BB962C8B-B14F-4D97-AF65-F5344CB8AC3E}">
        <p14:creationId xmlns:p14="http://schemas.microsoft.com/office/powerpoint/2010/main" val="120553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B5957-7BDC-448A-86B5-97BAE42750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566D9C-B324-432D-B3A8-4BD8D8181B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433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1424</Words>
  <Application>Microsoft Office PowerPoint</Application>
  <PresentationFormat>Širokoúhlá obrazovka</PresentationFormat>
  <Paragraphs>183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Výzkum v pedagogické praxi</vt:lpstr>
      <vt:lpstr>Projekt výzkumu</vt:lpstr>
      <vt:lpstr>Projekt výzkumu - Úvod</vt:lpstr>
      <vt:lpstr>Projekt výzkumu - Metodologie</vt:lpstr>
      <vt:lpstr>Projekt výzkumu – Harmonogram a Organizační zabezpečení</vt:lpstr>
      <vt:lpstr>Projekt výzkumu – Výstupy projektu</vt:lpstr>
      <vt:lpstr>Projekt výzkumu – Nejčastější chyby</vt:lpstr>
      <vt:lpstr>Výzkumný projekt</vt:lpstr>
      <vt:lpstr>Kvalitativní výzkum</vt:lpstr>
      <vt:lpstr>Výzkumné interview</vt:lpstr>
      <vt:lpstr>Druhy interview </vt:lpstr>
      <vt:lpstr>Specifické podoby interview</vt:lpstr>
      <vt:lpstr>Příprava pro vedení rozhovoru</vt:lpstr>
      <vt:lpstr>Vstupní část interview</vt:lpstr>
      <vt:lpstr>VZOR informovaného souhlasu</vt:lpstr>
      <vt:lpstr>Jak formulovat otázky ke kvalitativnímu rozhovoru?</vt:lpstr>
      <vt:lpstr>PŘÍKLAD</vt:lpstr>
      <vt:lpstr>PŘÍKLAD</vt:lpstr>
      <vt:lpstr>Příklad - pokračování</vt:lpstr>
      <vt:lpstr>Příklad - pokračování</vt:lpstr>
      <vt:lpstr>Jak se ptát?</vt:lpstr>
      <vt:lpstr>Co dál s rozhovorem?</vt:lpstr>
      <vt:lpstr>Přepis rozhovoru</vt:lpstr>
      <vt:lpstr>Na závěr: zadání průběžného úkolu</vt:lpstr>
    </vt:vector>
  </TitlesOfParts>
  <Company>PsÚ AVČR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pedagogické praxi</dc:title>
  <dc:creator>Petr Kveton</dc:creator>
  <cp:lastModifiedBy>Petr Kveton</cp:lastModifiedBy>
  <cp:revision>46</cp:revision>
  <dcterms:created xsi:type="dcterms:W3CDTF">2017-10-16T18:39:48Z</dcterms:created>
  <dcterms:modified xsi:type="dcterms:W3CDTF">2022-10-15T11:16:14Z</dcterms:modified>
</cp:coreProperties>
</file>