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  <p:sldId id="268" r:id="rId14"/>
    <p:sldId id="269" r:id="rId15"/>
    <p:sldId id="283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4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A25099-F737-422B-A1AC-7B00DE3865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B81E280-9FEC-4CA9-B7D0-B62A7BC8F3D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517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A3BFC-A77C-442F-B3F9-AD779572466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189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CE7E5-0FA5-47A6-B8CC-5368CFCB4C9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534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A37E7-8BA0-4293-81A0-45134A78E48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27101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7B8B049-81FA-4FDA-B7B9-CFA5E114FE9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3202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6215E-2308-4A61-81EE-D8C9DBE0A083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20144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AE376-4A2F-4C91-A171-B21E11E542FD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14651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A37E7-8BA0-4293-81A0-45134A78E48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20588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FEE14-ACCE-4D46-9341-2D7CF58C788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737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pPr>
              <a:defRPr/>
            </a:pPr>
            <a:fld id="{DF1AEA60-BDCA-4819-9EF2-74565C94C7F5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40866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pPr>
              <a:defRPr/>
            </a:pPr>
            <a:fld id="{94530F24-03CB-4C11-84A4-56CE459C8C9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222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939A37E7-8BA0-4293-81A0-45134A78E48A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8126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pages.pedf.cuni.cz/pedagogika/?p=11212&amp;lang=c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il.muni.cz/journals/index.php/studia-paedagogica/article/view/2076/2078" TargetMode="External"/><Relationship Id="rId2" Type="http://schemas.openxmlformats.org/officeDocument/2006/relationships/hyperlink" Target="https://www.phil.muni.cz/journals/index.php/studia-paedagogica/article/view/7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lukas.cz/doc/pedagogicka/zivotni_pribehy_ucitelu.pdf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web.fhs.utb.cz/cs/docs/vyskum_ziv_prib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muni.cz/vyzkum/projekty/26624" TargetMode="External"/><Relationship Id="rId4" Type="http://schemas.openxmlformats.org/officeDocument/2006/relationships/hyperlink" Target="https://www.researchgate.net/profile/Jiri_Zounek/publication/323886227_Zivot_Karla_-_pribeh_ucitele_v_socialistickem_Ceskoslovensku/links/5ac4927da6fdcc1a5bd06070/Zivot-Karla-pribeh-ucitele-v-socialistickem-Ceskoslovensku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1900237"/>
          </a:xfrm>
        </p:spPr>
        <p:txBody>
          <a:bodyPr/>
          <a:lstStyle/>
          <a:p>
            <a:pPr eaLnBrk="1" hangingPunct="1"/>
            <a:r>
              <a:rPr lang="cs-CZ" altLang="cs-CZ" sz="5400" b="1" smtClean="0">
                <a:solidFill>
                  <a:srgbClr val="006600"/>
                </a:solidFill>
              </a:rPr>
              <a:t>Kvalitativní výzkum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Jan Mareš, Kateřina Vlčková</a:t>
            </a:r>
            <a:endParaRPr lang="cs-CZ" altLang="cs-CZ" dirty="0" smtClean="0"/>
          </a:p>
        </p:txBody>
      </p:sp>
      <p:sp>
        <p:nvSpPr>
          <p:cNvPr id="30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CBA540-9911-42BE-A7B0-81DE7D4D00A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cs-CZ" altLang="cs-CZ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Postup konstantní komparace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Jedná se o sled kroků, které probíhají současně</a:t>
            </a:r>
          </a:p>
          <a:p>
            <a:pPr eaLnBrk="1" hangingPunct="1"/>
            <a:r>
              <a:rPr lang="cs-CZ" altLang="cs-CZ" smtClean="0"/>
              <a:t>Neustále se srovnává, komparují se data a kategorie</a:t>
            </a:r>
          </a:p>
          <a:p>
            <a:pPr eaLnBrk="1" hangingPunct="1"/>
            <a:r>
              <a:rPr lang="cs-CZ" altLang="cs-CZ" smtClean="0"/>
              <a:t>Dokud se nedospěje k uspokojivému vysvětlení jevů (teorii)</a:t>
            </a:r>
          </a:p>
        </p:txBody>
      </p:sp>
      <p:sp>
        <p:nvSpPr>
          <p:cNvPr id="122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8627D5-C424-4EB8-BA81-E543FC8F2C9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Výběr případů </a:t>
            </a:r>
            <a:br>
              <a:rPr lang="cs-CZ" altLang="cs-CZ" sz="4000" smtClean="0"/>
            </a:br>
            <a:r>
              <a:rPr lang="cs-CZ" altLang="cs-CZ" sz="4000" smtClean="0"/>
              <a:t>v kvalitativním výzkumu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i="1" smtClean="0"/>
              <a:t>Záměrný výběr</a:t>
            </a:r>
            <a:r>
              <a:rPr lang="cs-CZ" altLang="cs-CZ" smtClean="0"/>
              <a:t> – proto, aby osoby byly vhodné (měly potřebné vědomosti a zkušenosti)</a:t>
            </a:r>
          </a:p>
          <a:p>
            <a:pPr lvl="2" eaLnBrk="1" hangingPunct="1"/>
            <a:r>
              <a:rPr lang="cs-CZ" altLang="cs-CZ" smtClean="0"/>
              <a:t>Nikdy se nepoužívá náhodný výběr (požadovaný u kvantitativního výzkumu)</a:t>
            </a:r>
          </a:p>
          <a:p>
            <a:pPr eaLnBrk="1" hangingPunct="1"/>
            <a:r>
              <a:rPr lang="cs-CZ" altLang="cs-CZ" smtClean="0"/>
              <a:t>Vždy </a:t>
            </a:r>
            <a:r>
              <a:rPr lang="cs-CZ" altLang="cs-CZ" b="1" i="1" smtClean="0"/>
              <a:t>reprezentativní </a:t>
            </a:r>
            <a:r>
              <a:rPr lang="cs-CZ" altLang="cs-CZ" smtClean="0"/>
              <a:t>(jiné pojetí než u kvantit. výzkumu)</a:t>
            </a:r>
          </a:p>
          <a:p>
            <a:pPr lvl="1" eaLnBrk="1" hangingPunct="1"/>
            <a:r>
              <a:rPr lang="cs-CZ" altLang="cs-CZ" smtClean="0"/>
              <a:t>Osoby dobře reprezentují dané prostředí </a:t>
            </a:r>
          </a:p>
          <a:p>
            <a:pPr lvl="2" eaLnBrk="1" hangingPunct="1"/>
            <a:r>
              <a:rPr lang="cs-CZ" altLang="cs-CZ" smtClean="0"/>
              <a:t>dokonale dané prostředí znají, dlouho v něm žili…</a:t>
            </a:r>
          </a:p>
        </p:txBody>
      </p:sp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80FE16-04E7-443F-8D21-AE599C3F329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Výběr případů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Používá se </a:t>
            </a:r>
            <a:r>
              <a:rPr lang="cs-CZ" altLang="cs-CZ" b="1" i="1" smtClean="0"/>
              <a:t>kumulativní výběr</a:t>
            </a:r>
            <a:r>
              <a:rPr lang="cs-CZ" altLang="cs-CZ" smtClean="0"/>
              <a:t> 	</a:t>
            </a:r>
          </a:p>
          <a:p>
            <a:pPr lvl="1" eaLnBrk="1" hangingPunct="1"/>
            <a:r>
              <a:rPr lang="cs-CZ" altLang="cs-CZ" smtClean="0"/>
              <a:t>podmnožina záměrného výběru</a:t>
            </a:r>
          </a:p>
          <a:p>
            <a:pPr lvl="1" eaLnBrk="1" hangingPunct="1"/>
            <a:r>
              <a:rPr lang="cs-CZ" altLang="cs-CZ" smtClean="0"/>
              <a:t>začíná se s 1 člověkem, malou skupinkou</a:t>
            </a:r>
          </a:p>
          <a:p>
            <a:pPr lvl="1" eaLnBrk="1" hangingPunct="1"/>
            <a:r>
              <a:rPr lang="cs-CZ" altLang="cs-CZ" smtClean="0"/>
              <a:t>okruh se rozšiřuje</a:t>
            </a:r>
          </a:p>
          <a:p>
            <a:pPr lvl="1" eaLnBrk="1" hangingPunct="1"/>
            <a:r>
              <a:rPr lang="cs-CZ" altLang="cs-CZ" smtClean="0"/>
              <a:t>Tzv. </a:t>
            </a:r>
            <a:r>
              <a:rPr lang="cs-CZ" altLang="cs-CZ" i="1" smtClean="0"/>
              <a:t>snowball sampling</a:t>
            </a:r>
            <a:r>
              <a:rPr lang="cs-CZ" altLang="cs-CZ" smtClean="0"/>
              <a:t> (</a:t>
            </a:r>
            <a:r>
              <a:rPr lang="cs-CZ" altLang="cs-CZ" b="1" i="1" smtClean="0"/>
              <a:t>sněhová koule</a:t>
            </a:r>
            <a:r>
              <a:rPr lang="cs-CZ" altLang="cs-CZ" smtClean="0"/>
              <a:t>)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5CCC89-43F9-4450-BA76-C9F40CB77C7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Výběr případů – další možnosti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Používají se i další varianty:</a:t>
            </a:r>
          </a:p>
          <a:p>
            <a:pPr eaLnBrk="1" hangingPunct="1"/>
            <a:r>
              <a:rPr lang="cs-CZ" altLang="cs-CZ" b="1" smtClean="0"/>
              <a:t>Výběr extrémních případů</a:t>
            </a:r>
          </a:p>
          <a:p>
            <a:pPr lvl="2" eaLnBrk="1" hangingPunct="1"/>
            <a:r>
              <a:rPr lang="cs-CZ" altLang="cs-CZ" smtClean="0"/>
              <a:t>Vybere se učitel, který způsobuje konflikty v učitelském sboru</a:t>
            </a:r>
          </a:p>
          <a:p>
            <a:pPr eaLnBrk="1" hangingPunct="1"/>
            <a:r>
              <a:rPr lang="cs-CZ" altLang="cs-CZ" b="1" smtClean="0"/>
              <a:t>Výběr případů s dobrou reputací</a:t>
            </a:r>
          </a:p>
          <a:p>
            <a:pPr lvl="2" eaLnBrk="1" hangingPunct="1"/>
            <a:r>
              <a:rPr lang="cs-CZ" altLang="cs-CZ" smtClean="0"/>
              <a:t>Vybere se škola, která je známa dobrými vztahy s rodiči</a:t>
            </a:r>
          </a:p>
          <a:p>
            <a:pPr lvl="2" eaLnBrk="1" hangingPunct="1"/>
            <a:r>
              <a:rPr lang="cs-CZ" altLang="cs-CZ" smtClean="0"/>
              <a:t>Rodina, jejíž děti jsou mimořádně talentované</a:t>
            </a:r>
          </a:p>
          <a:p>
            <a:pPr lvl="2" eaLnBrk="1" hangingPunct="1">
              <a:buFontTx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  <p:sp>
        <p:nvSpPr>
          <p:cNvPr id="153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D67996-9245-4CEE-A61D-3BC1582108E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Výběr případů </a:t>
            </a:r>
            <a:br>
              <a:rPr lang="cs-CZ" altLang="cs-CZ" sz="4000" smtClean="0"/>
            </a:br>
            <a:r>
              <a:rPr lang="cs-CZ" altLang="cs-CZ" sz="4000" smtClean="0"/>
              <a:t>– srovnání s kvantitativním přístupem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 srovnání s kvantitativním výzkumem se zkoumá méně případů</a:t>
            </a:r>
          </a:p>
          <a:p>
            <a:pPr eaLnBrk="1" hangingPunct="1"/>
            <a:r>
              <a:rPr lang="cs-CZ" altLang="cs-CZ" dirty="0" smtClean="0"/>
              <a:t>Jde však o intenzivní, hluboké zkoumání</a:t>
            </a:r>
          </a:p>
          <a:p>
            <a:pPr eaLnBrk="1" hangingPunct="1"/>
            <a:r>
              <a:rPr lang="cs-CZ" altLang="cs-CZ" dirty="0" smtClean="0"/>
              <a:t>Často </a:t>
            </a:r>
            <a:r>
              <a:rPr lang="cs-CZ" altLang="cs-CZ" dirty="0" smtClean="0"/>
              <a:t>se odhalí mnoho nových, překvapujících skutečností</a:t>
            </a:r>
          </a:p>
          <a:p>
            <a:pPr eaLnBrk="1" hangingPunct="1">
              <a:buFontTx/>
              <a:buNone/>
            </a:pPr>
            <a:endParaRPr lang="cs-CZ" altLang="cs-CZ" dirty="0" smtClean="0"/>
          </a:p>
        </p:txBody>
      </p:sp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DDB376-4EC3-4340-BA7D-558437889D2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Případová studie (N=1)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Případem</a:t>
            </a:r>
            <a:r>
              <a:rPr lang="cs-CZ" dirty="0"/>
              <a:t> je rozuměna snaha popsat </a:t>
            </a:r>
            <a:r>
              <a:rPr lang="pl-PL" dirty="0"/>
              <a:t>např. osobu, organizaci, instituci, komunitu, ale i třeba program, politický postup, proces (Yin, 2014, s. 237)</a:t>
            </a:r>
          </a:p>
          <a:p>
            <a:r>
              <a:rPr lang="cs-CZ" dirty="0"/>
              <a:t>může se provádět </a:t>
            </a:r>
            <a:r>
              <a:rPr lang="cs-CZ" b="1" dirty="0"/>
              <a:t>pomocí různých metod</a:t>
            </a:r>
            <a:r>
              <a:rPr lang="cs-CZ" dirty="0"/>
              <a:t> (pozorováním, individuálními rozhovory, diskusí v  ohniskové skupině, obsahovou analýzou dokumentace,  dotazníkovým šetřením atd.). </a:t>
            </a:r>
          </a:p>
          <a:p>
            <a:r>
              <a:rPr lang="cs-CZ" dirty="0"/>
              <a:t>Jedná se o  přístup celostní, holistický, jenž se snaží poznat konstitutivní složky případu, zachytit zkoumaný případ (či několik případů) </a:t>
            </a:r>
            <a:r>
              <a:rPr lang="cs-CZ" b="1" dirty="0"/>
              <a:t>v kontextu reálného života a dospět k jeho hlubšímu porozumění</a:t>
            </a:r>
            <a:r>
              <a:rPr lang="cs-CZ" dirty="0"/>
              <a:t>.</a:t>
            </a:r>
          </a:p>
          <a:p>
            <a:r>
              <a:rPr lang="cs-CZ" dirty="0"/>
              <a:t>Nejběžnější, ale nikoli nejpřesnější charakteristika říká, že jde o </a:t>
            </a:r>
            <a:r>
              <a:rPr lang="cs-CZ" b="1" dirty="0"/>
              <a:t>popis jedné nebo dvou osob</a:t>
            </a:r>
            <a:r>
              <a:rPr lang="cs-CZ" dirty="0"/>
              <a:t> (v medicíně pak pacientů) se stejnými nebo podobnými problémy, účelem kterého je buď uvést novou představu, nebo potvrdit předchozí nález (</a:t>
            </a:r>
            <a:r>
              <a:rPr lang="cs-CZ" dirty="0" err="1"/>
              <a:t>Mihál</a:t>
            </a:r>
            <a:r>
              <a:rPr lang="cs-CZ" dirty="0"/>
              <a:t>, 2003).</a:t>
            </a:r>
          </a:p>
          <a:p>
            <a:r>
              <a:rPr lang="cs-CZ" dirty="0"/>
              <a:t>Nebo obecněji: jde o </a:t>
            </a:r>
            <a:r>
              <a:rPr lang="cs-CZ" b="1" dirty="0"/>
              <a:t>detailní studium jednoho nebo několika málo případů</a:t>
            </a:r>
            <a:r>
              <a:rPr lang="cs-CZ" dirty="0"/>
              <a:t>, jimiž se snažíme zachytit složitost případu a popsat vztahy v jejich celistvosti. Předpokládá se, že důkladným prozkoumáním jednoho případu lépe porozumíme jiným podobným případům (</a:t>
            </a:r>
            <a:r>
              <a:rPr lang="cs-CZ" dirty="0" err="1"/>
              <a:t>Hendl</a:t>
            </a:r>
            <a:r>
              <a:rPr lang="cs-CZ" dirty="0"/>
              <a:t>, 2005, s. 104).</a:t>
            </a:r>
          </a:p>
          <a:p>
            <a:endParaRPr lang="cs-CZ" sz="1600" dirty="0"/>
          </a:p>
          <a:p>
            <a:r>
              <a:rPr lang="cs-CZ" sz="1600" dirty="0"/>
              <a:t>Více viz Mareš, Jiří. (2015). Tvorba případových studií pro výzkumné účely. </a:t>
            </a:r>
            <a:r>
              <a:rPr lang="cs-CZ" sz="1600" i="1" dirty="0"/>
              <a:t>Pedagogika</a:t>
            </a:r>
            <a:r>
              <a:rPr lang="cs-CZ" sz="1600" dirty="0"/>
              <a:t>, </a:t>
            </a:r>
            <a:r>
              <a:rPr lang="cs-CZ" sz="1600" i="1" dirty="0"/>
              <a:t>65</a:t>
            </a:r>
            <a:r>
              <a:rPr lang="cs-CZ" sz="1600" dirty="0"/>
              <a:t>(2), 113-142. Dostupné z </a:t>
            </a:r>
            <a:r>
              <a:rPr lang="cs-CZ" sz="1600" dirty="0">
                <a:hlinkClick r:id="rId2"/>
              </a:rPr>
              <a:t>http://pages.pedf.cuni.cz/pedagogika/?p=11212&amp;lang=cs</a:t>
            </a:r>
            <a:r>
              <a:rPr lang="cs-CZ" sz="1600" dirty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A37E7-8BA0-4293-81A0-45134A78E48A}" type="slidenum">
              <a:rPr lang="cs-CZ" altLang="cs-CZ" smtClean="0"/>
              <a:pPr>
                <a:defRPr/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7451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Vstup do terénu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Je v kvalitativním výzkumu klíčový moment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 smtClean="0"/>
              <a:t>Sblížení se zkoumanými osobami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 smtClean="0"/>
              <a:t>Akceptování výzkumníka je podmínkou výzkumu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i="1" dirty="0" smtClean="0"/>
              <a:t>Vrátný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gatekeeper</a:t>
            </a:r>
            <a:r>
              <a:rPr lang="cs-CZ" altLang="cs-CZ" sz="2800" dirty="0" smtClean="0"/>
              <a:t>) – pochopí výzkum, otevře prostředí výzkumníkovi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i="1" dirty="0" smtClean="0"/>
              <a:t>Sponzoři </a:t>
            </a:r>
            <a:r>
              <a:rPr lang="cs-CZ" altLang="cs-CZ" sz="2800" dirty="0" smtClean="0"/>
              <a:t>– společní známí, zprostředkují první kontakty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i="1" dirty="0" smtClean="0"/>
              <a:t>Utajení </a:t>
            </a:r>
            <a:r>
              <a:rPr lang="cs-CZ" altLang="cs-CZ" sz="2800" dirty="0" smtClean="0"/>
              <a:t>(</a:t>
            </a:r>
            <a:r>
              <a:rPr lang="cs-CZ" altLang="cs-CZ" sz="2800" dirty="0" err="1" smtClean="0"/>
              <a:t>covert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research</a:t>
            </a:r>
            <a:r>
              <a:rPr lang="cs-CZ" altLang="cs-CZ" sz="2800" dirty="0" smtClean="0"/>
              <a:t>) – výzkumník pracuje jako člen skupiny, skupina </a:t>
            </a:r>
            <a:r>
              <a:rPr lang="cs-CZ" altLang="cs-CZ" sz="2800" dirty="0" err="1" smtClean="0"/>
              <a:t>neví,že</a:t>
            </a:r>
            <a:r>
              <a:rPr lang="cs-CZ" altLang="cs-CZ" sz="2800" dirty="0" smtClean="0"/>
              <a:t> ji zkoumá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 smtClean="0"/>
              <a:t>Učitel je výzkumníkem – náročné učit a zároveň to sledovat a zapisovat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Důležitý je vzhled, oblečení – zejména pro děti a učitele</a:t>
            </a:r>
          </a:p>
        </p:txBody>
      </p:sp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E8D211-4F31-424B-862C-0B8161DBB01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Validita a reliabilita u kvalitativního výzkumu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Reliabilita je slabinou</a:t>
            </a:r>
          </a:p>
          <a:p>
            <a:pPr eaLnBrk="1" hangingPunct="1"/>
            <a:r>
              <a:rPr lang="cs-CZ" altLang="cs-CZ" smtClean="0"/>
              <a:t>Validita je silnou silnou stránkou</a:t>
            </a:r>
          </a:p>
        </p:txBody>
      </p:sp>
      <p:sp>
        <p:nvSpPr>
          <p:cNvPr id="184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1AECC2-F46B-403E-8D9B-34E42001151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Reliabilita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2800" dirty="0" smtClean="0"/>
              <a:t>Kvalitativní výzkum je protipólem kvantitativního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Zkoumají se specifické situace (než typické) =&gt; není možno vyhovět základnímu požadavku reliability – replikovat výzkum</a:t>
            </a:r>
          </a:p>
          <a:p>
            <a:pPr lvl="2" eaLnBrk="1" hangingPunct="1"/>
            <a:r>
              <a:rPr lang="cs-CZ" altLang="cs-CZ" sz="2000" dirty="0" smtClean="0"/>
              <a:t>Situace se totiž </a:t>
            </a:r>
            <a:r>
              <a:rPr lang="cs-CZ" altLang="cs-CZ" sz="2000" dirty="0" smtClean="0"/>
              <a:t>mění (zkušenost osob se mění, přítomnost badatele ovlivňuje situaci)</a:t>
            </a:r>
            <a:endParaRPr lang="cs-CZ" altLang="cs-CZ" sz="2000" dirty="0" smtClean="0"/>
          </a:p>
          <a:p>
            <a:pPr lvl="2" eaLnBrk="1" hangingPunct="1"/>
            <a:endParaRPr lang="cs-CZ" altLang="cs-CZ" sz="2000" dirty="0" smtClean="0"/>
          </a:p>
          <a:p>
            <a:pPr eaLnBrk="1" hangingPunct="1"/>
            <a:r>
              <a:rPr lang="cs-CZ" altLang="cs-CZ" sz="2800" dirty="0" smtClean="0"/>
              <a:t>Povinností je popsat přesně metody a postupy, aby si čtenář mohl ověřit korektnost postupu</a:t>
            </a:r>
          </a:p>
        </p:txBody>
      </p:sp>
      <p:sp>
        <p:nvSpPr>
          <p:cNvPr id="194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B9C527-FA02-4878-9C87-DE56DFD1173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Validita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Zabezpečuje se </a:t>
            </a:r>
          </a:p>
          <a:p>
            <a:pPr lvl="1" eaLnBrk="1" hangingPunct="1"/>
            <a:r>
              <a:rPr lang="cs-CZ" altLang="cs-CZ" smtClean="0"/>
              <a:t>dlouhodobostí výzkumu</a:t>
            </a:r>
          </a:p>
          <a:p>
            <a:pPr lvl="1" eaLnBrk="1" hangingPunct="1"/>
            <a:r>
              <a:rPr lang="cs-CZ" altLang="cs-CZ" smtClean="0"/>
              <a:t>přímým kontaktem s realitou</a:t>
            </a:r>
          </a:p>
          <a:p>
            <a:pPr lvl="1" eaLnBrk="1" hangingPunct="1"/>
            <a:r>
              <a:rPr lang="cs-CZ" altLang="cs-CZ" smtClean="0"/>
              <a:t>rozsáhlým, velmi konkrétním, výstižným, přesným popisem; často s použitím autentických citátů</a:t>
            </a:r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sp>
        <p:nvSpPr>
          <p:cNvPr id="2048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62543E-68AF-4BF6-A7B2-80C87E702A1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Kvalitativní výzkum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Odlišný způsob výzkumu než kvantitativní, </a:t>
            </a:r>
            <a:r>
              <a:rPr lang="cs-CZ" altLang="cs-CZ" sz="2800" dirty="0" smtClean="0"/>
              <a:t>původně chápaná jako protiklad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Dnes </a:t>
            </a:r>
            <a:r>
              <a:rPr lang="cs-CZ" altLang="cs-CZ" sz="2800" dirty="0" smtClean="0"/>
              <a:t>komplementární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 sociálních vědách dnes </a:t>
            </a:r>
            <a:r>
              <a:rPr lang="cs-CZ" altLang="cs-CZ" sz="2800" dirty="0" smtClean="0"/>
              <a:t>oblíbený </a:t>
            </a:r>
            <a:endParaRPr lang="cs-CZ" alt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U nás zejména: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Pražská školní skupina školní etnografie (</a:t>
            </a:r>
            <a:r>
              <a:rPr lang="cs-CZ" altLang="cs-CZ" sz="2400" dirty="0" smtClean="0"/>
              <a:t>Kučera, Štech </a:t>
            </a:r>
            <a:r>
              <a:rPr lang="cs-CZ" altLang="cs-CZ" sz="2400" dirty="0" smtClean="0"/>
              <a:t>a spol</a:t>
            </a:r>
            <a:r>
              <a:rPr lang="cs-CZ" altLang="cs-CZ" sz="2400" dirty="0" smtClean="0"/>
              <a:t>. v 90. letech 20. století)</a:t>
            </a:r>
            <a:endParaRPr lang="cs-CZ" alt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FF MU (</a:t>
            </a:r>
            <a:r>
              <a:rPr lang="cs-CZ" altLang="cs-CZ" sz="2400" dirty="0" smtClean="0"/>
              <a:t>projekty </a:t>
            </a:r>
            <a:r>
              <a:rPr lang="cs-CZ" altLang="cs-CZ" sz="2400" dirty="0" smtClean="0"/>
              <a:t>kvalitativního </a:t>
            </a:r>
            <a:r>
              <a:rPr lang="cs-CZ" altLang="cs-CZ" sz="2400" dirty="0" smtClean="0"/>
              <a:t>výzkumu od kultury školy přes informální učení po výzkumy výukové komunikace)</a:t>
            </a:r>
            <a:endParaRPr lang="cs-CZ" altLang="cs-CZ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Sociologové (</a:t>
            </a:r>
            <a:r>
              <a:rPr lang="cs-CZ" altLang="cs-CZ" sz="2400" dirty="0" err="1" smtClean="0"/>
              <a:t>Katrňák</a:t>
            </a:r>
            <a:r>
              <a:rPr lang="cs-CZ" altLang="cs-CZ" sz="2400" dirty="0" smtClean="0"/>
              <a:t> atd.)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Na PdF MU </a:t>
            </a:r>
            <a:r>
              <a:rPr lang="cs-CZ" altLang="cs-CZ" sz="2400" dirty="0" smtClean="0"/>
              <a:t>… IVŠV, IVIV atd.</a:t>
            </a:r>
            <a:endParaRPr lang="cs-CZ" altLang="cs-CZ" sz="2400" dirty="0" smtClean="0"/>
          </a:p>
        </p:txBody>
      </p:sp>
      <p:sp>
        <p:nvSpPr>
          <p:cNvPr id="40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C324A3-BF08-4AAA-956D-EE47722D3C0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Triangulace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cs-CZ" altLang="cs-CZ" sz="2400" smtClean="0"/>
              <a:t>Důležitý prostředek k podpoře validity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altLang="cs-CZ" sz="2400" smtClean="0"/>
              <a:t>Protínání (z navigace, geodézie), křížová validizace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cs-CZ" altLang="cs-CZ" sz="2400" smtClean="0"/>
              <a:t>Několik způsobů: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b="1" smtClean="0"/>
              <a:t>Použití více zdrojů údajů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altLang="cs-CZ" sz="1800" smtClean="0"/>
              <a:t>Výroky osob o události a novinové články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b="1" smtClean="0"/>
              <a:t>Více metod sběru údajů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altLang="cs-CZ" sz="1800" smtClean="0"/>
              <a:t>Každá uchopí téma z jiného úhlu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altLang="cs-CZ" sz="1800" smtClean="0"/>
              <a:t>Např. participační pozorování, interview, studium dokumentů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b="1" smtClean="0"/>
              <a:t>Triangulace výzkumníků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altLang="cs-CZ" sz="1800" smtClean="0"/>
              <a:t>Více osob zkoumá, konfrontují se jejich závěry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b="1" smtClean="0"/>
              <a:t>Více teoretických přístupů</a:t>
            </a:r>
          </a:p>
          <a:p>
            <a:pPr marL="1295400" lvl="2" indent="-381000" eaLnBrk="1" hangingPunct="1">
              <a:lnSpc>
                <a:spcPct val="90000"/>
              </a:lnSpc>
            </a:pPr>
            <a:r>
              <a:rPr lang="cs-CZ" altLang="cs-CZ" sz="1800" smtClean="0"/>
              <a:t>Umožní to podívat se na zjištěné údaje z více hledisek</a:t>
            </a:r>
          </a:p>
        </p:txBody>
      </p:sp>
      <p:sp>
        <p:nvSpPr>
          <p:cNvPr id="215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AB8806-4120-4A8A-B257-5F6DC199B87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kvalitativního výzkumu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Hlavní metodou je výzkumník sám – </a:t>
            </a:r>
            <a:r>
              <a:rPr lang="cs-CZ" altLang="cs-CZ" dirty="0" smtClean="0"/>
              <a:t>jeho porozumění </a:t>
            </a:r>
            <a:r>
              <a:rPr lang="cs-CZ" altLang="cs-CZ" dirty="0" smtClean="0"/>
              <a:t>lidem a událostem</a:t>
            </a:r>
          </a:p>
          <a:p>
            <a:pPr eaLnBrk="1" hangingPunct="1"/>
            <a:r>
              <a:rPr lang="cs-CZ" altLang="cs-CZ" dirty="0" smtClean="0"/>
              <a:t>Výzkumné metody mají své ustálené kroky, ulehčí práci v terénu a zpracování </a:t>
            </a:r>
            <a:r>
              <a:rPr lang="cs-CZ" altLang="cs-CZ" dirty="0" smtClean="0"/>
              <a:t>údajů</a:t>
            </a:r>
          </a:p>
          <a:p>
            <a:pPr lvl="1"/>
            <a:r>
              <a:rPr lang="cs-CZ" altLang="cs-CZ" dirty="0" smtClean="0"/>
              <a:t>Např. zakotvená teorie, IPA, fenomenologická analýza</a:t>
            </a:r>
            <a:endParaRPr lang="cs-CZ" altLang="cs-CZ" dirty="0" smtClean="0"/>
          </a:p>
        </p:txBody>
      </p:sp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9437E9-9D88-481E-9470-0E6519ECECE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Pozorování</a:t>
            </a:r>
            <a:br>
              <a:rPr lang="cs-CZ" altLang="cs-CZ" sz="4000" smtClean="0"/>
            </a:br>
            <a:r>
              <a:rPr lang="cs-CZ" altLang="cs-CZ" sz="4000" smtClean="0"/>
              <a:t> v kvalitativním výzkumu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Používá se </a:t>
            </a:r>
            <a:r>
              <a:rPr lang="cs-CZ" altLang="cs-CZ" sz="2800" b="1" i="1" dirty="0" smtClean="0"/>
              <a:t>nestrukturované pozorování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Nepoužívají se pozorovací systémy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Stanoveny jsou pouze </a:t>
            </a:r>
            <a:r>
              <a:rPr lang="cs-CZ" altLang="cs-CZ" sz="2800" dirty="0" err="1" smtClean="0"/>
              <a:t>události,jevy</a:t>
            </a:r>
            <a:r>
              <a:rPr lang="cs-CZ" altLang="cs-CZ" sz="2800" dirty="0" smtClean="0"/>
              <a:t>, osoby, které se pozorují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800" dirty="0" smtClean="0"/>
              <a:t>	=&gt; </a:t>
            </a:r>
            <a:r>
              <a:rPr lang="cs-CZ" altLang="cs-CZ" sz="2800" dirty="0" smtClean="0"/>
              <a:t>pružný přístup, odhalují se nové, nečekané jevy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Několik variant – dle selektivnosti záznamu událostí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smtClean="0"/>
              <a:t>Vzorky událostí</a:t>
            </a:r>
            <a:r>
              <a:rPr lang="cs-CZ" altLang="cs-CZ" sz="2400" dirty="0" smtClean="0"/>
              <a:t> (selektivní)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smtClean="0"/>
              <a:t>Terénní zápisky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smtClean="0"/>
              <a:t>Participační pozorování</a:t>
            </a:r>
            <a:r>
              <a:rPr lang="cs-CZ" altLang="cs-CZ" sz="2400" dirty="0" smtClean="0"/>
              <a:t> (výzkumník se spoluúčastní)</a:t>
            </a:r>
          </a:p>
        </p:txBody>
      </p:sp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E35A88-F1A9-4A87-AC0F-F9DA3B04893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Etnografické interview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altLang="cs-CZ" sz="2800" smtClean="0"/>
              <a:t>Liší se od kvantitativního interview</a:t>
            </a:r>
          </a:p>
          <a:p>
            <a:pPr lvl="1" eaLnBrk="1" hangingPunct="1"/>
            <a:r>
              <a:rPr lang="cs-CZ" altLang="cs-CZ" sz="2400" smtClean="0"/>
              <a:t>Snaží se zjistit, jak lidé interpretují svět kolem sebe, jaké významy připisují událostem</a:t>
            </a:r>
          </a:p>
          <a:p>
            <a:pPr lvl="1" eaLnBrk="1" hangingPunct="1"/>
            <a:r>
              <a:rPr lang="cs-CZ" altLang="cs-CZ" sz="2400" b="1" smtClean="0"/>
              <a:t>Informant </a:t>
            </a:r>
            <a:r>
              <a:rPr lang="cs-CZ" altLang="cs-CZ" sz="2400" smtClean="0"/>
              <a:t>(ne respondent) – informuje, odhaluje, ne odpovídá jen na otázky</a:t>
            </a:r>
          </a:p>
          <a:p>
            <a:pPr lvl="1" eaLnBrk="1" hangingPunct="1"/>
            <a:r>
              <a:rPr lang="cs-CZ" altLang="cs-CZ" sz="2400" smtClean="0"/>
              <a:t>Naslouchá více, nehovoří skoro, monolog, výzkumník by měl hovořit méně než informant</a:t>
            </a:r>
          </a:p>
          <a:p>
            <a:pPr lvl="2" eaLnBrk="1" hangingPunct="1"/>
            <a:r>
              <a:rPr lang="cs-CZ" altLang="cs-CZ" sz="2000" smtClean="0"/>
              <a:t>Základní pravidlo: čím hovoří jeden méně, tím více hovoří druhý</a:t>
            </a:r>
          </a:p>
          <a:p>
            <a:pPr lvl="1" eaLnBrk="1" hangingPunct="1"/>
            <a:r>
              <a:rPr lang="cs-CZ" altLang="cs-CZ" sz="2400" smtClean="0"/>
              <a:t>Projevuje sympatie</a:t>
            </a:r>
          </a:p>
          <a:p>
            <a:pPr lvl="1" eaLnBrk="1" hangingPunct="1"/>
            <a:r>
              <a:rPr lang="cs-CZ" altLang="cs-CZ" sz="2400" smtClean="0"/>
              <a:t>Čte se mezi řádky</a:t>
            </a:r>
          </a:p>
          <a:p>
            <a:pPr lvl="1" eaLnBrk="1" hangingPunct="1"/>
            <a:r>
              <a:rPr lang="cs-CZ" altLang="cs-CZ" sz="2400" smtClean="0"/>
              <a:t>Nestrukturované nebo strukturované s širokými otázkami</a:t>
            </a:r>
          </a:p>
          <a:p>
            <a:pPr lvl="1" eaLnBrk="1" hangingPunct="1"/>
            <a:endParaRPr lang="cs-CZ" altLang="cs-CZ" sz="2400" smtClean="0"/>
          </a:p>
        </p:txBody>
      </p:sp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37801A-772D-45BE-84CC-D26B80DD249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Etnografické interview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2800" smtClean="0"/>
              <a:t>Liší se od kvantitativního interview</a:t>
            </a:r>
          </a:p>
          <a:p>
            <a:pPr lvl="1" eaLnBrk="1" hangingPunct="1"/>
            <a:r>
              <a:rPr lang="cs-CZ" altLang="cs-CZ" sz="2400" smtClean="0"/>
              <a:t>Přátelský rozhovor</a:t>
            </a:r>
          </a:p>
          <a:p>
            <a:pPr lvl="1" eaLnBrk="1" hangingPunct="1"/>
            <a:r>
              <a:rPr lang="cs-CZ" altLang="cs-CZ" sz="2400" smtClean="0"/>
              <a:t>Informant někdy ani neví, že se jedná o interview</a:t>
            </a:r>
          </a:p>
          <a:p>
            <a:pPr lvl="1" eaLnBrk="1" hangingPunct="1"/>
            <a:r>
              <a:rPr lang="cs-CZ" altLang="cs-CZ" sz="2400" smtClean="0"/>
              <a:t>Atmosféra uvolněná</a:t>
            </a:r>
          </a:p>
          <a:p>
            <a:pPr lvl="1" eaLnBrk="1" hangingPunct="1"/>
            <a:r>
              <a:rPr lang="cs-CZ" altLang="cs-CZ" sz="2400" smtClean="0"/>
              <a:t>Realizuje se v přirozeném prostředí informanta Serie interview – prohlubuje se téma, opakuje se, bere se z jiného úhlu pohledu nebo se bere další téma, otázky se opakují</a:t>
            </a:r>
          </a:p>
          <a:p>
            <a:pPr lvl="1" eaLnBrk="1" hangingPunct="1"/>
            <a:r>
              <a:rPr lang="cs-CZ" altLang="cs-CZ" sz="2400" smtClean="0"/>
              <a:t>Používá se jazyk, výrazy informanta (ne vědecký apod.)</a:t>
            </a:r>
          </a:p>
          <a:p>
            <a:pPr lvl="1" eaLnBrk="1" hangingPunct="1"/>
            <a:r>
              <a:rPr lang="cs-CZ" altLang="cs-CZ" sz="2400" smtClean="0"/>
              <a:t>Tón řeči se má přibližovat běžné, každodenní komunikaci</a:t>
            </a:r>
          </a:p>
          <a:p>
            <a:pPr lvl="1" eaLnBrk="1" hangingPunct="1"/>
            <a:r>
              <a:rPr lang="cs-CZ" altLang="cs-CZ" sz="2400" smtClean="0"/>
              <a:t>Výzkumník považuje informanta za sobě rovného</a:t>
            </a:r>
          </a:p>
        </p:txBody>
      </p:sp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488BD3-0EF5-4AE8-896E-9009D34AF89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Etnografické interview II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Interview vždy začíná „zahřátím“ informanta – nejprve se začíná běžným rozhovorem </a:t>
            </a:r>
          </a:p>
          <a:p>
            <a:pPr eaLnBrk="1" hangingPunct="1"/>
            <a:r>
              <a:rPr lang="cs-CZ" altLang="cs-CZ" smtClean="0"/>
              <a:t>Tím se nastolí </a:t>
            </a:r>
            <a:r>
              <a:rPr lang="cs-CZ" altLang="cs-CZ" b="1" i="1" smtClean="0"/>
              <a:t>raport</a:t>
            </a:r>
            <a:r>
              <a:rPr lang="cs-CZ" altLang="cs-CZ" smtClean="0"/>
              <a:t> = příjemné, uvolněné ovzduší mezi výzkumníkem a informantem</a:t>
            </a:r>
          </a:p>
          <a:p>
            <a:pPr lvl="1" eaLnBrk="1" hangingPunct="1"/>
            <a:r>
              <a:rPr lang="cs-CZ" altLang="cs-CZ" smtClean="0"/>
              <a:t>Příznakem toho, že raport nevznikl, jsou jednoslovné odpovědi informanta</a:t>
            </a:r>
          </a:p>
          <a:p>
            <a:pPr eaLnBrk="1" hangingPunct="1"/>
            <a:r>
              <a:rPr lang="cs-CZ" altLang="cs-CZ" smtClean="0"/>
              <a:t>Obvykle se interview nepoužívá jako samostatná metoda, ale je </a:t>
            </a:r>
            <a:r>
              <a:rPr lang="cs-CZ" altLang="cs-CZ" u="sng" smtClean="0"/>
              <a:t>součástí více metod</a:t>
            </a:r>
            <a:r>
              <a:rPr lang="cs-CZ" altLang="cs-CZ" smtClean="0"/>
              <a:t> (pozorování, analýzy artefaktů atd.)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B46635-D9A2-4BF0-B130-328CAFD9DE3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Etnografické interview II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Zjištěné údaje se ověřují specifickým způsobem – </a:t>
            </a:r>
            <a:r>
              <a:rPr lang="cs-CZ" altLang="cs-CZ" b="1" smtClean="0"/>
              <a:t>zpětná verifikace</a:t>
            </a:r>
            <a:r>
              <a:rPr lang="cs-CZ" altLang="cs-CZ" smtClean="0"/>
              <a:t> </a:t>
            </a:r>
          </a:p>
          <a:p>
            <a:pPr lvl="1" eaLnBrk="1" hangingPunct="1"/>
            <a:r>
              <a:rPr lang="cs-CZ" altLang="cs-CZ" smtClean="0"/>
              <a:t>výzkumník se vrátí k informantovi (až interview přepíše a po určitém časovém odstupu)</a:t>
            </a:r>
          </a:p>
          <a:p>
            <a:pPr lvl="1" eaLnBrk="1" hangingPunct="1"/>
            <a:r>
              <a:rPr lang="cs-CZ" altLang="cs-CZ" smtClean="0"/>
              <a:t> a ověřuje, zda to, co ten odpověděl, zda to správně pochopil</a:t>
            </a:r>
          </a:p>
          <a:p>
            <a:pPr lvl="1" eaLnBrk="1" hangingPunct="1">
              <a:buFontTx/>
              <a:buChar char="-"/>
            </a:pPr>
            <a:r>
              <a:rPr lang="cs-CZ" altLang="cs-CZ" smtClean="0"/>
              <a:t>Informant často poskytne další důležité informace</a:t>
            </a:r>
          </a:p>
          <a:p>
            <a:pPr lvl="1" eaLnBrk="1" hangingPunct="1">
              <a:buFontTx/>
              <a:buChar char="-"/>
            </a:pPr>
            <a:r>
              <a:rPr lang="cs-CZ" altLang="cs-CZ" smtClean="0"/>
              <a:t>Problematika se prohloubí</a:t>
            </a:r>
          </a:p>
          <a:p>
            <a:pPr lvl="1" eaLnBrk="1" hangingPunct="1">
              <a:buFontTx/>
              <a:buChar char="-"/>
            </a:pPr>
            <a:r>
              <a:rPr lang="cs-CZ" altLang="cs-CZ" smtClean="0"/>
              <a:t>Etické – informant má právo vědět, jaks e jeho slova zapsala a vysvětlila</a:t>
            </a:r>
          </a:p>
          <a:p>
            <a:pPr eaLnBrk="1" hangingPunct="1"/>
            <a:endParaRPr lang="cs-CZ" altLang="cs-CZ" smtClean="0"/>
          </a:p>
        </p:txBody>
      </p:sp>
      <p:sp>
        <p:nvSpPr>
          <p:cNvPr id="2765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C8BD1B-5E83-4F31-B51B-91E5DA1AC60E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Pražská skupina školní etnografie 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mtClean="0"/>
              <a:t>http://userweb.pedf.cuni.cz/kpsp/etnografie/vyzkum.htm</a:t>
            </a:r>
          </a:p>
        </p:txBody>
      </p:sp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21F6D9-75AF-40F6-A66D-489533BCF33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4000" smtClean="0"/>
              <a:t>Qualitative Research Resources </a:t>
            </a:r>
            <a:br>
              <a:rPr lang="cs-CZ" altLang="cs-CZ" sz="4000" smtClean="0"/>
            </a:br>
            <a:r>
              <a:rPr lang="cs-CZ" altLang="cs-CZ" sz="4000" smtClean="0"/>
              <a:t>on the Internet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http://www.nova.edu/ssss/QR/qualres.html</a:t>
            </a:r>
          </a:p>
        </p:txBody>
      </p:sp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D5A936-EA68-4199-B2CC-19506FD07C9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Východiska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Terénní práce výzkumníka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Hluboké poznání a jemná analýza konkrétního prostředí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Prostředí = celistvá kultura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Kultura = soubor hodnot, postojů, pravidel chování skupiny lidí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Skupina = obyvatelé městečka, školní třída, mládežnická skupina, učitelský sbor, </a:t>
            </a:r>
            <a:r>
              <a:rPr lang="cs-CZ" altLang="cs-CZ" dirty="0" smtClean="0"/>
              <a:t>….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b="1" dirty="0" smtClean="0"/>
              <a:t>Příklady</a:t>
            </a:r>
          </a:p>
          <a:p>
            <a:r>
              <a:rPr lang="cs-CZ" dirty="0"/>
              <a:t>Klára Šeďová. </a:t>
            </a:r>
            <a:r>
              <a:rPr lang="cs-CZ" dirty="0">
                <a:hlinkClick r:id="rId2"/>
              </a:rPr>
              <a:t>Tiché partnerství: vztahy mezi rodiči a učitelkami na prvním stupni základní školy</a:t>
            </a:r>
            <a:endParaRPr lang="cs-CZ" dirty="0"/>
          </a:p>
          <a:p>
            <a:r>
              <a:rPr lang="cs-CZ" dirty="0"/>
              <a:t>Irena </a:t>
            </a:r>
            <a:r>
              <a:rPr lang="cs-CZ" dirty="0" err="1"/>
              <a:t>Smetáčková</a:t>
            </a:r>
            <a:r>
              <a:rPr lang="cs-CZ" dirty="0"/>
              <a:t>, Veronika Francová. </a:t>
            </a:r>
            <a:r>
              <a:rPr lang="cs-CZ" dirty="0">
                <a:hlinkClick r:id="rId3"/>
              </a:rPr>
              <a:t>Souvislosti mezi vnímanou kvalitou vztahů v pedagogických sborech a syndromem vyhoření u vyučujících základních škol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altLang="cs-CZ" i="1" dirty="0" smtClean="0"/>
              <a:t>(příklad smíšeného výzkumného designu)</a:t>
            </a:r>
            <a:endParaRPr lang="cs-CZ" altLang="cs-CZ" i="1" dirty="0" smtClean="0"/>
          </a:p>
        </p:txBody>
      </p:sp>
      <p:sp>
        <p:nvSpPr>
          <p:cNvPr id="51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437B2E-4253-4902-8AE0-92E0C02254A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Rysy kvalitativního výzkumu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i="1" dirty="0" smtClean="0"/>
              <a:t>Viz materiály ke kvalitativnímu a kvantitativnímu výzkumu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cs-CZ" altLang="cs-CZ" sz="2800" dirty="0" smtClean="0"/>
              <a:t>Dlouhodobost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Intenzivnost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Podrobný zápis (zaznamenává se skoro vše, pak se analyzuje)</a:t>
            </a:r>
          </a:p>
          <a:p>
            <a:pPr lvl="1" eaLnBrk="1" hangingPunct="1">
              <a:lnSpc>
                <a:spcPct val="80000"/>
              </a:lnSpc>
              <a:spcAft>
                <a:spcPct val="50000"/>
              </a:spcAft>
            </a:pPr>
            <a:r>
              <a:rPr lang="cs-CZ" altLang="cs-CZ" sz="2400" dirty="0" smtClean="0"/>
              <a:t>Během pozorování krátké zápisky, poznámky, pak složení celkového obrazu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/>
              <a:t>Vysvětlování očima zkoumaných osob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Popis rozdílů, jak se jednotlivé osoby dívají na danou věc, prožívají ji =. Pak složení celistvého, vnitřně diferencovaného obrazu prostředí</a:t>
            </a:r>
          </a:p>
        </p:txBody>
      </p:sp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F0FA4F-D4BF-4F7C-BD35-B90108F0FDE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Typické metody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938758" y="1484784"/>
            <a:ext cx="7633742" cy="5040560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dirty="0" smtClean="0"/>
              <a:t>Nestrukturované pozorování</a:t>
            </a:r>
          </a:p>
          <a:p>
            <a:pPr lvl="1" eaLnBrk="1" hangingPunct="1"/>
            <a:r>
              <a:rPr lang="cs-CZ" altLang="cs-CZ" dirty="0" smtClean="0"/>
              <a:t>Zejména převažuje tzv. participační pozorování</a:t>
            </a:r>
          </a:p>
          <a:p>
            <a:pPr eaLnBrk="1" hangingPunct="1"/>
            <a:r>
              <a:rPr lang="cs-CZ" altLang="cs-CZ" dirty="0" smtClean="0"/>
              <a:t>Etnografické </a:t>
            </a:r>
            <a:r>
              <a:rPr lang="cs-CZ" altLang="cs-CZ" dirty="0" smtClean="0"/>
              <a:t>interview</a:t>
            </a:r>
          </a:p>
          <a:p>
            <a:pPr lvl="1"/>
            <a:r>
              <a:rPr lang="cs-CZ" altLang="cs-CZ" dirty="0" smtClean="0"/>
              <a:t>Typické pro Pražskou skupinu školní etnografie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Metoda životní </a:t>
            </a:r>
            <a:r>
              <a:rPr lang="cs-CZ" altLang="cs-CZ" dirty="0" smtClean="0"/>
              <a:t>historie</a:t>
            </a:r>
          </a:p>
          <a:p>
            <a:pPr lvl="1"/>
            <a:r>
              <a:rPr lang="cs-CZ" dirty="0"/>
              <a:t>Výzkumy učitelů</a:t>
            </a:r>
          </a:p>
          <a:p>
            <a:pPr lvl="2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352-368. Dostupný z </a:t>
            </a:r>
            <a:r>
              <a:rPr lang="cs-CZ" dirty="0">
                <a:hlinkClick r:id="rId2"/>
              </a:rPr>
              <a:t>http://web.fhs.utb.cz/cs/docs/vyskum_ziv_prib.pdf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Lukas, 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Dostupný z </a:t>
            </a:r>
            <a:r>
              <a:rPr lang="cs-CZ" dirty="0">
                <a:hlinkClick r:id="rId3"/>
              </a:rPr>
              <a:t>http://www.jlukas.cz/doc/pedagogicka/zivotni_pribehy_ucitelu.pdf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Zounek, J., Knotová, D., &amp; Šimáně, M. (2017). Život Karla− příběh učitele v socialistickém Československu1. Orbis </a:t>
            </a:r>
            <a:r>
              <a:rPr lang="cs-CZ" dirty="0" err="1"/>
              <a:t>Scholae</a:t>
            </a:r>
            <a:r>
              <a:rPr lang="cs-CZ" dirty="0"/>
              <a:t>, 11(2). </a:t>
            </a:r>
            <a:r>
              <a:rPr lang="cs-CZ" dirty="0">
                <a:hlinkClick r:id="rId4"/>
              </a:rPr>
              <a:t>https://www.researchgate.net/profile/Jiri_Zounek/publication/323886227_Zivot_Karla_-_pribeh_ucitele_v_socialistickem_Ceskoslovensku/links/5ac4927da6fdcc1a5bd06070/Zivot-Karla-pribeh-ucitele-v-socialistickem-Ceskoslovensku.pdf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A řada dalších studií (Lazarová aj.) – např. Zounek a kol. </a:t>
            </a:r>
            <a:r>
              <a:rPr lang="cs-CZ" dirty="0">
                <a:hlinkClick r:id="rId5"/>
              </a:rPr>
              <a:t>https://www.muni.cz/vyzkum/projekty/26624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Výzkumy žáků</a:t>
            </a:r>
          </a:p>
          <a:p>
            <a:pPr lvl="2"/>
            <a:r>
              <a:rPr lang="cs-CZ" dirty="0"/>
              <a:t>Dílčí aspekty; otevřené téma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I jako výukový projekt (orální historie, příběhy pamětníků) – Post </a:t>
            </a:r>
            <a:r>
              <a:rPr lang="cs-CZ" dirty="0" err="1"/>
              <a:t>Bellum</a:t>
            </a:r>
            <a:r>
              <a:rPr lang="cs-CZ" dirty="0"/>
              <a:t>, Příběhy našich sousedů…</a:t>
            </a:r>
            <a:endParaRPr lang="cs-CZ" dirty="0"/>
          </a:p>
        </p:txBody>
      </p:sp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C1E90C-5E27-4CF4-B8C5-EB9A1A70586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3982" y="378831"/>
            <a:ext cx="1531243" cy="2116482"/>
          </a:xfrm>
          <a:prstGeom prst="rect">
            <a:avLst/>
          </a:prstGeom>
        </p:spPr>
      </p:pic>
      <p:pic>
        <p:nvPicPr>
          <p:cNvPr id="7176" name="Picture 8" descr="Normální život v nenormální době - Kolektiv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850" y="337786"/>
            <a:ext cx="1440150" cy="2157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Postup při kvalitativním výzkumu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Analytická indukce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Konstantní komparace</a:t>
            </a:r>
          </a:p>
        </p:txBody>
      </p:sp>
      <p:sp>
        <p:nvSpPr>
          <p:cNvPr id="819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ABA3FC-BBCF-4F50-B20C-EDED2D2ED7B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Postup analytické indukce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err="1" smtClean="0"/>
              <a:t>Volba,stanovení</a:t>
            </a:r>
            <a:r>
              <a:rPr lang="cs-CZ" altLang="cs-CZ" sz="2400" dirty="0" smtClean="0"/>
              <a:t> výzkumného problému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Vstup do terénu, sběr údajů o 1 tzv. </a:t>
            </a:r>
            <a:r>
              <a:rPr lang="cs-CZ" altLang="cs-CZ" sz="2400" b="1" i="1" dirty="0" smtClean="0"/>
              <a:t>prvotním případu</a:t>
            </a:r>
            <a:r>
              <a:rPr lang="cs-CZ" altLang="cs-CZ" sz="2400" b="1" dirty="0" smtClean="0"/>
              <a:t> </a:t>
            </a:r>
            <a:r>
              <a:rPr lang="cs-CZ" altLang="cs-CZ" sz="2400" dirty="0" smtClean="0"/>
              <a:t>(1 škola, třída, člověk)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Formulování </a:t>
            </a:r>
            <a:r>
              <a:rPr lang="cs-CZ" altLang="cs-CZ" sz="2400" b="1" i="1" dirty="0" smtClean="0"/>
              <a:t>prvotní hypotézy</a:t>
            </a:r>
            <a:r>
              <a:rPr lang="cs-CZ" altLang="cs-CZ" sz="2400" dirty="0" smtClean="0"/>
              <a:t> (nebo teorie) na základě prvotních údajů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Rozšíření okruhu zkoumaných osob, ověřování prvotní hypotézy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Pokud hypotéza neodpovídá, přeformuluje se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Hledání </a:t>
            </a:r>
            <a:r>
              <a:rPr lang="cs-CZ" altLang="cs-CZ" sz="2400" b="1" i="1" dirty="0" smtClean="0"/>
              <a:t>negativních případů</a:t>
            </a:r>
            <a:r>
              <a:rPr lang="cs-CZ" altLang="cs-CZ" sz="2400" dirty="0" smtClean="0"/>
              <a:t> = </a:t>
            </a:r>
            <a:r>
              <a:rPr lang="cs-CZ" altLang="cs-CZ" sz="2400" dirty="0" smtClean="0"/>
              <a:t>těch které </a:t>
            </a:r>
            <a:r>
              <a:rPr lang="cs-CZ" altLang="cs-CZ" sz="2400" dirty="0" smtClean="0"/>
              <a:t>nepotvrzují hypotézu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Formulace nové hypotézy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400" dirty="0" smtClean="0"/>
              <a:t>Pokud již všechny případy hypotéze vyhovují, vytvoření nové </a:t>
            </a:r>
            <a:r>
              <a:rPr lang="cs-CZ" altLang="cs-CZ" sz="2400" b="1" i="1" dirty="0" smtClean="0"/>
              <a:t>teorie</a:t>
            </a:r>
            <a:r>
              <a:rPr lang="cs-CZ" altLang="cs-CZ" sz="2400" dirty="0" smtClean="0"/>
              <a:t> na jejím základě. Pokud ne, proces pokračuje.</a:t>
            </a:r>
          </a:p>
        </p:txBody>
      </p:sp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113ADC-9B61-40CF-9760-3ABEE462F45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Zkrácený postup analytické indukce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Celý postup je velmi náročný a zdlouhavý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Někdy se zkracuje: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Hned na začátku se zvolí skupina osob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Okruh se již nerozšiřuje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Formulovaná hypotéza se zdokonaluje pouze ve vztahu k této skupině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Hypotéza vyhovuje ale pouze této skupině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Časově úspornější,ale méně přesné</a:t>
            </a:r>
          </a:p>
        </p:txBody>
      </p:sp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BAE0D-C7F1-4CAC-B0A3-F4469293109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Postup konstantní komparace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Nestanovuje se hypotéza na začátku, pouze se stanovuje </a:t>
            </a:r>
            <a:r>
              <a:rPr lang="cs-CZ" altLang="cs-CZ" sz="2800" b="1" i="1" smtClean="0"/>
              <a:t>výzkumný problém</a:t>
            </a:r>
            <a:r>
              <a:rPr lang="cs-CZ" altLang="cs-CZ" sz="2800" smtClean="0"/>
              <a:t> a </a:t>
            </a:r>
            <a:r>
              <a:rPr lang="cs-CZ" altLang="cs-CZ" sz="2800" b="1" i="1" smtClean="0"/>
              <a:t>zkoumané osoby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Sbírají se údaje, hledají se společné a rozdílné prvky, formulují se </a:t>
            </a:r>
            <a:r>
              <a:rPr lang="cs-CZ" altLang="cs-CZ" sz="2800" b="1" i="1" smtClean="0"/>
              <a:t>kategorie</a:t>
            </a:r>
            <a:r>
              <a:rPr lang="cs-CZ" altLang="cs-CZ" sz="2800" smtClean="0"/>
              <a:t> prvků, třídí se do kategorií, pak se syntetizuje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Sběr údajů zaměřený na zpřesnění kategorií – nevhodné kategorie se vylučují, přijímají se nové, zjišťují se vztahy mezi nimi. Formuluje se </a:t>
            </a:r>
            <a:r>
              <a:rPr lang="cs-CZ" altLang="cs-CZ" sz="2800" b="1" i="1" smtClean="0"/>
              <a:t>hypotéza</a:t>
            </a:r>
            <a:r>
              <a:rPr lang="cs-CZ" altLang="cs-CZ" sz="280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Další zpřesňování pohledu – nacházení společných rysů a pravidelností</a:t>
            </a:r>
          </a:p>
        </p:txBody>
      </p:sp>
      <p:sp>
        <p:nvSpPr>
          <p:cNvPr id="112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305CD8-DB11-46D5-ADA8-7090CA0BC76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370</TotalTime>
  <Words>1392</Words>
  <Application>Microsoft Office PowerPoint</Application>
  <PresentationFormat>Předvádění na obrazovce (4:3)</PresentationFormat>
  <Paragraphs>219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Arial</vt:lpstr>
      <vt:lpstr>Badge</vt:lpstr>
      <vt:lpstr>Kvalitativní výzkum</vt:lpstr>
      <vt:lpstr>Kvalitativní výzkum</vt:lpstr>
      <vt:lpstr>Východiska</vt:lpstr>
      <vt:lpstr>Rysy kvalitativního výzkumu</vt:lpstr>
      <vt:lpstr>Typické metody</vt:lpstr>
      <vt:lpstr>Postup při kvalitativním výzkumu</vt:lpstr>
      <vt:lpstr>Postup analytické indukce</vt:lpstr>
      <vt:lpstr>Zkrácený postup analytické indukce</vt:lpstr>
      <vt:lpstr>Postup konstantní komparace</vt:lpstr>
      <vt:lpstr>Postup konstantní komparace</vt:lpstr>
      <vt:lpstr>Výběr případů  v kvalitativním výzkumu</vt:lpstr>
      <vt:lpstr>Výběr případů</vt:lpstr>
      <vt:lpstr>Výběr případů – další možnosti </vt:lpstr>
      <vt:lpstr>Výběr případů  – srovnání s kvantitativním přístupem</vt:lpstr>
      <vt:lpstr>Případová studie (N=1)</vt:lpstr>
      <vt:lpstr>Vstup do terénu</vt:lpstr>
      <vt:lpstr>Validita a reliabilita u kvalitativního výzkumu</vt:lpstr>
      <vt:lpstr>Reliabilita</vt:lpstr>
      <vt:lpstr>Validita</vt:lpstr>
      <vt:lpstr>Triangulace</vt:lpstr>
      <vt:lpstr>Metody kvalitativního výzkumu</vt:lpstr>
      <vt:lpstr>Pozorování  v kvalitativním výzkumu</vt:lpstr>
      <vt:lpstr>Etnografické interview</vt:lpstr>
      <vt:lpstr>Etnografické interview</vt:lpstr>
      <vt:lpstr>Etnografické interview II</vt:lpstr>
      <vt:lpstr>Etnografické interview II</vt:lpstr>
      <vt:lpstr>Pražská skupina školní etnografie </vt:lpstr>
      <vt:lpstr>Qualitative Research Resources  on the Internet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</dc:title>
  <dc:creator>ucitel</dc:creator>
  <cp:lastModifiedBy>Jan Mareš</cp:lastModifiedBy>
  <cp:revision>16</cp:revision>
  <dcterms:created xsi:type="dcterms:W3CDTF">2006-05-16T08:27:33Z</dcterms:created>
  <dcterms:modified xsi:type="dcterms:W3CDTF">2021-10-08T14:56:44Z</dcterms:modified>
</cp:coreProperties>
</file>