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95" r:id="rId3"/>
    <p:sldId id="296" r:id="rId4"/>
    <p:sldId id="297" r:id="rId5"/>
    <p:sldId id="299" r:id="rId6"/>
    <p:sldId id="300" r:id="rId7"/>
    <p:sldId id="298" r:id="rId8"/>
    <p:sldId id="257" r:id="rId9"/>
    <p:sldId id="302" r:id="rId10"/>
    <p:sldId id="260" r:id="rId11"/>
    <p:sldId id="268" r:id="rId12"/>
    <p:sldId id="259" r:id="rId13"/>
    <p:sldId id="301" r:id="rId14"/>
    <p:sldId id="261" r:id="rId15"/>
    <p:sldId id="262" r:id="rId16"/>
    <p:sldId id="263" r:id="rId17"/>
    <p:sldId id="267" r:id="rId18"/>
    <p:sldId id="303" r:id="rId19"/>
    <p:sldId id="264" r:id="rId20"/>
    <p:sldId id="269" r:id="rId21"/>
    <p:sldId id="265" r:id="rId22"/>
    <p:sldId id="304" r:id="rId23"/>
    <p:sldId id="287" r:id="rId24"/>
    <p:sldId id="288" r:id="rId25"/>
    <p:sldId id="289" r:id="rId26"/>
    <p:sldId id="291" r:id="rId27"/>
    <p:sldId id="294" r:id="rId28"/>
    <p:sldId id="292" r:id="rId29"/>
    <p:sldId id="293" r:id="rId30"/>
    <p:sldId id="271" r:id="rId31"/>
    <p:sldId id="285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6814-0EA3-456A-B9B1-3F3BF55FAAF0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A9CA7-1479-4955-81F9-EFFD06AC4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58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9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Budování vědeckých poznatků je principielně jednodušší (kontext se snažíme epliminovat, nikoli zohledňovat).</a:t>
            </a:r>
          </a:p>
          <a:p>
            <a:r>
              <a:rPr lang="cs-CZ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387750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/>
              <a:t>Porozumění s tím nemá co dělat. Pravda je filozofický pojem.</a:t>
            </a:r>
          </a:p>
          <a:p>
            <a:r>
              <a:rPr lang="cs-CZ"/>
              <a:t>Analýza – deskriptivní.</a:t>
            </a:r>
          </a:p>
          <a:p>
            <a:r>
              <a:rPr lang="cs-CZ"/>
              <a:t>Statistická indukce již je součástí indukce.</a:t>
            </a:r>
          </a:p>
          <a:p>
            <a:r>
              <a:rPr lang="cs-CZ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/>
              <a:t>Fakta jsou výsledky analýzy dat, jde o tvrzení o datech.</a:t>
            </a:r>
          </a:p>
          <a:p>
            <a:r>
              <a:rPr lang="cs-CZ"/>
              <a:t>Filozofie vědy se zabývá především vztahem mezi jevy a daty.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18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76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9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5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95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705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631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8983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71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8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7390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06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F13C50-2692-4120-A7BA-2A2FF54F335B}" type="datetimeFigureOut">
              <a:rPr lang="cs-CZ" smtClean="0"/>
              <a:pPr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s.muni.cz/auth/osoba/23594#publikac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s.muni.cz/auth/osoba/22918#publik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fpf.net/" TargetMode="External"/><Relationship Id="rId13" Type="http://schemas.openxmlformats.org/officeDocument/2006/relationships/hyperlink" Target="http://www.naturfagsenteret.no/esera/" TargetMode="External"/><Relationship Id="rId3" Type="http://schemas.openxmlformats.org/officeDocument/2006/relationships/hyperlink" Target="http://www.earli.org/" TargetMode="External"/><Relationship Id="rId7" Type="http://schemas.openxmlformats.org/officeDocument/2006/relationships/hyperlink" Target="http://www.oefeb.at/" TargetMode="External"/><Relationship Id="rId12" Type="http://schemas.openxmlformats.org/officeDocument/2006/relationships/hyperlink" Target="http://www.isatt.org/" TargetMode="External"/><Relationship Id="rId2" Type="http://schemas.openxmlformats.org/officeDocument/2006/relationships/hyperlink" Target="http://www.cap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.ou.nl/vor/1_overdevor/_index.htm" TargetMode="External"/><Relationship Id="rId11" Type="http://schemas.openxmlformats.org/officeDocument/2006/relationships/hyperlink" Target="http://www.wcces.net/" TargetMode="External"/><Relationship Id="rId5" Type="http://schemas.openxmlformats.org/officeDocument/2006/relationships/hyperlink" Target="http://dgfe.pleurone.de/" TargetMode="External"/><Relationship Id="rId10" Type="http://schemas.openxmlformats.org/officeDocument/2006/relationships/hyperlink" Target="http://www.sgbf.ch/" TargetMode="External"/><Relationship Id="rId4" Type="http://schemas.openxmlformats.org/officeDocument/2006/relationships/hyperlink" Target="http://www.bera.ac.uk/" TargetMode="External"/><Relationship Id="rId9" Type="http://schemas.openxmlformats.org/officeDocument/2006/relationships/hyperlink" Target="http://www.syrs.org/sp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lyoa.com" TargetMode="External"/><Relationship Id="rId2" Type="http://schemas.openxmlformats.org/officeDocument/2006/relationships/hyperlink" Target="http://ezdroje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cz/Dokumenty/Publikace-a-ostatni-vystupy" TargetMode="External"/><Relationship Id="rId2" Type="http://schemas.openxmlformats.org/officeDocument/2006/relationships/hyperlink" Target="http://www.piaac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ublication/812942" TargetMode="External"/><Relationship Id="rId2" Type="http://schemas.openxmlformats.org/officeDocument/2006/relationships/hyperlink" Target="http://www.e-metodologia.fedu.unib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muni.cz/public/journals/10/pokynyproautorydleapa_151113_pedor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558218" cy="178595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SZ6031 Výzkum v pedagogické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323972"/>
          </a:xfrm>
        </p:spPr>
        <p:txBody>
          <a:bodyPr>
            <a:normAutofit fontScale="55000" lnSpcReduction="20000"/>
          </a:bodyPr>
          <a:lstStyle/>
          <a:p>
            <a:r>
              <a:rPr lang="cs-CZ" sz="2400" dirty="0"/>
              <a:t>Jan Mareš</a:t>
            </a:r>
          </a:p>
          <a:p>
            <a:r>
              <a:rPr lang="cs-CZ" sz="2000" dirty="0"/>
              <a:t>Katedra psychologie</a:t>
            </a:r>
          </a:p>
          <a:p>
            <a:r>
              <a:rPr lang="cs-CZ" sz="2400" dirty="0"/>
              <a:t>Kateřina Vlčková</a:t>
            </a:r>
          </a:p>
          <a:p>
            <a:r>
              <a:rPr lang="cs-CZ" sz="2000" dirty="0"/>
              <a:t>Katedra pedagogiky/ Institut výzkumu školního vzdělávání</a:t>
            </a:r>
          </a:p>
          <a:p>
            <a:r>
              <a:rPr lang="cs-CZ" sz="2000" dirty="0" err="1"/>
              <a:t>PdF</a:t>
            </a:r>
            <a:r>
              <a:rPr lang="cs-CZ" sz="2000" dirty="0"/>
              <a:t> MU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Pedagogika jako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Pedagogická věda </a:t>
            </a:r>
          </a:p>
          <a:p>
            <a:pPr lvl="1"/>
            <a:r>
              <a:rPr lang="cs-CZ" dirty="0"/>
              <a:t>má vlastní </a:t>
            </a:r>
            <a:r>
              <a:rPr lang="cs-CZ" u="sng" dirty="0"/>
              <a:t>předmět výzkumu</a:t>
            </a:r>
            <a:r>
              <a:rPr lang="cs-CZ" dirty="0"/>
              <a:t> = edukace jako proces,</a:t>
            </a:r>
          </a:p>
          <a:p>
            <a:pPr lvl="1"/>
            <a:r>
              <a:rPr lang="cs-CZ" dirty="0"/>
              <a:t>má své specifické výzkumné </a:t>
            </a:r>
            <a:r>
              <a:rPr lang="cs-CZ" u="sng" dirty="0"/>
              <a:t>metody,</a:t>
            </a:r>
            <a:endParaRPr lang="cs-CZ" sz="3600" dirty="0"/>
          </a:p>
          <a:p>
            <a:pPr lvl="1"/>
            <a:r>
              <a:rPr lang="cs-CZ" dirty="0"/>
              <a:t>získává a interpretuje fakta o edukačním procesu a podmínkách, tj. má </a:t>
            </a:r>
            <a:r>
              <a:rPr lang="cs-CZ" u="sng" dirty="0"/>
              <a:t>typická, specifická fakta</a:t>
            </a:r>
            <a:r>
              <a:rPr lang="cs-CZ" dirty="0"/>
              <a:t>.</a:t>
            </a:r>
          </a:p>
          <a:p>
            <a:pPr lvl="1">
              <a:buNone/>
            </a:pPr>
            <a:endParaRPr lang="cs-CZ" sz="3600" dirty="0"/>
          </a:p>
          <a:p>
            <a:pPr lvl="0">
              <a:buNone/>
            </a:pPr>
            <a:r>
              <a:rPr lang="cs-CZ" dirty="0"/>
              <a:t>Pedagogika jako věda </a:t>
            </a:r>
          </a:p>
          <a:p>
            <a:pPr lvl="1"/>
            <a:r>
              <a:rPr lang="cs-CZ" dirty="0"/>
              <a:t>se utváří především cestou indukce,</a:t>
            </a:r>
          </a:p>
          <a:p>
            <a:pPr lvl="1"/>
            <a:r>
              <a:rPr lang="cs-CZ" dirty="0"/>
              <a:t>čím více je systém vědy rozvinut, tím více lze tento systém vytvářet i pořádat deduktivně.</a:t>
            </a:r>
            <a:endParaRPr lang="cs-CZ" sz="36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pedagogiky jako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cs-CZ" sz="1400" dirty="0"/>
              <a:t>Problém vědeckosti společenských věd</a:t>
            </a:r>
          </a:p>
          <a:p>
            <a:pPr lvl="0">
              <a:buNone/>
            </a:pPr>
            <a:endParaRPr lang="cs-CZ" sz="1400" dirty="0"/>
          </a:p>
          <a:p>
            <a:pPr lvl="0"/>
            <a:r>
              <a:rPr lang="cs-CZ" sz="1400" dirty="0"/>
              <a:t>týká se předmětu a metod</a:t>
            </a:r>
          </a:p>
          <a:p>
            <a:r>
              <a:rPr lang="cs-CZ" sz="1400" dirty="0"/>
              <a:t>složitost struktury </a:t>
            </a:r>
          </a:p>
          <a:p>
            <a:r>
              <a:rPr lang="cs-CZ" sz="1400" dirty="0"/>
              <a:t>zákon X zákonitost, problém kauzálnosti, všeobecná souvislost věcí</a:t>
            </a:r>
          </a:p>
          <a:p>
            <a:endParaRPr lang="cs-CZ" sz="1400" dirty="0"/>
          </a:p>
          <a:p>
            <a:r>
              <a:rPr lang="cs-CZ" sz="1400" dirty="0"/>
              <a:t>problém </a:t>
            </a:r>
            <a:r>
              <a:rPr lang="cs-CZ" sz="1400" b="1" dirty="0"/>
              <a:t>neopakovatelnosti</a:t>
            </a:r>
            <a:r>
              <a:rPr lang="cs-CZ" sz="1400" dirty="0"/>
              <a:t> </a:t>
            </a:r>
          </a:p>
          <a:p>
            <a:pPr lvl="1"/>
            <a:r>
              <a:rPr lang="cs-CZ" sz="1200" dirty="0"/>
              <a:t>na rozdíl od přírodních věd </a:t>
            </a:r>
          </a:p>
          <a:p>
            <a:pPr lvl="1"/>
            <a:r>
              <a:rPr lang="cs-CZ" sz="1200" dirty="0"/>
              <a:t>znemožňuje formulovat zákony stejně obecně platné jako v přírodních vědách</a:t>
            </a:r>
          </a:p>
          <a:p>
            <a:pPr lvl="1"/>
            <a:r>
              <a:rPr lang="cs-CZ" sz="1200" dirty="0"/>
              <a:t>dnešní stanovisko: jedinečnost dějů </a:t>
            </a:r>
          </a:p>
          <a:p>
            <a:pPr lvl="2"/>
            <a:r>
              <a:rPr lang="cs-CZ" sz="1100" dirty="0"/>
              <a:t>to je i v přírodě, i přírodní vědci si pomáhají idealizovanými pojmy (např. ideální bod atd.) </a:t>
            </a:r>
          </a:p>
          <a:p>
            <a:pPr lvl="2">
              <a:buNone/>
            </a:pPr>
            <a:endParaRPr lang="cs-CZ" sz="1100" dirty="0"/>
          </a:p>
          <a:p>
            <a:r>
              <a:rPr lang="cs-CZ" sz="1400" dirty="0"/>
              <a:t> </a:t>
            </a:r>
            <a:r>
              <a:rPr lang="cs-CZ" sz="1400" dirty="0" err="1"/>
              <a:t>ped</a:t>
            </a:r>
            <a:r>
              <a:rPr lang="cs-CZ" sz="1400" dirty="0"/>
              <a:t>. jevy mají </a:t>
            </a:r>
            <a:r>
              <a:rPr lang="cs-CZ" sz="1400" dirty="0" err="1"/>
              <a:t>polykauzální</a:t>
            </a:r>
            <a:r>
              <a:rPr lang="cs-CZ" sz="1400" dirty="0"/>
              <a:t> povahu </a:t>
            </a:r>
          </a:p>
          <a:p>
            <a:pPr lvl="1"/>
            <a:r>
              <a:rPr lang="cs-CZ" sz="1200" dirty="0"/>
              <a:t>jako příčiny v nich působí faktory s různou významností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u="sng" dirty="0"/>
              <a:t>Systém</a:t>
            </a:r>
            <a:r>
              <a:rPr lang="cs-CZ" sz="1400" dirty="0"/>
              <a:t> poznatků</a:t>
            </a:r>
          </a:p>
          <a:p>
            <a:pPr lvl="1"/>
            <a:r>
              <a:rPr lang="cs-CZ" sz="1200" dirty="0"/>
              <a:t>získávaných určitými metodami, </a:t>
            </a:r>
          </a:p>
          <a:p>
            <a:pPr lvl="1"/>
            <a:r>
              <a:rPr lang="cs-CZ" sz="1200" dirty="0"/>
              <a:t>vyjádřených v přesných pojmech</a:t>
            </a:r>
          </a:p>
          <a:p>
            <a:pPr lvl="1"/>
            <a:r>
              <a:rPr lang="cs-CZ" sz="1200" dirty="0"/>
              <a:t>pravdivost se prověřuje a dokazuje.</a:t>
            </a:r>
          </a:p>
          <a:p>
            <a:pPr lvl="1"/>
            <a:endParaRPr lang="cs-CZ" sz="1200" dirty="0"/>
          </a:p>
          <a:p>
            <a:r>
              <a:rPr lang="cs-CZ" sz="1400" dirty="0"/>
              <a:t>Věda se rozvíjí extenzívně (do šíře) i cestou intenzifikace (do hloubky). </a:t>
            </a:r>
          </a:p>
          <a:p>
            <a:endParaRPr lang="cs-CZ" sz="1400" dirty="0"/>
          </a:p>
          <a:p>
            <a:r>
              <a:rPr lang="cs-CZ" sz="1400" dirty="0"/>
              <a:t>Věda formuluje své principy. </a:t>
            </a:r>
          </a:p>
          <a:p>
            <a:endParaRPr lang="cs-CZ" sz="1400" dirty="0"/>
          </a:p>
          <a:p>
            <a:pPr lvl="0"/>
            <a:r>
              <a:rPr lang="cs-CZ" sz="1400" dirty="0"/>
              <a:t>Smyslem vědy </a:t>
            </a:r>
          </a:p>
          <a:p>
            <a:pPr lvl="1"/>
            <a:r>
              <a:rPr lang="cs-CZ" sz="1200" dirty="0"/>
              <a:t>nejsou fakta, ale </a:t>
            </a:r>
            <a:r>
              <a:rPr lang="cs-CZ" sz="1200" u="sng" dirty="0"/>
              <a:t>zákony, zobecnění, teorie</a:t>
            </a:r>
            <a:r>
              <a:rPr lang="cs-CZ" sz="1200" dirty="0"/>
              <a:t>. </a:t>
            </a:r>
          </a:p>
          <a:p>
            <a:pPr lvl="1">
              <a:buNone/>
            </a:pPr>
            <a:endParaRPr lang="cs-CZ" sz="1200" dirty="0"/>
          </a:p>
          <a:p>
            <a:pPr lvl="1"/>
            <a:r>
              <a:rPr lang="cs-CZ" sz="1200" dirty="0"/>
              <a:t>Cílem pedagogické vědy je teorie, obecné vysvětlení, porozumění, predikce, případně kontrola edukačních jevů.</a:t>
            </a:r>
            <a:endParaRPr lang="cs-CZ" sz="2400" dirty="0"/>
          </a:p>
          <a:p>
            <a:pPr lvl="0">
              <a:buNone/>
            </a:pP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řekne… věda</a:t>
            </a:r>
          </a:p>
        </p:txBody>
      </p:sp>
    </p:spTree>
    <p:extLst>
      <p:ext uri="{BB962C8B-B14F-4D97-AF65-F5344CB8AC3E}">
        <p14:creationId xmlns:p14="http://schemas.microsoft.com/office/powerpoint/2010/main" val="231561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cs-CZ" sz="3600" b="1" dirty="0"/>
              <a:t>Jev</a:t>
            </a:r>
            <a:r>
              <a:rPr lang="cs-CZ" sz="3600" dirty="0"/>
              <a:t> </a:t>
            </a:r>
          </a:p>
          <a:p>
            <a:r>
              <a:rPr lang="cs-CZ" sz="3600" dirty="0"/>
              <a:t>výsledek smyslového poznání, vnější stránka vnímaného objektu </a:t>
            </a:r>
          </a:p>
          <a:p>
            <a:pPr lvl="0">
              <a:buNone/>
            </a:pPr>
            <a:r>
              <a:rPr lang="cs-CZ" sz="3600" b="1" dirty="0"/>
              <a:t>Fakt</a:t>
            </a:r>
            <a:r>
              <a:rPr lang="cs-CZ" sz="3600" dirty="0"/>
              <a:t> </a:t>
            </a:r>
          </a:p>
          <a:p>
            <a:r>
              <a:rPr lang="cs-CZ" sz="3600" dirty="0"/>
              <a:t>zobecněný jev, obecný poznatek, výpověď o jevech</a:t>
            </a:r>
          </a:p>
          <a:p>
            <a:r>
              <a:rPr lang="cs-CZ" sz="3600" dirty="0"/>
              <a:t>Jev se stává faktem tak, že ho včleňujeme do systému vědeckého poznání.</a:t>
            </a:r>
          </a:p>
          <a:p>
            <a:pPr lvl="0">
              <a:buNone/>
            </a:pPr>
            <a:r>
              <a:rPr lang="cs-CZ" sz="3600" b="1" dirty="0"/>
              <a:t>Zákon</a:t>
            </a:r>
            <a:r>
              <a:rPr lang="cs-CZ" sz="3600" dirty="0"/>
              <a:t> </a:t>
            </a:r>
          </a:p>
          <a:p>
            <a:r>
              <a:rPr lang="cs-CZ" sz="3600" dirty="0"/>
              <a:t>nutná, podstatná a stálá (opakující se) souvislost mezi jevy; </a:t>
            </a:r>
          </a:p>
          <a:p>
            <a:r>
              <a:rPr lang="cs-CZ" sz="3600" dirty="0"/>
              <a:t>základem je myšlenka jednoho světa; </a:t>
            </a:r>
          </a:p>
          <a:p>
            <a:r>
              <a:rPr lang="cs-CZ" sz="3600" dirty="0"/>
              <a:t>o zákonu lze mluvit obvykle pouze v přírodovědných vědách.</a:t>
            </a:r>
            <a:endParaRPr lang="cs-CZ" sz="6400" dirty="0"/>
          </a:p>
          <a:p>
            <a:pPr lvl="0">
              <a:buNone/>
            </a:pPr>
            <a:r>
              <a:rPr lang="cs-CZ" sz="3600" b="1" dirty="0"/>
              <a:t>Zákonitost</a:t>
            </a:r>
            <a:r>
              <a:rPr lang="cs-CZ" sz="3600" dirty="0"/>
              <a:t> </a:t>
            </a:r>
          </a:p>
          <a:p>
            <a:r>
              <a:rPr lang="cs-CZ" sz="3600" dirty="0"/>
              <a:t>nahrazuje zákon v sociálních vědách; </a:t>
            </a:r>
          </a:p>
          <a:p>
            <a:r>
              <a:rPr lang="cs-CZ" sz="3600" u="sng" dirty="0"/>
              <a:t>vazba mezi různými proměnnými, </a:t>
            </a:r>
          </a:p>
          <a:p>
            <a:r>
              <a:rPr lang="cs-CZ" sz="3600" u="sng" dirty="0"/>
              <a:t>platí pro statisticky významnou část případů v přesně definovaných podmínkách,</a:t>
            </a:r>
          </a:p>
          <a:p>
            <a:r>
              <a:rPr lang="cs-CZ" sz="3600" u="sng" dirty="0"/>
              <a:t>nemá absolutní platnost</a:t>
            </a:r>
            <a:endParaRPr lang="cs-CZ" sz="6400" dirty="0"/>
          </a:p>
          <a:p>
            <a:pPr lvl="0">
              <a:buNone/>
            </a:pPr>
            <a:r>
              <a:rPr lang="cs-CZ" sz="3600" b="1" dirty="0"/>
              <a:t>Paradigma </a:t>
            </a:r>
          </a:p>
          <a:p>
            <a:r>
              <a:rPr lang="cs-CZ" sz="3600" dirty="0"/>
              <a:t>obecný způsob myšlení a řešení problémů v dané době</a:t>
            </a:r>
          </a:p>
          <a:p>
            <a:r>
              <a:rPr lang="cs-CZ" sz="3600" dirty="0"/>
              <a:t>určuje, jaké problémy se v dané době zkoumají a jakým způsobem</a:t>
            </a:r>
          </a:p>
          <a:p>
            <a:endParaRPr lang="cs-CZ" sz="3600" dirty="0"/>
          </a:p>
          <a:p>
            <a:r>
              <a:rPr lang="cs-CZ" sz="3600" dirty="0"/>
              <a:t>Pedagogika je chápana jako </a:t>
            </a:r>
            <a:r>
              <a:rPr lang="cs-CZ" sz="3600" u="sng" dirty="0" err="1"/>
              <a:t>multiparadigmatická</a:t>
            </a:r>
            <a:r>
              <a:rPr lang="cs-CZ" sz="3600" u="sng" dirty="0"/>
              <a:t> </a:t>
            </a:r>
            <a:r>
              <a:rPr lang="cs-CZ" sz="3600" dirty="0"/>
              <a:t>věda – není jedno platné paradigma (přístup). Což má společné s dalšími vědami </a:t>
            </a:r>
            <a:r>
              <a:rPr lang="cs-CZ" sz="3600" dirty="0" err="1"/>
              <a:t>očlověku</a:t>
            </a:r>
            <a:r>
              <a:rPr lang="cs-CZ" sz="3600" dirty="0"/>
              <a:t> – například s psychologií.</a:t>
            </a:r>
            <a:endParaRPr lang="cs-CZ" sz="64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Model empirické vědy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Výzkum a) teoretický  b) empirický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Základem empirického výzkumu (pracuje s reálnými daty) je model empirické vědy ve dvou základních podobách: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1/ Empirický výzkum jako</a:t>
            </a:r>
            <a:r>
              <a:rPr lang="cs-CZ" b="1" dirty="0"/>
              <a:t> tvorba (konstrukce) teorie</a:t>
            </a:r>
            <a:r>
              <a:rPr lang="cs-CZ" dirty="0"/>
              <a:t>. </a:t>
            </a:r>
          </a:p>
          <a:p>
            <a:r>
              <a:rPr lang="cs-CZ" dirty="0"/>
              <a:t>Základním postupem je </a:t>
            </a:r>
            <a:r>
              <a:rPr lang="cs-CZ" u="sng" dirty="0"/>
              <a:t>indukce</a:t>
            </a:r>
            <a:r>
              <a:rPr lang="cs-CZ" dirty="0"/>
              <a:t>. </a:t>
            </a:r>
          </a:p>
          <a:p>
            <a:r>
              <a:rPr lang="cs-CZ" dirty="0"/>
              <a:t>Typické pro </a:t>
            </a:r>
            <a:r>
              <a:rPr lang="cs-CZ" u="sng" dirty="0"/>
              <a:t>kvalitativní výzkum</a:t>
            </a:r>
            <a:r>
              <a:rPr lang="cs-CZ" dirty="0"/>
              <a:t>. </a:t>
            </a:r>
          </a:p>
          <a:p>
            <a:r>
              <a:rPr lang="cs-CZ" dirty="0"/>
              <a:t>Postup: </a:t>
            </a:r>
            <a:r>
              <a:rPr lang="cs-CZ" b="1" dirty="0">
                <a:solidFill>
                  <a:srgbClr val="00B050"/>
                </a:solidFill>
              </a:rPr>
              <a:t>Sběr dat =&gt; hledání pravidelností, vzorců =&gt; předběžné závěry =&gt; ověřování závěrů =&gt; nová teorie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2/ Výzkum jako</a:t>
            </a:r>
            <a:r>
              <a:rPr lang="cs-CZ" b="1" dirty="0"/>
              <a:t> testování/ověřování teorie</a:t>
            </a:r>
            <a:r>
              <a:rPr lang="cs-CZ" dirty="0"/>
              <a:t>. </a:t>
            </a:r>
          </a:p>
          <a:p>
            <a:r>
              <a:rPr lang="cs-CZ" dirty="0"/>
              <a:t>Jedná se o</a:t>
            </a:r>
            <a:r>
              <a:rPr lang="cs-CZ" b="1" dirty="0"/>
              <a:t> </a:t>
            </a:r>
            <a:r>
              <a:rPr lang="cs-CZ" dirty="0"/>
              <a:t>verifikaci/falzifikaci (potvrzení, vyvrácení) teorie. </a:t>
            </a:r>
          </a:p>
          <a:p>
            <a:r>
              <a:rPr lang="cs-CZ" dirty="0"/>
              <a:t>Základním myšlenkovým postupem je </a:t>
            </a:r>
            <a:r>
              <a:rPr lang="cs-CZ" u="sng" dirty="0"/>
              <a:t>dedukce</a:t>
            </a:r>
            <a:r>
              <a:rPr lang="cs-CZ" dirty="0"/>
              <a:t>. </a:t>
            </a:r>
          </a:p>
          <a:p>
            <a:r>
              <a:rPr lang="cs-CZ" dirty="0"/>
              <a:t>Typický postup pro </a:t>
            </a:r>
            <a:r>
              <a:rPr lang="cs-CZ" u="sng" dirty="0"/>
              <a:t>kvantitativní výzkum</a:t>
            </a:r>
            <a:r>
              <a:rPr lang="cs-CZ" dirty="0"/>
              <a:t>.</a:t>
            </a:r>
          </a:p>
          <a:p>
            <a:r>
              <a:rPr lang="cs-CZ" dirty="0"/>
              <a:t>Postup: </a:t>
            </a:r>
            <a:r>
              <a:rPr lang="cs-CZ" b="1" dirty="0">
                <a:solidFill>
                  <a:srgbClr val="00B050"/>
                </a:solidFill>
              </a:rPr>
              <a:t>teorie =&gt; hypotéza =&gt; sběr dat =&gt; statistické zpracování =&gt; vyvrácení, přijetí hypotézy – potvrzena či zpochybněna legitimnost teorie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8" y="1196752"/>
            <a:ext cx="7633742" cy="5400600"/>
          </a:xfrm>
        </p:spPr>
        <p:txBody>
          <a:bodyPr>
            <a:noAutofit/>
          </a:bodyPr>
          <a:lstStyle/>
          <a:p>
            <a:pPr lvl="0"/>
            <a:r>
              <a:rPr lang="cs-CZ" sz="900" u="sng" dirty="0"/>
              <a:t>Systematický</a:t>
            </a:r>
            <a:r>
              <a:rPr lang="cs-CZ" sz="900" dirty="0"/>
              <a:t> soubor </a:t>
            </a:r>
            <a:r>
              <a:rPr lang="cs-CZ" sz="900" u="sng" dirty="0"/>
              <a:t>objektivních</a:t>
            </a:r>
            <a:r>
              <a:rPr lang="cs-CZ" sz="900" dirty="0"/>
              <a:t> pravdivých poznatků </a:t>
            </a:r>
          </a:p>
          <a:p>
            <a:pPr lvl="1"/>
            <a:r>
              <a:rPr lang="cs-CZ" sz="800" dirty="0"/>
              <a:t>odborné termíny, definice, tvrzení, proměnné, axiomy, vztahy, zákony aj. </a:t>
            </a:r>
          </a:p>
          <a:p>
            <a:pPr lvl="0"/>
            <a:r>
              <a:rPr lang="cs-CZ" sz="900" dirty="0"/>
              <a:t>Dostatečně </a:t>
            </a:r>
            <a:r>
              <a:rPr lang="cs-CZ" sz="900" u="sng" dirty="0"/>
              <a:t>potvrzené</a:t>
            </a:r>
            <a:r>
              <a:rPr lang="cs-CZ" sz="900" dirty="0"/>
              <a:t> tvrzení, hypotézy se stávají teoriemi nebo jejich součástmi. </a:t>
            </a:r>
          </a:p>
          <a:p>
            <a:pPr lvl="0"/>
            <a:r>
              <a:rPr lang="cs-CZ" sz="900" dirty="0"/>
              <a:t>Některé teorie se mohou stát metodou a získat funkci metodologie.</a:t>
            </a:r>
            <a:endParaRPr lang="cs-CZ" sz="1800" dirty="0"/>
          </a:p>
          <a:p>
            <a:pPr lvl="0"/>
            <a:r>
              <a:rPr lang="cs-CZ" sz="900" dirty="0"/>
              <a:t>Teorie = konečný cíl vědy </a:t>
            </a:r>
          </a:p>
          <a:p>
            <a:pPr lvl="1"/>
            <a:r>
              <a:rPr lang="cs-CZ" sz="800" dirty="0"/>
              <a:t>nepředstavuje absolutní pravdu, odráží aktuální stav poznání, mění se s rozvojem vědy.</a:t>
            </a:r>
            <a:endParaRPr lang="cs-CZ" sz="1600" dirty="0"/>
          </a:p>
          <a:p>
            <a:pPr lvl="0">
              <a:buNone/>
            </a:pPr>
            <a:r>
              <a:rPr lang="cs-CZ" sz="900" b="1" dirty="0"/>
              <a:t>Znaky teorie</a:t>
            </a:r>
            <a:endParaRPr lang="cs-CZ" sz="1800" dirty="0"/>
          </a:p>
          <a:p>
            <a:r>
              <a:rPr lang="cs-CZ" sz="900" dirty="0"/>
              <a:t>Budována na </a:t>
            </a:r>
            <a:r>
              <a:rPr lang="cs-CZ" sz="900" u="sng" dirty="0"/>
              <a:t>empirických</a:t>
            </a:r>
            <a:r>
              <a:rPr lang="cs-CZ" sz="900" dirty="0"/>
              <a:t> datech/faktech, </a:t>
            </a:r>
            <a:endParaRPr lang="cs-CZ" sz="1800" dirty="0"/>
          </a:p>
          <a:p>
            <a:r>
              <a:rPr lang="cs-CZ" sz="900" dirty="0"/>
              <a:t>jistý stupeň </a:t>
            </a:r>
            <a:r>
              <a:rPr lang="cs-CZ" sz="900" u="sng" dirty="0"/>
              <a:t>všeobecnosti</a:t>
            </a:r>
            <a:r>
              <a:rPr lang="cs-CZ" sz="900" dirty="0"/>
              <a:t>, </a:t>
            </a:r>
            <a:endParaRPr lang="cs-CZ" sz="1800" dirty="0"/>
          </a:p>
          <a:p>
            <a:r>
              <a:rPr lang="cs-CZ" sz="900" dirty="0"/>
              <a:t>logická </a:t>
            </a:r>
            <a:r>
              <a:rPr lang="cs-CZ" sz="900" u="sng" dirty="0"/>
              <a:t>konzistentnost</a:t>
            </a:r>
            <a:r>
              <a:rPr lang="cs-CZ" sz="900" dirty="0"/>
              <a:t> – ne vylučující se tvrzení,</a:t>
            </a:r>
            <a:endParaRPr lang="cs-CZ" sz="1800" dirty="0"/>
          </a:p>
          <a:p>
            <a:r>
              <a:rPr lang="cs-CZ" sz="900" dirty="0"/>
              <a:t>ekonomičnost – </a:t>
            </a:r>
            <a:r>
              <a:rPr lang="cs-CZ" sz="900" u="sng" dirty="0"/>
              <a:t>co nejjednodušší</a:t>
            </a:r>
            <a:r>
              <a:rPr lang="cs-CZ" sz="900" dirty="0"/>
              <a:t> formulace teorie,</a:t>
            </a:r>
            <a:endParaRPr lang="cs-CZ" sz="1800" dirty="0"/>
          </a:p>
          <a:p>
            <a:r>
              <a:rPr lang="cs-CZ" sz="900" u="sng" dirty="0"/>
              <a:t>ověřitelnost</a:t>
            </a:r>
            <a:r>
              <a:rPr lang="cs-CZ" sz="900" dirty="0"/>
              <a:t>,</a:t>
            </a:r>
            <a:endParaRPr lang="cs-CZ" sz="1800" dirty="0"/>
          </a:p>
          <a:p>
            <a:r>
              <a:rPr lang="cs-CZ" sz="900" u="sng" dirty="0"/>
              <a:t>jednoznačnost</a:t>
            </a:r>
            <a:r>
              <a:rPr lang="cs-CZ" sz="900" dirty="0"/>
              <a:t> – přesnost pojmů,</a:t>
            </a:r>
            <a:endParaRPr lang="cs-CZ" sz="1800" dirty="0"/>
          </a:p>
          <a:p>
            <a:r>
              <a:rPr lang="cs-CZ" sz="900" u="sng" dirty="0"/>
              <a:t>úplnost</a:t>
            </a:r>
            <a:r>
              <a:rPr lang="cs-CZ" sz="900" dirty="0"/>
              <a:t> – všechny jevy, na které se vztahuje,</a:t>
            </a:r>
            <a:endParaRPr lang="cs-CZ" sz="1800" dirty="0"/>
          </a:p>
          <a:p>
            <a:r>
              <a:rPr lang="cs-CZ" sz="900" dirty="0"/>
              <a:t>explanace – </a:t>
            </a:r>
            <a:r>
              <a:rPr lang="cs-CZ" sz="900" u="sng" dirty="0"/>
              <a:t>vysvětluje</a:t>
            </a:r>
            <a:r>
              <a:rPr lang="cs-CZ" sz="900" dirty="0"/>
              <a:t> jevy, kterých se týká,</a:t>
            </a:r>
            <a:endParaRPr lang="cs-CZ" sz="1800" dirty="0"/>
          </a:p>
          <a:p>
            <a:r>
              <a:rPr lang="cs-CZ" sz="900" u="sng" dirty="0" err="1"/>
              <a:t>predikčnost</a:t>
            </a:r>
            <a:r>
              <a:rPr lang="cs-CZ" sz="900" dirty="0"/>
              <a:t> – musí umožnit prognózy,</a:t>
            </a:r>
            <a:endParaRPr lang="cs-CZ" sz="1800" dirty="0"/>
          </a:p>
          <a:p>
            <a:r>
              <a:rPr lang="cs-CZ" sz="900" dirty="0"/>
              <a:t>musí </a:t>
            </a:r>
            <a:r>
              <a:rPr lang="cs-CZ" sz="900" u="sng" dirty="0"/>
              <a:t>reprezentovat realitu</a:t>
            </a:r>
            <a:r>
              <a:rPr lang="cs-CZ" sz="900" dirty="0"/>
              <a:t> (</a:t>
            </a:r>
            <a:r>
              <a:rPr lang="cs-CZ" sz="900" dirty="0" err="1"/>
              <a:t>Rorty</a:t>
            </a:r>
            <a:r>
              <a:rPr lang="cs-CZ" sz="900" dirty="0"/>
              <a:t>).</a:t>
            </a:r>
          </a:p>
          <a:p>
            <a:pPr lvl="1">
              <a:buNone/>
            </a:pPr>
            <a:endParaRPr lang="cs-CZ" sz="1600" dirty="0"/>
          </a:p>
          <a:p>
            <a:pPr lvl="0"/>
            <a:r>
              <a:rPr lang="cs-CZ" sz="900" dirty="0"/>
              <a:t>Většina teorií v pedagogice nejsou zákony, ale pouze postuláty, mají menší platnost. Pedagogické teorie se liší stupněm přesnosti a různým aplikačním uplatněním.</a:t>
            </a:r>
          </a:p>
          <a:p>
            <a:pPr marL="0" lvl="0" indent="0">
              <a:buNone/>
            </a:pPr>
            <a:r>
              <a:rPr lang="cs-CZ" sz="900" b="1" dirty="0"/>
              <a:t>Rozlišují se různé druhy teorií: </a:t>
            </a:r>
          </a:p>
          <a:p>
            <a:r>
              <a:rPr lang="cs-CZ" sz="800" dirty="0"/>
              <a:t>Deskriptivní (první stupeň vědeckého poznání, převažují empirické termíny), experimentální, axiomatické, explanační (vysvětlování), predikativní, metodologické teorie, </a:t>
            </a:r>
            <a:r>
              <a:rPr lang="cs-CZ" sz="800" dirty="0" err="1"/>
              <a:t>metateorie</a:t>
            </a:r>
            <a:r>
              <a:rPr lang="cs-CZ" sz="800" dirty="0"/>
              <a:t> (zkoumá vědecké teorie).</a:t>
            </a:r>
            <a:endParaRPr lang="cs-CZ" sz="1600" dirty="0"/>
          </a:p>
          <a:p>
            <a:endParaRPr lang="cs-CZ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Pedagogická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jedna ze </a:t>
            </a:r>
            <a:r>
              <a:rPr lang="cs-CZ" u="sng" dirty="0"/>
              <a:t>základních</a:t>
            </a:r>
            <a:r>
              <a:rPr lang="cs-CZ" dirty="0"/>
              <a:t> disciplín pedagogiky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nauka o </a:t>
            </a:r>
          </a:p>
          <a:p>
            <a:pPr lvl="1"/>
            <a:r>
              <a:rPr lang="cs-CZ" dirty="0"/>
              <a:t>projektování a realizaci výzkumů, </a:t>
            </a:r>
          </a:p>
          <a:p>
            <a:pPr lvl="1"/>
            <a:r>
              <a:rPr lang="cs-CZ" dirty="0"/>
              <a:t>metodách a technikách výzkumu a poznávání edukačních jevů,</a:t>
            </a:r>
          </a:p>
          <a:p>
            <a:pPr lvl="1"/>
            <a:r>
              <a:rPr lang="cs-CZ" dirty="0"/>
              <a:t>organizaci výzkumu; </a:t>
            </a:r>
          </a:p>
          <a:p>
            <a:pPr lvl="1"/>
            <a:r>
              <a:rPr lang="cs-CZ" dirty="0"/>
              <a:t>prezentaci, publikování výsledků; z</a:t>
            </a:r>
          </a:p>
          <a:p>
            <a:pPr lvl="1"/>
            <a:r>
              <a:rPr lang="cs-CZ" dirty="0"/>
              <a:t>zahrnuje také teoretické základy výzkumu (filozofická, vědecká východiska)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MAPA VÝZKUMU</a:t>
            </a:r>
            <a:br>
              <a:rPr lang="cs-CZ" sz="3600" dirty="0"/>
            </a:br>
            <a:r>
              <a:rPr lang="cs-CZ" sz="3600" dirty="0"/>
              <a:t>CO VŠECHNO PATŘÍ DO VÝZKUMU?</a:t>
            </a:r>
          </a:p>
        </p:txBody>
      </p:sp>
      <p:sp>
        <p:nvSpPr>
          <p:cNvPr id="29" name="Šipka doprava 28"/>
          <p:cNvSpPr/>
          <p:nvPr/>
        </p:nvSpPr>
        <p:spPr>
          <a:xfrm rot="5400000">
            <a:off x="1741422" y="1991512"/>
            <a:ext cx="60972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40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/>
              <a:t>Pedagogický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cs-CZ" b="1" dirty="0"/>
              <a:t>Definice</a:t>
            </a:r>
          </a:p>
          <a:p>
            <a:pPr lvl="0"/>
            <a:r>
              <a:rPr lang="cs-CZ" u="sng" dirty="0"/>
              <a:t>systematický</a:t>
            </a:r>
            <a:r>
              <a:rPr lang="cs-CZ" dirty="0"/>
              <a:t> </a:t>
            </a:r>
            <a:r>
              <a:rPr lang="cs-CZ" b="1" dirty="0"/>
              <a:t>způsob řešení problémů</a:t>
            </a:r>
            <a:r>
              <a:rPr lang="cs-CZ" dirty="0"/>
              <a:t>, kterým se </a:t>
            </a:r>
            <a:r>
              <a:rPr lang="cs-CZ" b="1" dirty="0"/>
              <a:t>rozšiřuje vědění</a:t>
            </a:r>
            <a:r>
              <a:rPr lang="cs-CZ" dirty="0"/>
              <a:t> v oblasti pedagogiky. </a:t>
            </a:r>
          </a:p>
          <a:p>
            <a:pPr lvl="1"/>
            <a:r>
              <a:rPr lang="cs-CZ" dirty="0"/>
              <a:t>Systematicky popisuje, analyzuje a objasňuje různé jevy edukační reality. </a:t>
            </a:r>
          </a:p>
          <a:p>
            <a:pPr lvl="1"/>
            <a:r>
              <a:rPr lang="cs-CZ" dirty="0"/>
              <a:t>Proto existují také různé druhy výzkumu a funkce pedagogického výzkumu. </a:t>
            </a:r>
          </a:p>
          <a:p>
            <a:pPr lvl="0">
              <a:buNone/>
            </a:pPr>
            <a:endParaRPr lang="cs-CZ" b="1" dirty="0"/>
          </a:p>
          <a:p>
            <a:pPr lvl="0">
              <a:buNone/>
            </a:pPr>
            <a:r>
              <a:rPr lang="cs-CZ" b="1" dirty="0"/>
              <a:t>Předmět </a:t>
            </a:r>
            <a:r>
              <a:rPr lang="cs-CZ" b="1" dirty="0" err="1"/>
              <a:t>ped</a:t>
            </a:r>
            <a:r>
              <a:rPr lang="cs-CZ" b="1" dirty="0"/>
              <a:t>. výzkumu</a:t>
            </a:r>
          </a:p>
          <a:p>
            <a:r>
              <a:rPr lang="cs-CZ" dirty="0"/>
              <a:t>je edukační realita </a:t>
            </a:r>
          </a:p>
          <a:p>
            <a:r>
              <a:rPr lang="cs-CZ" dirty="0"/>
              <a:t>Jednotlivé objekty edukační reality mají různou povahu =&gt; proto se používají různé metody výzkumu těchto jevů</a:t>
            </a:r>
          </a:p>
          <a:p>
            <a:pPr lvl="0"/>
            <a:endParaRPr lang="cs-CZ" dirty="0"/>
          </a:p>
          <a:p>
            <a:pPr lvl="0">
              <a:buNone/>
            </a:pPr>
            <a:r>
              <a:rPr lang="cs-CZ" b="1" dirty="0"/>
              <a:t>Adresáti</a:t>
            </a:r>
          </a:p>
          <a:p>
            <a:r>
              <a:rPr lang="cs-CZ" dirty="0" err="1"/>
              <a:t>Ped</a:t>
            </a:r>
            <a:r>
              <a:rPr lang="cs-CZ" dirty="0"/>
              <a:t>. výzkum produkuje poznatky o edukační realitě pro různé typy adresátů (zpracování témat podle společenské potřeby, ale také zpracovávání témat rozvíjejících samotnou vědu).</a:t>
            </a:r>
          </a:p>
          <a:p>
            <a:pPr lvl="0"/>
            <a:r>
              <a:rPr lang="cs-CZ" dirty="0"/>
              <a:t>Vyvíjí také činnost k fungování a zdokonalování sebe sama (metodologický výzkum).</a:t>
            </a:r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r>
              <a:rPr lang="cs-CZ" b="1" dirty="0"/>
              <a:t>Základní rysy</a:t>
            </a:r>
          </a:p>
          <a:p>
            <a:pPr lvl="0"/>
            <a:r>
              <a:rPr lang="cs-CZ" dirty="0"/>
              <a:t>Potvrzují se či vyvrací dosavadní poznatky, získávají se nové poznatky.</a:t>
            </a:r>
          </a:p>
          <a:p>
            <a:pPr lvl="0"/>
            <a:r>
              <a:rPr lang="cs-CZ" dirty="0"/>
              <a:t>Je to </a:t>
            </a:r>
            <a:r>
              <a:rPr lang="cs-CZ" u="sng" dirty="0"/>
              <a:t>způsob myšlení;</a:t>
            </a:r>
            <a:r>
              <a:rPr lang="cs-CZ" dirty="0"/>
              <a:t> vědecký, standardizovaný postup, snaha o objektivnost, vše dokládáno, práce s fakty, která se zaznamenávají, zpracovávají a interpretují; dlouhodobá, soustředěná, systematická, opakovaná, </a:t>
            </a:r>
            <a:r>
              <a:rPr lang="cs-CZ" u="sng" dirty="0"/>
              <a:t>organizovaná, institucionalizovaná</a:t>
            </a:r>
            <a:r>
              <a:rPr lang="cs-CZ" dirty="0"/>
              <a:t> činnost, je </a:t>
            </a:r>
            <a:r>
              <a:rPr lang="cs-CZ" u="sng" dirty="0"/>
              <a:t>založená na teorii</a:t>
            </a:r>
            <a:r>
              <a:rPr lang="cs-CZ" dirty="0"/>
              <a:t>, je praktická = vychází z praxe a do praxe se výsledky zaměřuje, má svou etiku.</a:t>
            </a:r>
          </a:p>
          <a:p>
            <a:pPr lvl="0"/>
            <a:r>
              <a:rPr lang="cs-CZ" dirty="0"/>
              <a:t>Odhaluje nedokonalé, nesprávné poznání jevů, odhaluje skryté.</a:t>
            </a:r>
          </a:p>
          <a:p>
            <a:pPr lvl="0"/>
            <a:r>
              <a:rPr lang="cs-CZ" dirty="0"/>
              <a:t>Má korekční schopnost – potvrzují nebo vyvrací se poznatky. Potvrzení již známých poznatků je nutné, protože se realita mění. Proto je výzkum definován jako cyklické řešení problémů.</a:t>
            </a:r>
          </a:p>
          <a:p>
            <a:pPr lvl="0"/>
            <a:r>
              <a:rPr lang="cs-CZ" dirty="0"/>
              <a:t>Podílí se na něm více lidí. Není to většinou práce jednoho člověka, navazuje se na někoho atd.</a:t>
            </a:r>
          </a:p>
          <a:p>
            <a:pPr lvl="0"/>
            <a:r>
              <a:rPr lang="cs-CZ" dirty="0"/>
              <a:t>Výsledky se zveřejňují, výzkum podléhá veřejné kontrole (recenzenti, atd.), což zabezpečuje profesionální úroveň výzkumu.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Vyučující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et Mgr. Jan Mareš, Ph.D. (přednášející)</a:t>
            </a:r>
          </a:p>
          <a:p>
            <a:pPr lvl="1"/>
            <a:r>
              <a:rPr lang="cs-CZ" dirty="0"/>
              <a:t>Katedra psychologie PdF MUNI</a:t>
            </a:r>
          </a:p>
          <a:p>
            <a:pPr lvl="2"/>
            <a:r>
              <a:rPr lang="cs-CZ" dirty="0"/>
              <a:t>Publikace </a:t>
            </a:r>
            <a:r>
              <a:rPr lang="cs-CZ" dirty="0">
                <a:hlinkClick r:id="rId2"/>
              </a:rPr>
              <a:t>https://is.muni.cz/auth/osoba/22918#publikace</a:t>
            </a:r>
            <a:r>
              <a:rPr lang="cs-CZ" dirty="0"/>
              <a:t> </a:t>
            </a:r>
          </a:p>
          <a:p>
            <a:r>
              <a:rPr lang="cs-CZ" dirty="0"/>
              <a:t>doc. Mgr. et Mgr. Kateřina Vlčková, Ph.D. (</a:t>
            </a:r>
            <a:r>
              <a:rPr lang="cs-CZ" dirty="0" err="1"/>
              <a:t>garantka</a:t>
            </a:r>
            <a:r>
              <a:rPr lang="cs-CZ" dirty="0"/>
              <a:t>, přednášející)</a:t>
            </a:r>
          </a:p>
          <a:p>
            <a:pPr lvl="1"/>
            <a:r>
              <a:rPr lang="cs-CZ" dirty="0"/>
              <a:t>Katedra pedagogiky PdF MUNI</a:t>
            </a:r>
          </a:p>
          <a:p>
            <a:pPr lvl="2"/>
            <a:r>
              <a:rPr lang="cs-CZ" dirty="0"/>
              <a:t>Publikace </a:t>
            </a:r>
            <a:r>
              <a:rPr lang="cs-CZ" dirty="0">
                <a:hlinkClick r:id="rId3"/>
              </a:rPr>
              <a:t>https://is.muni.cz/auth/osoba/23594#publikace</a:t>
            </a:r>
            <a:r>
              <a:rPr lang="cs-CZ" dirty="0"/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6" y="548679"/>
            <a:ext cx="1337292" cy="18722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235" y="2611317"/>
            <a:ext cx="1340586" cy="190548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719" y="4653136"/>
            <a:ext cx="1334101" cy="191910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094" y="314653"/>
            <a:ext cx="972018" cy="12150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8" y="216055"/>
            <a:ext cx="1082206" cy="13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Co se nejčastěji zkoumá?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9293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subjekty edukace </a:t>
            </a:r>
          </a:p>
          <a:p>
            <a:pPr lvl="1"/>
            <a:r>
              <a:rPr lang="cs-CZ" dirty="0"/>
              <a:t>učitel, žák, studenti učitelství</a:t>
            </a:r>
          </a:p>
          <a:p>
            <a:pPr lvl="0"/>
            <a:r>
              <a:rPr lang="cs-CZ" b="1" dirty="0"/>
              <a:t>proces </a:t>
            </a:r>
          </a:p>
          <a:p>
            <a:pPr lvl="1"/>
            <a:r>
              <a:rPr lang="cs-CZ" dirty="0"/>
              <a:t>učení, vyučování, klima, komunikace, učebnice</a:t>
            </a:r>
          </a:p>
          <a:p>
            <a:pPr lvl="1"/>
            <a:r>
              <a:rPr lang="cs-CZ" dirty="0"/>
              <a:t>kurikulum (srovnání </a:t>
            </a:r>
            <a:r>
              <a:rPr lang="cs-CZ" dirty="0" err="1"/>
              <a:t>vzděl</a:t>
            </a:r>
            <a:r>
              <a:rPr lang="cs-CZ" dirty="0"/>
              <a:t>. programů)</a:t>
            </a:r>
          </a:p>
          <a:p>
            <a:pPr lvl="1"/>
            <a:r>
              <a:rPr lang="cs-CZ" dirty="0"/>
              <a:t>výsledky vzdělávání (TIMSS, PISA)</a:t>
            </a:r>
          </a:p>
          <a:p>
            <a:pPr lvl="1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 ČR se výzkum postupně rozvíjí </a:t>
            </a:r>
          </a:p>
          <a:p>
            <a:r>
              <a:rPr lang="cs-CZ" dirty="0"/>
              <a:t>po roce 1989; dříve nebyla koordinace, málo pracovišť, výzkum nebyl zapojen do mezinárodního kontextu...</a:t>
            </a:r>
          </a:p>
          <a:p>
            <a:pPr lvl="1"/>
            <a:endParaRPr lang="cs-CZ" dirty="0"/>
          </a:p>
          <a:p>
            <a:pPr>
              <a:buNone/>
            </a:pPr>
            <a:r>
              <a:rPr lang="cs-CZ" dirty="0"/>
              <a:t>V západní Evropě se často zkoumá (</a:t>
            </a:r>
            <a:r>
              <a:rPr lang="cs-CZ" i="1" dirty="0"/>
              <a:t>shrnuto dle J. Průchy</a:t>
            </a:r>
            <a:r>
              <a:rPr lang="cs-CZ" dirty="0"/>
              <a:t>)</a:t>
            </a:r>
          </a:p>
          <a:p>
            <a:pPr lvl="0"/>
            <a:r>
              <a:rPr lang="cs-CZ" b="1" dirty="0"/>
              <a:t>vztah vzdělávání a svět práce</a:t>
            </a:r>
          </a:p>
          <a:p>
            <a:pPr lvl="1"/>
            <a:r>
              <a:rPr lang="cs-CZ" dirty="0"/>
              <a:t>nezaměstnanost, ekonomické problémy vzdělávání,... </a:t>
            </a:r>
          </a:p>
          <a:p>
            <a:pPr lvl="0"/>
            <a:r>
              <a:rPr lang="cs-CZ" b="1" dirty="0"/>
              <a:t>sociálně orientované výzkumy vzdělávacích procesů </a:t>
            </a:r>
          </a:p>
          <a:p>
            <a:pPr lvl="1"/>
            <a:r>
              <a:rPr lang="cs-CZ" dirty="0"/>
              <a:t>vzdělávání minorit, postižených, seniorů,..</a:t>
            </a:r>
          </a:p>
          <a:p>
            <a:pPr lvl="0"/>
            <a:r>
              <a:rPr lang="cs-CZ" b="1" dirty="0"/>
              <a:t>rozvoj a zkvalitňování procesů učení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nová média, učení v mimoškolním prostředí, ...</a:t>
            </a:r>
          </a:p>
          <a:p>
            <a:pPr lvl="0"/>
            <a:r>
              <a:rPr lang="cs-CZ" b="1" dirty="0"/>
              <a:t>časté jsou hodnotící a monitorovací výzkumy </a:t>
            </a:r>
          </a:p>
          <a:p>
            <a:pPr lvl="1"/>
            <a:r>
              <a:rPr lang="cs-CZ" dirty="0"/>
              <a:t>výsledky, efekty vzdělávání,...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Autofit/>
          </a:bodyPr>
          <a:lstStyle/>
          <a:p>
            <a:r>
              <a:rPr lang="cs-CZ" sz="3200" dirty="0"/>
              <a:t>Asociace pedagogického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857208"/>
            <a:ext cx="8858280" cy="6000792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>
                <a:solidFill>
                  <a:srgbClr val="FF0000"/>
                </a:solidFill>
              </a:rPr>
              <a:t>Česká asociace pedagogického výzkumu (ČAPV)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http://www.capv.cz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zal</a:t>
            </a:r>
            <a:r>
              <a:rPr lang="cs-CZ" dirty="0">
                <a:solidFill>
                  <a:srgbClr val="FF0000"/>
                </a:solidFill>
              </a:rPr>
              <a:t>. 1992)</a:t>
            </a:r>
          </a:p>
          <a:p>
            <a:pPr>
              <a:buNone/>
            </a:pPr>
            <a:r>
              <a:rPr lang="cs-CZ" dirty="0"/>
              <a:t>Evropská asociace pro výzkum učení a vyučování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on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Instruction</a:t>
            </a:r>
            <a:r>
              <a:rPr lang="cs-CZ" dirty="0"/>
              <a:t> (EARLI) </a:t>
            </a:r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earli.org</a:t>
            </a:r>
            <a:r>
              <a:rPr lang="cs-CZ" dirty="0">
                <a:hlinkClick r:id="rId3"/>
              </a:rPr>
              <a:t>/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Evropská asociace pedagogického výzkumu –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(EERA) http://www.</a:t>
            </a:r>
            <a:r>
              <a:rPr lang="cs-CZ" dirty="0" err="1"/>
              <a:t>eera.ac.uk</a:t>
            </a:r>
            <a:r>
              <a:rPr lang="cs-CZ" dirty="0"/>
              <a:t>/web/</a:t>
            </a:r>
            <a:r>
              <a:rPr lang="cs-CZ" dirty="0" err="1"/>
              <a:t>eng</a:t>
            </a:r>
            <a:r>
              <a:rPr lang="cs-CZ" dirty="0"/>
              <a:t>/</a:t>
            </a:r>
            <a:r>
              <a:rPr lang="cs-CZ" dirty="0" err="1"/>
              <a:t>all</a:t>
            </a:r>
            <a:r>
              <a:rPr lang="cs-CZ" dirty="0"/>
              <a:t>/</a:t>
            </a:r>
            <a:r>
              <a:rPr lang="cs-CZ" dirty="0" err="1"/>
              <a:t>home</a:t>
            </a:r>
            <a:r>
              <a:rPr lang="cs-CZ" dirty="0"/>
              <a:t>/index.</a:t>
            </a:r>
            <a:r>
              <a:rPr lang="cs-CZ" dirty="0" err="1"/>
              <a:t>html</a:t>
            </a:r>
            <a:r>
              <a:rPr lang="cs-CZ" dirty="0"/>
              <a:t>  </a:t>
            </a:r>
          </a:p>
          <a:p>
            <a:pPr>
              <a:buNone/>
            </a:pPr>
            <a:r>
              <a:rPr lang="cs-CZ" dirty="0"/>
              <a:t>Americká asociace pedagogického výzkumu –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(AERA) http://www.aera.</a:t>
            </a:r>
            <a:r>
              <a:rPr lang="cs-CZ" dirty="0" err="1"/>
              <a:t>net</a:t>
            </a:r>
            <a:r>
              <a:rPr lang="cs-CZ" dirty="0"/>
              <a:t>/ </a:t>
            </a:r>
          </a:p>
          <a:p>
            <a:pPr>
              <a:buNone/>
            </a:pPr>
            <a:r>
              <a:rPr lang="cs-CZ" dirty="0"/>
              <a:t>Asijsko-pacifická asociace pedagogického výzkumu – </a:t>
            </a:r>
            <a:r>
              <a:rPr lang="cs-CZ" dirty="0" err="1"/>
              <a:t>Asia</a:t>
            </a:r>
            <a:r>
              <a:rPr lang="cs-CZ" dirty="0"/>
              <a:t>-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(APERA) http://www.</a:t>
            </a:r>
            <a:r>
              <a:rPr lang="cs-CZ" dirty="0" err="1"/>
              <a:t>apera.org</a:t>
            </a:r>
            <a:r>
              <a:rPr lang="cs-CZ" dirty="0"/>
              <a:t>/ </a:t>
            </a:r>
          </a:p>
          <a:p>
            <a:pPr>
              <a:buNone/>
            </a:pPr>
            <a:r>
              <a:rPr lang="cs-CZ" dirty="0"/>
              <a:t>Australská asociace pro pedagogický výzkum – </a:t>
            </a:r>
            <a:r>
              <a:rPr lang="cs-CZ" dirty="0" err="1"/>
              <a:t>Australian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Education</a:t>
            </a:r>
            <a:r>
              <a:rPr lang="cs-CZ" dirty="0"/>
              <a:t> (AARE) http://www.</a:t>
            </a:r>
            <a:r>
              <a:rPr lang="cs-CZ" dirty="0" err="1"/>
              <a:t>aare.edu.au</a:t>
            </a:r>
            <a:r>
              <a:rPr lang="cs-CZ" dirty="0"/>
              <a:t>/index.</a:t>
            </a:r>
            <a:r>
              <a:rPr lang="cs-CZ" dirty="0" err="1"/>
              <a:t>htm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Britská asociace pedagogického výzkumu –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(BERA) </a:t>
            </a:r>
            <a:r>
              <a:rPr lang="cs-CZ" dirty="0">
                <a:hlinkClick r:id="rId4"/>
              </a:rPr>
              <a:t>http://www.bera.</a:t>
            </a:r>
            <a:r>
              <a:rPr lang="cs-CZ" dirty="0" err="1">
                <a:hlinkClick r:id="rId4"/>
              </a:rPr>
              <a:t>ac.uk</a:t>
            </a:r>
            <a:r>
              <a:rPr lang="cs-CZ" dirty="0">
                <a:hlinkClick r:id="rId4"/>
              </a:rPr>
              <a:t>/</a:t>
            </a:r>
            <a:endParaRPr lang="cs-CZ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Německá společnost pro vědu o výchově –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Gesellschaft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Erziehungswissenschaft</a:t>
            </a:r>
            <a:r>
              <a:rPr lang="cs-CZ" dirty="0"/>
              <a:t> (</a:t>
            </a:r>
            <a:r>
              <a:rPr lang="cs-CZ" dirty="0" err="1"/>
              <a:t>DGfE</a:t>
            </a:r>
            <a:r>
              <a:rPr lang="cs-CZ" dirty="0"/>
              <a:t>) </a:t>
            </a:r>
            <a:r>
              <a:rPr lang="cs-CZ" dirty="0">
                <a:hlinkClick r:id="rId5"/>
              </a:rPr>
              <a:t>http://dgfe.pleurone.de/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Nizozemská asociace pedagogického výzkumu – </a:t>
            </a:r>
            <a:r>
              <a:rPr lang="cs-CZ" dirty="0" err="1"/>
              <a:t>Netherlands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http://www.open.</a:t>
            </a:r>
            <a:r>
              <a:rPr lang="cs-CZ" dirty="0" err="1">
                <a:hlinkClick r:id="rId6"/>
              </a:rPr>
              <a:t>ou.nl</a:t>
            </a:r>
            <a:r>
              <a:rPr lang="cs-CZ" dirty="0">
                <a:hlinkClick r:id="rId6"/>
              </a:rPr>
              <a:t>//vor/1_</a:t>
            </a:r>
            <a:r>
              <a:rPr lang="cs-CZ" dirty="0" err="1">
                <a:hlinkClick r:id="rId6"/>
              </a:rPr>
              <a:t>overdevor</a:t>
            </a:r>
            <a:r>
              <a:rPr lang="cs-CZ" dirty="0">
                <a:hlinkClick r:id="rId6"/>
              </a:rPr>
              <a:t>/_index.</a:t>
            </a:r>
            <a:r>
              <a:rPr lang="cs-CZ" dirty="0" err="1">
                <a:hlinkClick r:id="rId6"/>
              </a:rPr>
              <a:t>htm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Rakouská společnost pro výzkum a vývoj ve vzdělávání – 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err="1"/>
              <a:t>Gesellschaft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Forschung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Enwicklung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Bildungswesen</a:t>
            </a:r>
            <a:r>
              <a:rPr lang="cs-CZ" dirty="0"/>
              <a:t> (ÖFEB) </a:t>
            </a:r>
            <a:r>
              <a:rPr lang="cs-CZ" dirty="0">
                <a:hlinkClick r:id="rId7"/>
              </a:rPr>
              <a:t>http://www.</a:t>
            </a:r>
            <a:r>
              <a:rPr lang="cs-CZ" dirty="0" err="1">
                <a:hlinkClick r:id="rId7"/>
              </a:rPr>
              <a:t>oefeb.at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Skandinávská asociace pedagogického výzkumu – </a:t>
            </a:r>
            <a:r>
              <a:rPr lang="cs-CZ" dirty="0" err="1"/>
              <a:t>Nordic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(NERA) </a:t>
            </a:r>
            <a:r>
              <a:rPr lang="cs-CZ" dirty="0">
                <a:hlinkClick r:id="rId8"/>
              </a:rPr>
              <a:t>http://www.</a:t>
            </a:r>
            <a:r>
              <a:rPr lang="cs-CZ" dirty="0" err="1">
                <a:hlinkClick r:id="rId8"/>
              </a:rPr>
              <a:t>nfpf.net</a:t>
            </a:r>
            <a:r>
              <a:rPr lang="cs-CZ" dirty="0">
                <a:hlinkClick r:id="rId8"/>
              </a:rPr>
              <a:t>/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Slovenská pedagogická společnost (SPS) </a:t>
            </a:r>
            <a:r>
              <a:rPr lang="cs-CZ" dirty="0">
                <a:hlinkClick r:id="rId9"/>
              </a:rPr>
              <a:t>www.</a:t>
            </a:r>
            <a:r>
              <a:rPr lang="cs-CZ" dirty="0" err="1">
                <a:hlinkClick r:id="rId9"/>
              </a:rPr>
              <a:t>syrs.org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sps</a:t>
            </a:r>
            <a:endParaRPr lang="cs-CZ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/>
              <a:t>Švýcarská společnost pro pedagogický výzkum – </a:t>
            </a:r>
            <a:r>
              <a:rPr lang="cs-CZ" dirty="0" err="1"/>
              <a:t>Schweizerische</a:t>
            </a:r>
            <a:r>
              <a:rPr lang="cs-CZ" dirty="0"/>
              <a:t> </a:t>
            </a:r>
            <a:r>
              <a:rPr lang="cs-CZ" dirty="0" err="1"/>
              <a:t>Gesellschaft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Bildungsforschung</a:t>
            </a:r>
            <a:r>
              <a:rPr lang="cs-CZ" dirty="0"/>
              <a:t> (SGBF) </a:t>
            </a:r>
            <a:r>
              <a:rPr lang="cs-CZ" dirty="0">
                <a:hlinkClick r:id="rId10"/>
              </a:rPr>
              <a:t>http://www.</a:t>
            </a:r>
            <a:r>
              <a:rPr lang="cs-CZ" dirty="0" err="1">
                <a:hlinkClick r:id="rId10"/>
              </a:rPr>
              <a:t>sgbf.ch</a:t>
            </a:r>
            <a:r>
              <a:rPr lang="cs-CZ" dirty="0">
                <a:hlinkClick r:id="rId10"/>
              </a:rPr>
              <a:t>/</a:t>
            </a:r>
            <a:endParaRPr lang="cs-CZ" dirty="0"/>
          </a:p>
          <a:p>
            <a:pPr marL="609600" indent="-609600">
              <a:lnSpc>
                <a:spcPct val="90000"/>
              </a:lnSpc>
              <a:buNone/>
            </a:pPr>
            <a:r>
              <a:rPr lang="cs-CZ" dirty="0"/>
              <a:t>Světová rada společností pro komparativní pedagogiku –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Societies</a:t>
            </a:r>
            <a:r>
              <a:rPr lang="cs-CZ" dirty="0"/>
              <a:t> (WCCES) </a:t>
            </a:r>
            <a:r>
              <a:rPr lang="cs-CZ" dirty="0">
                <a:hlinkClick r:id="rId11"/>
              </a:rPr>
              <a:t>http://www.</a:t>
            </a:r>
            <a:r>
              <a:rPr lang="cs-CZ" dirty="0" err="1">
                <a:hlinkClick r:id="rId11"/>
              </a:rPr>
              <a:t>wcces.net</a:t>
            </a:r>
            <a:r>
              <a:rPr lang="cs-CZ" dirty="0">
                <a:hlinkClick r:id="rId11"/>
              </a:rPr>
              <a:t>/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dirty="0"/>
              <a:t>Mezinárodní asociace pro výzkum učitele a vyučování – </a:t>
            </a:r>
            <a:r>
              <a:rPr lang="cs-CZ" dirty="0" err="1"/>
              <a:t>International</a:t>
            </a:r>
            <a:r>
              <a:rPr lang="cs-CZ" dirty="0"/>
              <a:t> Study </a:t>
            </a:r>
            <a:r>
              <a:rPr lang="cs-CZ" dirty="0" err="1"/>
              <a:t>Association</a:t>
            </a:r>
            <a:r>
              <a:rPr lang="cs-CZ" dirty="0"/>
              <a:t> on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(ISATT) </a:t>
            </a:r>
            <a:r>
              <a:rPr lang="cs-CZ" dirty="0">
                <a:hlinkClick r:id="rId12"/>
              </a:rPr>
              <a:t>http://www.</a:t>
            </a:r>
            <a:r>
              <a:rPr lang="cs-CZ" dirty="0" err="1">
                <a:hlinkClick r:id="rId12"/>
              </a:rPr>
              <a:t>isatt.org</a:t>
            </a:r>
            <a:r>
              <a:rPr lang="cs-CZ" dirty="0">
                <a:hlinkClick r:id="rId12"/>
              </a:rPr>
              <a:t>/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dirty="0"/>
              <a:t>Evropská asociace pro výzkum přírodovědného vzdělávání – </a:t>
            </a:r>
            <a:r>
              <a:rPr lang="cs-CZ" dirty="0" err="1"/>
              <a:t>European</a:t>
            </a:r>
            <a:r>
              <a:rPr lang="cs-CZ" dirty="0"/>
              <a:t> Science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(ESERA) </a:t>
            </a:r>
            <a:r>
              <a:rPr lang="cs-CZ" dirty="0">
                <a:hlinkClick r:id="rId13"/>
              </a:rPr>
              <a:t>http://www.</a:t>
            </a:r>
            <a:r>
              <a:rPr lang="cs-CZ" dirty="0" err="1">
                <a:hlinkClick r:id="rId13"/>
              </a:rPr>
              <a:t>naturfagsenteret.no</a:t>
            </a:r>
            <a:r>
              <a:rPr lang="cs-CZ" dirty="0">
                <a:hlinkClick r:id="rId13"/>
              </a:rPr>
              <a:t>/</a:t>
            </a:r>
            <a:r>
              <a:rPr lang="cs-CZ" dirty="0" err="1">
                <a:hlinkClick r:id="rId13"/>
              </a:rPr>
              <a:t>esera</a:t>
            </a:r>
            <a:r>
              <a:rPr lang="cs-CZ" dirty="0">
                <a:hlinkClick r:id="rId13"/>
              </a:rPr>
              <a:t>/</a:t>
            </a:r>
            <a:r>
              <a:rPr lang="cs-CZ" dirty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Symbol" pitchFamily="18" charset="2"/>
              <a:buChar char=""/>
            </a:pPr>
            <a:endParaRPr lang="cs-CZ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Symbol" pitchFamily="18" charset="2"/>
              <a:buChar char=""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b="1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1" y="229321"/>
            <a:ext cx="8154720" cy="990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82" dirty="0"/>
              <a:t>Přínos </a:t>
            </a:r>
            <a:r>
              <a:rPr lang="cs-CZ" sz="4082" dirty="0" err="1"/>
              <a:t>Ped</a:t>
            </a:r>
            <a:r>
              <a:rPr lang="cs-CZ" sz="4082" dirty="0"/>
              <a:t>. </a:t>
            </a:r>
            <a:r>
              <a:rPr lang="cs-CZ" sz="4082"/>
              <a:t>výzkumu </a:t>
            </a:r>
            <a:r>
              <a:rPr lang="cs-CZ" sz="4082" dirty="0"/>
              <a:t>pro další </a:t>
            </a:r>
            <a:r>
              <a:rPr lang="cs-CZ" sz="4082"/>
              <a:t>obory - </a:t>
            </a:r>
            <a:r>
              <a:rPr lang="cs-CZ" sz="4082" dirty="0"/>
              <a:t>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001" y="1600201"/>
            <a:ext cx="8154720" cy="44956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49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449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449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449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449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449"/>
          </a:p>
          <a:p>
            <a:pPr>
              <a:lnSpc>
                <a:spcPct val="80000"/>
              </a:lnSpc>
            </a:pPr>
            <a:r>
              <a:rPr lang="cs-CZ" sz="2449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/>
              <a:t>Instituce pedagogického výzkumu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136904" cy="5544616"/>
          </a:xfrm>
        </p:spPr>
        <p:txBody>
          <a:bodyPr>
            <a:normAutofit fontScale="47500" lnSpcReduction="20000"/>
          </a:bodyPr>
          <a:lstStyle/>
          <a:p>
            <a:r>
              <a:rPr lang="cs-CZ" sz="2800" dirty="0"/>
              <a:t>Ústav výzkumu a rozvoje vzdělávání </a:t>
            </a:r>
            <a:r>
              <a:rPr lang="cs-CZ" sz="2800" dirty="0" err="1"/>
              <a:t>PdF</a:t>
            </a:r>
            <a:r>
              <a:rPr lang="cs-CZ" sz="2800" dirty="0"/>
              <a:t> UK </a:t>
            </a:r>
          </a:p>
          <a:p>
            <a:pPr lvl="2"/>
            <a:r>
              <a:rPr lang="cs-CZ" sz="2100" dirty="0"/>
              <a:t>Dr. </a:t>
            </a:r>
            <a:r>
              <a:rPr lang="cs-CZ" sz="2100" dirty="0" err="1"/>
              <a:t>Greger</a:t>
            </a:r>
            <a:r>
              <a:rPr lang="cs-CZ" sz="2100" dirty="0"/>
              <a:t> (prof. Walterová)</a:t>
            </a:r>
          </a:p>
          <a:p>
            <a:pPr lvl="2"/>
            <a:r>
              <a:rPr lang="cs-CZ" sz="2100" dirty="0"/>
              <a:t>Spolupracují: M. Chvál, D. Dvořák, J. Straková, ..</a:t>
            </a:r>
          </a:p>
          <a:p>
            <a:pPr lvl="2"/>
            <a:endParaRPr lang="cs-CZ" sz="2100" dirty="0"/>
          </a:p>
          <a:p>
            <a:pPr lvl="2"/>
            <a:endParaRPr lang="cs-CZ" sz="2100" dirty="0"/>
          </a:p>
          <a:p>
            <a:r>
              <a:rPr lang="cs-CZ" sz="2800" dirty="0"/>
              <a:t>Institut výzkumu školního vzdělávání </a:t>
            </a:r>
            <a:r>
              <a:rPr lang="cs-CZ" sz="2800" dirty="0" err="1"/>
              <a:t>PdF</a:t>
            </a:r>
            <a:r>
              <a:rPr lang="cs-CZ" sz="2800" dirty="0"/>
              <a:t> MU </a:t>
            </a:r>
          </a:p>
          <a:p>
            <a:pPr lvl="2"/>
            <a:r>
              <a:rPr lang="cs-CZ" sz="2000" dirty="0"/>
              <a:t>dříve Centrum pedagogického výzkumu</a:t>
            </a:r>
          </a:p>
          <a:p>
            <a:pPr lvl="2"/>
            <a:r>
              <a:rPr lang="cs-CZ" sz="2100" dirty="0"/>
              <a:t>prof. Janík</a:t>
            </a:r>
          </a:p>
          <a:p>
            <a:pPr lvl="2">
              <a:buNone/>
            </a:pPr>
            <a:endParaRPr lang="cs-CZ" sz="2100" dirty="0"/>
          </a:p>
          <a:p>
            <a:r>
              <a:rPr lang="cs-CZ" sz="2800" dirty="0"/>
              <a:t>některé výzkumy realizuje:</a:t>
            </a:r>
          </a:p>
          <a:p>
            <a:pPr lvl="1"/>
            <a:r>
              <a:rPr lang="cs-CZ" sz="2400" dirty="0"/>
              <a:t>Česká školní inspekce – konflikt rolí</a:t>
            </a:r>
          </a:p>
          <a:p>
            <a:pPr lvl="1"/>
            <a:r>
              <a:rPr lang="cs-CZ" sz="2400" dirty="0"/>
              <a:t>Národní ústav pro vzdělávání</a:t>
            </a:r>
          </a:p>
          <a:p>
            <a:pPr lvl="1"/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Dříve: Ústav pro informace ve vzdělávání (ÚIV), Ústav výzkumu a rozvoje vysokého školství, Výzkumný ústav pedagogický (VUP Praha), NÚOV, </a:t>
            </a:r>
          </a:p>
          <a:p>
            <a:pPr lvl="1"/>
            <a:r>
              <a:rPr lang="cs-CZ" sz="2400" dirty="0"/>
              <a:t>Ústav pedagogických věd FF MU (doc. Novotný, prof. </a:t>
            </a:r>
            <a:r>
              <a:rPr lang="cs-CZ" sz="2400" dirty="0" err="1"/>
              <a:t>Pol</a:t>
            </a:r>
            <a:r>
              <a:rPr lang="cs-CZ" sz="2400" dirty="0"/>
              <a:t>, prof. </a:t>
            </a:r>
            <a:r>
              <a:rPr lang="cs-CZ" sz="2400" dirty="0" err="1"/>
              <a:t>Rabušicová</a:t>
            </a:r>
            <a:r>
              <a:rPr lang="cs-CZ" sz="2400" dirty="0"/>
              <a:t>, doc. </a:t>
            </a:r>
            <a:r>
              <a:rPr lang="cs-CZ" sz="2400" dirty="0" err="1"/>
              <a:t>Šeďová</a:t>
            </a:r>
            <a:r>
              <a:rPr lang="cs-CZ" sz="2400" dirty="0"/>
              <a:t>,…)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endParaRPr lang="cs-CZ" sz="2400" dirty="0"/>
          </a:p>
          <a:p>
            <a:r>
              <a:rPr lang="cs-CZ" sz="2800" dirty="0"/>
              <a:t>Německo</a:t>
            </a:r>
          </a:p>
          <a:p>
            <a:pPr lvl="1"/>
            <a:r>
              <a:rPr lang="de-DE" sz="2400" dirty="0"/>
              <a:t>Max Planck Institut für Bildungsforschung (DE)</a:t>
            </a:r>
            <a:endParaRPr lang="cs-CZ" sz="2400" dirty="0"/>
          </a:p>
          <a:p>
            <a:pPr lvl="1"/>
            <a:r>
              <a:rPr lang="cs-CZ" sz="2400" dirty="0"/>
              <a:t>I</a:t>
            </a:r>
            <a:r>
              <a:rPr lang="de-DE" sz="2400" dirty="0" err="1"/>
              <a:t>nstitut</a:t>
            </a:r>
            <a:r>
              <a:rPr lang="de-DE" sz="2400" dirty="0"/>
              <a:t> für Pädagogik der Naturwissenschaften Kiel (DE)</a:t>
            </a:r>
            <a:endParaRPr lang="cs-CZ" sz="2400" dirty="0"/>
          </a:p>
          <a:p>
            <a:pPr lvl="1"/>
            <a:r>
              <a:rPr lang="cs-CZ" sz="2400" dirty="0"/>
              <a:t>…..</a:t>
            </a:r>
            <a:endParaRPr lang="de-DE" sz="2400" dirty="0"/>
          </a:p>
          <a:p>
            <a:pPr>
              <a:buNone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AutoShape 2" descr="Výsledek obrázku pro david gre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pages.pedf.cuni.cz/uvrv/files/2010/08/davidgreger_m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6884"/>
            <a:ext cx="7603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avid gre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6041"/>
            <a:ext cx="1080120" cy="10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Výsledek obrázku pro tomáš janí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http://www.ped.muni.cz/didacticaviva/images/lide/ja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23" y="2301350"/>
            <a:ext cx="91510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online.muni.cz/cache/multithumb_thumbs/c_890_445_16777215_00_images_stories_2014_0214_milan_pol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5083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/>
              <a:t>Odborné pedagogické časopisy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1546"/>
            <a:ext cx="6300192" cy="5786454"/>
          </a:xfrm>
        </p:spPr>
        <p:txBody>
          <a:bodyPr>
            <a:normAutofit/>
          </a:bodyPr>
          <a:lstStyle/>
          <a:p>
            <a:r>
              <a:rPr lang="cs-CZ" sz="2400" dirty="0"/>
              <a:t>Studia </a:t>
            </a:r>
            <a:r>
              <a:rPr lang="cs-CZ" sz="2400" dirty="0" err="1"/>
              <a:t>Pedagogica</a:t>
            </a:r>
            <a:endParaRPr lang="cs-CZ" sz="2400" dirty="0"/>
          </a:p>
          <a:p>
            <a:r>
              <a:rPr lang="cs-CZ" sz="2400" dirty="0"/>
              <a:t>Orbis </a:t>
            </a:r>
            <a:r>
              <a:rPr lang="cs-CZ" sz="2400" dirty="0" err="1"/>
              <a:t>scholae</a:t>
            </a:r>
            <a:endParaRPr lang="cs-CZ" sz="2400" dirty="0"/>
          </a:p>
          <a:p>
            <a:r>
              <a:rPr lang="cs-CZ" sz="2400" dirty="0"/>
              <a:t>Pedagogika</a:t>
            </a:r>
          </a:p>
          <a:p>
            <a:r>
              <a:rPr lang="cs-CZ" sz="2400" dirty="0"/>
              <a:t>Pedagogická orientace</a:t>
            </a:r>
          </a:p>
          <a:p>
            <a:r>
              <a:rPr lang="cs-CZ" sz="2000" dirty="0"/>
              <a:t>Komenský – pro učitele, popularizace výzkumu, nejstarší</a:t>
            </a:r>
          </a:p>
          <a:p>
            <a:endParaRPr lang="cs-CZ" sz="2000" dirty="0"/>
          </a:p>
          <a:p>
            <a:r>
              <a:rPr lang="cs-CZ" sz="2000" dirty="0"/>
              <a:t>E-</a:t>
            </a:r>
            <a:r>
              <a:rPr lang="cs-CZ" sz="2000" dirty="0" err="1"/>
              <a:t>pedagogium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Sborníky ČAPV</a:t>
            </a:r>
            <a:r>
              <a:rPr lang="cs-CZ" sz="1800" dirty="0"/>
              <a:t> – nejsou recenzované</a:t>
            </a:r>
          </a:p>
          <a:p>
            <a:pPr lvl="2"/>
            <a:endParaRPr lang="cs-CZ" sz="1800" dirty="0"/>
          </a:p>
          <a:p>
            <a:pPr marL="457200" lvl="1" indent="0">
              <a:buNone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840435"/>
            <a:ext cx="2878286" cy="1244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33" y="1675611"/>
            <a:ext cx="4127177" cy="1475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Titulní strá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76" y="-25837"/>
            <a:ext cx="1656184" cy="2170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50" y="5134776"/>
            <a:ext cx="4961062" cy="173682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526" y="2060848"/>
            <a:ext cx="11430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5184433"/>
            <a:ext cx="2810448" cy="16735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/>
              <a:t>Odborné pedagogické časopisy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802" y="702015"/>
            <a:ext cx="5832358" cy="3807105"/>
          </a:xfrm>
        </p:spPr>
        <p:txBody>
          <a:bodyPr>
            <a:normAutofit fontScale="92500" lnSpcReduction="10000"/>
          </a:bodyPr>
          <a:lstStyle/>
          <a:p>
            <a:pPr lvl="2"/>
            <a:endParaRPr lang="cs-CZ" sz="1800" dirty="0"/>
          </a:p>
          <a:p>
            <a:pPr marL="0" indent="0">
              <a:buNone/>
            </a:pPr>
            <a:r>
              <a:rPr lang="cs-CZ" sz="2400" dirty="0"/>
              <a:t>zahraniční lze vyhledávat v on-line databázích </a:t>
            </a:r>
          </a:p>
          <a:p>
            <a:pPr>
              <a:buNone/>
            </a:pPr>
            <a:r>
              <a:rPr lang="cs-CZ" sz="2400" dirty="0"/>
              <a:t>	(WOS, ERIC, PROQUEST aj.)</a:t>
            </a:r>
          </a:p>
          <a:p>
            <a:r>
              <a:rPr lang="cs-CZ" sz="1800" dirty="0" err="1"/>
              <a:t>Zeitschrift</a:t>
            </a:r>
            <a:r>
              <a:rPr lang="cs-CZ" sz="1800" dirty="0"/>
              <a:t> </a:t>
            </a:r>
            <a:r>
              <a:rPr lang="cs-CZ" sz="1800" dirty="0" err="1"/>
              <a:t>für</a:t>
            </a:r>
            <a:r>
              <a:rPr lang="cs-CZ" sz="1800" dirty="0"/>
              <a:t> </a:t>
            </a:r>
            <a:r>
              <a:rPr lang="cs-CZ" sz="1800" dirty="0" err="1"/>
              <a:t>Pädagogik</a:t>
            </a:r>
            <a:r>
              <a:rPr lang="cs-CZ" sz="1800" dirty="0"/>
              <a:t>, </a:t>
            </a:r>
            <a:r>
              <a:rPr lang="cs-CZ" sz="1800" dirty="0" err="1"/>
              <a:t>Unterrichtswissenschaft</a:t>
            </a:r>
            <a:endParaRPr lang="cs-CZ" sz="1800" dirty="0"/>
          </a:p>
          <a:p>
            <a:r>
              <a:rPr lang="cs-CZ" sz="1800" dirty="0" err="1"/>
              <a:t>Review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Educational</a:t>
            </a:r>
            <a:r>
              <a:rPr lang="cs-CZ" sz="1800" dirty="0"/>
              <a:t> </a:t>
            </a:r>
            <a:r>
              <a:rPr lang="cs-CZ" sz="1800" dirty="0" err="1"/>
              <a:t>Research</a:t>
            </a:r>
            <a:endParaRPr lang="cs-CZ" sz="1800" dirty="0"/>
          </a:p>
          <a:p>
            <a:r>
              <a:rPr lang="cs-CZ" sz="1800" dirty="0" err="1"/>
              <a:t>Educational</a:t>
            </a:r>
            <a:r>
              <a:rPr lang="cs-CZ" sz="1800" dirty="0"/>
              <a:t> </a:t>
            </a:r>
            <a:r>
              <a:rPr lang="cs-CZ" sz="1800" dirty="0" err="1"/>
              <a:t>Researcher</a:t>
            </a:r>
            <a:endParaRPr lang="cs-CZ" sz="1800" dirty="0"/>
          </a:p>
          <a:p>
            <a:r>
              <a:rPr lang="cs-CZ" sz="1800" dirty="0"/>
              <a:t>International </a:t>
            </a:r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Science </a:t>
            </a:r>
            <a:r>
              <a:rPr lang="cs-CZ" sz="1800" dirty="0" err="1"/>
              <a:t>Education</a:t>
            </a:r>
            <a:endParaRPr lang="cs-CZ" sz="1800" dirty="0"/>
          </a:p>
          <a:p>
            <a:r>
              <a:rPr lang="cs-CZ" sz="1800" dirty="0" err="1"/>
              <a:t>Learning</a:t>
            </a:r>
            <a:r>
              <a:rPr lang="cs-CZ" sz="1800" dirty="0"/>
              <a:t> and </a:t>
            </a:r>
            <a:r>
              <a:rPr lang="cs-CZ" sz="1800" dirty="0" err="1"/>
              <a:t>Instruction</a:t>
            </a:r>
            <a:endParaRPr lang="cs-CZ" sz="1800" dirty="0"/>
          </a:p>
          <a:p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Curriculum </a:t>
            </a:r>
            <a:r>
              <a:rPr lang="cs-CZ" sz="1800" dirty="0" err="1"/>
              <a:t>Studies</a:t>
            </a:r>
            <a:endParaRPr lang="cs-CZ" sz="1800" dirty="0"/>
          </a:p>
          <a:p>
            <a:r>
              <a:rPr lang="cs-CZ" sz="1800" dirty="0" err="1"/>
              <a:t>Teacher</a:t>
            </a:r>
            <a:r>
              <a:rPr lang="cs-CZ" sz="1800" dirty="0"/>
              <a:t> and </a:t>
            </a:r>
            <a:r>
              <a:rPr lang="cs-CZ" sz="1800" dirty="0" err="1"/>
              <a:t>Teacher</a:t>
            </a:r>
            <a:r>
              <a:rPr lang="cs-CZ" sz="1800" dirty="0"/>
              <a:t> </a:t>
            </a:r>
            <a:r>
              <a:rPr lang="cs-CZ" sz="1800" dirty="0" err="1"/>
              <a:t>Education</a:t>
            </a:r>
            <a:endParaRPr lang="cs-CZ" sz="2400" dirty="0"/>
          </a:p>
          <a:p>
            <a:pPr marL="457200" lvl="1" indent="0">
              <a:buNone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292080" y="3964942"/>
            <a:ext cx="3307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hlinkClick r:id="rId2"/>
              </a:rPr>
              <a:t>http://ezdroje.muni.cz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4406" y="5301208"/>
            <a:ext cx="338437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Pozor na predátorské časopisy!!!</a:t>
            </a:r>
          </a:p>
          <a:p>
            <a:r>
              <a:rPr lang="cs-CZ" u="sng" dirty="0">
                <a:hlinkClick r:id="rId3"/>
              </a:rPr>
              <a:t>http://scholarlyoa.com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58" y="1268760"/>
            <a:ext cx="3559129" cy="24905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343" y="4365105"/>
            <a:ext cx="3660490" cy="20882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17958" y="6453337"/>
            <a:ext cx="282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/>
              </a:rPr>
              <a:t>https://scholar.google.com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37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Monografie a studie z výzkumů</a:t>
            </a:r>
          </a:p>
        </p:txBody>
      </p:sp>
      <p:pic>
        <p:nvPicPr>
          <p:cNvPr id="3074" name="Picture 2" descr="Komunikace ve školní tří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200"/>
            <a:ext cx="1990725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51720" y="6938987"/>
            <a:ext cx="3712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http://obchod.portal.cz/komunikace-ve-skolni-tride/</a:t>
            </a:r>
          </a:p>
        </p:txBody>
      </p:sp>
      <p:pic>
        <p:nvPicPr>
          <p:cNvPr id="3076" name="Picture 4" descr="Obálka titulu Odsouzeni k manuální pr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15841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88024" y="2636912"/>
            <a:ext cx="4078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Ocenění ČAPV:</a:t>
            </a:r>
          </a:p>
          <a:p>
            <a:endParaRPr lang="cs-CZ" dirty="0"/>
          </a:p>
          <a:p>
            <a:r>
              <a:rPr lang="cs-CZ" dirty="0"/>
              <a:t>Píšová – učitel expert</a:t>
            </a:r>
          </a:p>
          <a:p>
            <a:r>
              <a:rPr lang="cs-CZ" dirty="0"/>
              <a:t>Janík – kvalita výuky</a:t>
            </a:r>
          </a:p>
          <a:p>
            <a:r>
              <a:rPr lang="cs-CZ" dirty="0"/>
              <a:t>Šalamounová – komunikace ve třídě</a:t>
            </a:r>
          </a:p>
          <a:p>
            <a:r>
              <a:rPr lang="cs-CZ" dirty="0"/>
              <a:t>Bradová – zasedací pořádek ve třídě</a:t>
            </a:r>
          </a:p>
          <a:p>
            <a:r>
              <a:rPr lang="cs-CZ" dirty="0"/>
              <a:t>Chvál – </a:t>
            </a:r>
            <a:r>
              <a:rPr lang="cs-CZ" dirty="0" err="1"/>
              <a:t>autoevaluační</a:t>
            </a:r>
            <a:r>
              <a:rPr lang="cs-CZ" dirty="0"/>
              <a:t> nástroje pro školy</a:t>
            </a:r>
          </a:p>
          <a:p>
            <a:r>
              <a:rPr lang="cs-CZ" dirty="0"/>
              <a:t>Dvořák – kurikulum</a:t>
            </a:r>
          </a:p>
          <a:p>
            <a:endParaRPr lang="cs-CZ" dirty="0"/>
          </a:p>
        </p:txBody>
      </p:sp>
      <p:pic>
        <p:nvPicPr>
          <p:cNvPr id="3080" name="Picture 8" descr="https://obalky.kosmas.cz/ArticleCovers/18471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728192" cy="2572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valita (ve) vzdělávání: obsahově zaměřený přístup ke zkoumání a zlepšování výu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56" y="4592280"/>
            <a:ext cx="1368152" cy="1686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24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Mezinárodně srovnávací výzkumy výsledků vzdělávání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23346"/>
              </p:ext>
            </p:extLst>
          </p:nvPr>
        </p:nvGraphicFramePr>
        <p:xfrm>
          <a:off x="107504" y="1547590"/>
          <a:ext cx="8928992" cy="4200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5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Studie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PISA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TIMSS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PIRLS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ICCS (dříve CIVED)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ICILS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PIAAC (navazuje na IALS, SIALS)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TALIS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Garant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OECD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OECD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OECD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0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Testovaná oblast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Mat, čtení, přírodní vědy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Mat., přírodní vědy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čtení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Výchova k občanství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Počítačová a IT gramot.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Mat., čten. Gram. A řešení probl.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školní prostředí vyučování, podmínky práce učitelů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Testovaný ročník/věk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 let (ZŠ, SŠ, gymnázia)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4./8.roč.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 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8. roč.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8. 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Dospělí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ZŠ, SŠ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Perioda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roky!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roky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??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let, další vlna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Dotazníky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žák, (rodič*)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žák, rodič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žák, rodič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Testovaná osoba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Učitel, ředitel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URL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http://www.oecd.org/pisa/home/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http://isc.bc.edu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http://iccs.iea.nl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http://www.iea.nl/icils_2013.html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http://www.oecd.org/site/piaac/surveyofadultskills.htm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http://www.oecd.org/edu/school/talis.htm</a:t>
                      </a:r>
                      <a:endParaRPr lang="cs-CZ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URL: ČR (data, zprávy)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http://www.csicr.cz/Prave-menu/Mezinarodni-setreni/PISA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http://www.csicr.cz/Prave-menu/Mezinarodni-setreni/TIMSS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http://www.csicr.cz/Prave-menu/Mezinarodni-setreni/PIRLS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http://www.msmt.cz/ministerstvo/novinar/vysledky-mezinarodniho-vyzkumu-iccs-obcanska-vychova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http://www.csicr.cz/Prave-menu/Mezinarodni-setreni/ICILS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u="sng">
                          <a:effectLst/>
                          <a:hlinkClick r:id="rId2"/>
                        </a:rPr>
                        <a:t>http://www.piaac.cz</a:t>
                      </a:r>
                      <a:endParaRPr lang="cs-CZ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(už není financován, tak není jisté, jak dlouho budou funkční)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http://www.csicr.cz/Prave-menu/Mezinarodni-setreni/TALIS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355976" y="580526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Viz web ČŠI - </a:t>
            </a:r>
            <a:r>
              <a:rPr lang="cs-CZ" dirty="0">
                <a:hlinkClick r:id="rId3"/>
              </a:rPr>
              <a:t>https://www.csicr.cz/cz/Dokumenty/Publikace-a-ostatni-vystupy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52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4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Doplňkové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0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Cílem je vyzkoušet si práci s kvalitativními a kvantitativními daty i způsob prezentace výsledků</a:t>
            </a:r>
          </a:p>
          <a:p>
            <a:r>
              <a:rPr lang="cs-CZ" dirty="0"/>
              <a:t>V prvním případě se jedná </a:t>
            </a:r>
            <a:r>
              <a:rPr lang="cs-CZ" b="1" dirty="0"/>
              <a:t>o přepis (</a:t>
            </a:r>
            <a:r>
              <a:rPr lang="cs-CZ" b="1" dirty="0" err="1"/>
              <a:t>transkript</a:t>
            </a:r>
            <a:r>
              <a:rPr lang="cs-CZ" b="1" dirty="0"/>
              <a:t>) online záznamu vyučovací hodiny </a:t>
            </a:r>
            <a:r>
              <a:rPr lang="cs-CZ" dirty="0"/>
              <a:t>(alt. rozhovoru s učitelem) o délce 10-15min (jde o zachycení části hodiny, která tvoří přirozený celek; čas proto není požadován přesně). formulaci závěru z pozorování. </a:t>
            </a:r>
            <a:r>
              <a:rPr lang="cs-CZ" dirty="0" err="1"/>
              <a:t>Transkript</a:t>
            </a:r>
            <a:r>
              <a:rPr lang="cs-CZ" dirty="0"/>
              <a:t> je požadován dle pravidel a je možno využít online nástroje (viz interaktivní osnova).</a:t>
            </a:r>
          </a:p>
          <a:p>
            <a:r>
              <a:rPr lang="cs-CZ" dirty="0"/>
              <a:t>U kvantitativní analýzy se jedná o </a:t>
            </a:r>
            <a:r>
              <a:rPr lang="cs-CZ" b="1" dirty="0"/>
              <a:t>vyzkoušení práce s daty ve statistickém softwaru </a:t>
            </a:r>
            <a:r>
              <a:rPr lang="cs-CZ" dirty="0"/>
              <a:t>(import datové matice, výstup v podobě popisné statistiky, tabulka a graf). K tomuto cvičení je možné využít jednak cvičný datový soubor, nebo reálná data se kterými studující pracuje ve škole.</a:t>
            </a:r>
          </a:p>
          <a:p>
            <a:r>
              <a:rPr lang="cs-CZ" dirty="0"/>
              <a:t>Obě cvičení (pokusy práce s daty) studující průběžně odevzdává do zvláštních </a:t>
            </a:r>
            <a:r>
              <a:rPr lang="cs-CZ" dirty="0" err="1"/>
              <a:t>odevzdáváren</a:t>
            </a:r>
            <a:r>
              <a:rPr lang="cs-CZ" dirty="0"/>
              <a:t> v </a:t>
            </a:r>
            <a:r>
              <a:rPr lang="cs-CZ" dirty="0" err="1"/>
              <a:t>ISu</a:t>
            </a:r>
            <a:r>
              <a:rPr lang="cs-CZ" dirty="0"/>
              <a:t> kurzu a dle vlastní úvahy </a:t>
            </a:r>
            <a:r>
              <a:rPr lang="cs-CZ" b="1" dirty="0"/>
              <a:t>jednu dopracovává do podoby seminární práce </a:t>
            </a:r>
            <a:r>
              <a:rPr lang="cs-CZ" dirty="0"/>
              <a:t>v sylabu kurzu popsané jako "Zprávu dle struktury IMRAD a APA normy odevzdávají do učebního prostředí IS v elektronické podobě." Tím se rozumí stručný text v odborném stylu ve struktuře IMRAD min. třemi odbornými zdroji. Na tento text dostane zpětnou vazbu a po zapracování případných připomínek jej studující zařadí do svého portfolia. Termín odevzdání je 7.1.2022.</a:t>
            </a:r>
          </a:p>
          <a:p>
            <a:endParaRPr lang="cs-CZ" dirty="0"/>
          </a:p>
          <a:p>
            <a:r>
              <a:rPr lang="cs-CZ" dirty="0"/>
              <a:t>A ve zkouškovém období budou získané znalosti otestovány </a:t>
            </a:r>
            <a:r>
              <a:rPr lang="cs-CZ" b="1" dirty="0"/>
              <a:t>online testem v </a:t>
            </a:r>
            <a:r>
              <a:rPr lang="cs-CZ" b="1" dirty="0" err="1"/>
              <a:t>ISu</a:t>
            </a:r>
            <a:r>
              <a:rPr lang="cs-CZ" dirty="0"/>
              <a:t>. Jeho kratší cvičná varianta bude k dispozici v </a:t>
            </a:r>
            <a:r>
              <a:rPr lang="cs-CZ" dirty="0" err="1"/>
              <a:t>ISu</a:t>
            </a:r>
            <a:r>
              <a:rPr lang="cs-CZ" dirty="0"/>
              <a:t> na konci listopadu.</a:t>
            </a:r>
          </a:p>
        </p:txBody>
      </p:sp>
    </p:spTree>
    <p:extLst>
      <p:ext uri="{BB962C8B-B14F-4D97-AF65-F5344CB8AC3E}">
        <p14:creationId xmlns:p14="http://schemas.microsoft.com/office/powerpoint/2010/main" val="3406409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/>
              <a:t>Výběr současné literatury</a:t>
            </a:r>
          </a:p>
        </p:txBody>
      </p:sp>
      <p:pic>
        <p:nvPicPr>
          <p:cNvPr id="2050" name="Picture 2" descr="C:\Documents and Settings\Vlckova\Dokumenty\NOVE2010\METODOLOGIE_vyuka_utridene\TEMATA\0_OKRUHY\obrazky_knih_metodol\obr_kniha_gavo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2237423" cy="316896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1623228"/>
            <a:ext cx="635798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GAVORA, P. </a:t>
            </a:r>
            <a:r>
              <a:rPr kumimoji="0" 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Úvod do pedagogického výzkumu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Brno :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Paido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2002. </a:t>
            </a:r>
          </a:p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PELIKÁN, J </a:t>
            </a:r>
            <a:r>
              <a:rPr kumimoji="0" 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Základy empirického výzkumu pedagogických jevů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Praha : Karolinum, 1998. 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GALL, M. D.; BORG, W. R.; GALL, J. P. </a:t>
            </a:r>
            <a:r>
              <a:rPr kumimoji="0" 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Educational</a:t>
            </a:r>
            <a:r>
              <a:rPr kumimoji="0" 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</a:t>
            </a:r>
            <a:r>
              <a:rPr kumimoji="0" 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search</a:t>
            </a:r>
            <a:r>
              <a:rPr kumimoji="0" 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</a:t>
            </a:r>
            <a:r>
              <a:rPr kumimoji="0" 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introduction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N. Y. :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Longman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1996.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C:\Documents and Settings\Vlckova\Dokumenty\NOVE2010\METODOLOGIE_vyuka_utridene\TEMATA\0_OKRUHY\obrazky_knih_metodol\obr_slovnik_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1878806" cy="2664619"/>
          </a:xfrm>
          <a:prstGeom prst="rect">
            <a:avLst/>
          </a:prstGeom>
          <a:noFill/>
        </p:spPr>
      </p:pic>
      <p:pic>
        <p:nvPicPr>
          <p:cNvPr id="10" name="Picture 2" descr="C:\Documents and Settings\Vlckova\Dokumenty\NOVE2010\METODOLOGIE_vyuka_utridene\TEMATA\0_OKRUHY\obrazky_knih_metodol\obr_hen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429132"/>
            <a:ext cx="1894523" cy="2254568"/>
          </a:xfrm>
          <a:prstGeom prst="rect">
            <a:avLst/>
          </a:prstGeom>
          <a:noFill/>
        </p:spPr>
      </p:pic>
      <p:pic>
        <p:nvPicPr>
          <p:cNvPr id="11" name="Picture 2" descr="C:\Documents and Settings\Vlckova\Dokumenty\NOVE2010\METODOLOGIE_vyuka_utridene\TEMATA\0_OKRUHY\obrazky_knih_metodol\obrazky_knih_metodol\vedomo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285860"/>
            <a:ext cx="2568893" cy="3060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400" dirty="0"/>
              <a:t>BEHLING, O., LAW, K. S. </a:t>
            </a:r>
            <a:r>
              <a:rPr lang="cs-CZ" sz="1400" dirty="0" err="1"/>
              <a:t>Translating</a:t>
            </a:r>
            <a:r>
              <a:rPr lang="cs-CZ" sz="1400" dirty="0"/>
              <a:t> </a:t>
            </a:r>
            <a:r>
              <a:rPr lang="cs-CZ" sz="1400" dirty="0" err="1"/>
              <a:t>questionnaires</a:t>
            </a:r>
            <a:r>
              <a:rPr lang="cs-CZ" sz="1400" dirty="0"/>
              <a:t> </a:t>
            </a:r>
            <a:r>
              <a:rPr lang="cs-CZ" sz="1400" dirty="0" err="1"/>
              <a:t>and</a:t>
            </a:r>
            <a:r>
              <a:rPr lang="cs-CZ" sz="1400" dirty="0"/>
              <a:t> </a:t>
            </a:r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research</a:t>
            </a:r>
            <a:r>
              <a:rPr lang="cs-CZ" sz="1400" dirty="0"/>
              <a:t> </a:t>
            </a:r>
            <a:r>
              <a:rPr lang="cs-CZ" sz="1400" dirty="0" err="1"/>
              <a:t>instruments</a:t>
            </a:r>
            <a:r>
              <a:rPr lang="cs-CZ" sz="1400" dirty="0"/>
              <a:t>. London : </a:t>
            </a:r>
            <a:r>
              <a:rPr lang="cs-CZ" sz="1400" dirty="0" err="1"/>
              <a:t>Sage</a:t>
            </a:r>
            <a:r>
              <a:rPr lang="cs-CZ" sz="1400" dirty="0"/>
              <a:t>, 2000. ISBN 0-7619-1824-8. </a:t>
            </a:r>
          </a:p>
          <a:p>
            <a:pPr>
              <a:buNone/>
            </a:pPr>
            <a:r>
              <a:rPr lang="cs-CZ" sz="1400" dirty="0"/>
              <a:t>BERNARD, H. R. </a:t>
            </a:r>
            <a:r>
              <a:rPr lang="cs-CZ" sz="1400" dirty="0" err="1"/>
              <a:t>Social</a:t>
            </a:r>
            <a:r>
              <a:rPr lang="cs-CZ" sz="1400" dirty="0"/>
              <a:t> </a:t>
            </a:r>
            <a:r>
              <a:rPr lang="cs-CZ" sz="1400" dirty="0" err="1"/>
              <a:t>Research</a:t>
            </a:r>
            <a:r>
              <a:rPr lang="cs-CZ" sz="1400" dirty="0"/>
              <a:t> </a:t>
            </a:r>
            <a:r>
              <a:rPr lang="cs-CZ" sz="1400" dirty="0" err="1"/>
              <a:t>Methods</a:t>
            </a:r>
            <a:r>
              <a:rPr lang="cs-CZ" sz="1400" dirty="0"/>
              <a:t>. </a:t>
            </a:r>
            <a:r>
              <a:rPr lang="cs-CZ" sz="1400" dirty="0" err="1"/>
              <a:t>Qualitative</a:t>
            </a:r>
            <a:r>
              <a:rPr lang="cs-CZ" sz="1400" dirty="0"/>
              <a:t> </a:t>
            </a:r>
            <a:r>
              <a:rPr lang="cs-CZ" sz="1400" dirty="0" err="1"/>
              <a:t>and</a:t>
            </a:r>
            <a:r>
              <a:rPr lang="cs-CZ" sz="1400" dirty="0"/>
              <a:t> </a:t>
            </a:r>
            <a:r>
              <a:rPr lang="cs-CZ" sz="1400" dirty="0" err="1"/>
              <a:t>Quantitative</a:t>
            </a:r>
            <a:r>
              <a:rPr lang="cs-CZ" sz="1400" dirty="0"/>
              <a:t> </a:t>
            </a:r>
            <a:r>
              <a:rPr lang="cs-CZ" sz="1400" dirty="0" err="1"/>
              <a:t>Approaches</a:t>
            </a:r>
            <a:r>
              <a:rPr lang="cs-CZ" sz="1400" dirty="0"/>
              <a:t>. </a:t>
            </a:r>
            <a:r>
              <a:rPr lang="cs-CZ" sz="1400" dirty="0" err="1"/>
              <a:t>Sage</a:t>
            </a:r>
            <a:r>
              <a:rPr lang="cs-CZ" sz="1400" dirty="0"/>
              <a:t> : </a:t>
            </a:r>
            <a:r>
              <a:rPr lang="cs-CZ" sz="1400" dirty="0" err="1"/>
              <a:t>Thousand</a:t>
            </a:r>
            <a:r>
              <a:rPr lang="cs-CZ" sz="1400" dirty="0"/>
              <a:t> OAKS, 2000. ISBN 0-7619-1403-X. </a:t>
            </a:r>
          </a:p>
          <a:p>
            <a:pPr>
              <a:buNone/>
            </a:pPr>
            <a:r>
              <a:rPr lang="cs-CZ" sz="1400" dirty="0"/>
              <a:t>BYČKOVSKÝ, P. Základy měření výsledků výuky. Tvorba didaktického testu. Praha : ČVUT, 1982. </a:t>
            </a:r>
          </a:p>
          <a:p>
            <a:pPr>
              <a:buNone/>
            </a:pPr>
            <a:r>
              <a:rPr lang="cs-CZ" sz="1400" dirty="0"/>
              <a:t>DISMAN, M. Jak se vyrábí sociologická znalost. Praha : Karolinum, 2002. ISBN 80-246-0139-7. </a:t>
            </a:r>
          </a:p>
          <a:p>
            <a:pPr>
              <a:buNone/>
            </a:pPr>
            <a:r>
              <a:rPr lang="cs-CZ" sz="1400" dirty="0"/>
              <a:t>FAJKUS, B. Filosofie a metodologie vědy. Vývoj, současnost a perspektivy. Praha : Academia, 2005. ISBN 80-200-1304-0. </a:t>
            </a:r>
          </a:p>
          <a:p>
            <a:pPr>
              <a:buNone/>
            </a:pPr>
            <a:r>
              <a:rPr lang="cs-CZ" sz="1400" dirty="0"/>
              <a:t>FERJENČÍK, J. Úvod do metodologie psychologického výzkumu. Praha : Portál, 2002. </a:t>
            </a:r>
          </a:p>
          <a:p>
            <a:pPr>
              <a:buNone/>
            </a:pPr>
            <a:r>
              <a:rPr lang="cs-CZ" sz="1400" dirty="0"/>
              <a:t>FIELD, A.; HOLE, G. </a:t>
            </a:r>
            <a:r>
              <a:rPr lang="cs-CZ" sz="1400" dirty="0" err="1"/>
              <a:t>How</a:t>
            </a:r>
            <a:r>
              <a:rPr lang="cs-CZ" sz="1400" dirty="0"/>
              <a:t> to design </a:t>
            </a:r>
            <a:r>
              <a:rPr lang="cs-CZ" sz="1400" dirty="0" err="1"/>
              <a:t>and</a:t>
            </a:r>
            <a:r>
              <a:rPr lang="cs-CZ" sz="1400" dirty="0"/>
              <a:t> report </a:t>
            </a:r>
            <a:r>
              <a:rPr lang="cs-CZ" sz="1400" dirty="0" err="1"/>
              <a:t>experiments</a:t>
            </a:r>
            <a:r>
              <a:rPr lang="cs-CZ" sz="1400" dirty="0"/>
              <a:t>. London : </a:t>
            </a:r>
            <a:r>
              <a:rPr lang="cs-CZ" sz="1400" dirty="0" err="1"/>
              <a:t>Sage</a:t>
            </a:r>
            <a:r>
              <a:rPr lang="cs-CZ" sz="1400" dirty="0"/>
              <a:t>, 2003. ISBN 978-0-7619-7382-9. </a:t>
            </a:r>
          </a:p>
          <a:p>
            <a:pPr>
              <a:buNone/>
            </a:pPr>
            <a:r>
              <a:rPr lang="cs-CZ" sz="1400" dirty="0"/>
              <a:t>GAVORA, P. Výzkumné metody v pedagogice. Brno : </a:t>
            </a:r>
            <a:r>
              <a:rPr lang="cs-CZ" sz="1400" dirty="0" err="1"/>
              <a:t>Paido</a:t>
            </a:r>
            <a:r>
              <a:rPr lang="cs-CZ" sz="1400" dirty="0"/>
              <a:t>, 1996. </a:t>
            </a:r>
          </a:p>
          <a:p>
            <a:pPr>
              <a:buNone/>
            </a:pPr>
            <a:r>
              <a:rPr lang="cs-CZ" sz="1400" dirty="0"/>
              <a:t>HANTRAIS, L. </a:t>
            </a:r>
            <a:r>
              <a:rPr lang="cs-CZ" sz="1400" dirty="0" err="1"/>
              <a:t>International</a:t>
            </a:r>
            <a:r>
              <a:rPr lang="cs-CZ" sz="1400" dirty="0"/>
              <a:t> </a:t>
            </a:r>
            <a:r>
              <a:rPr lang="cs-CZ" sz="1400" dirty="0" err="1"/>
              <a:t>comparative</a:t>
            </a:r>
            <a:r>
              <a:rPr lang="cs-CZ" sz="1400" dirty="0"/>
              <a:t> </a:t>
            </a:r>
            <a:r>
              <a:rPr lang="cs-CZ" sz="1400" dirty="0" err="1"/>
              <a:t>research</a:t>
            </a:r>
            <a:r>
              <a:rPr lang="cs-CZ" sz="1400" dirty="0"/>
              <a:t>. </a:t>
            </a:r>
            <a:r>
              <a:rPr lang="cs-CZ" sz="1400" dirty="0" err="1"/>
              <a:t>Theory</a:t>
            </a:r>
            <a:r>
              <a:rPr lang="cs-CZ" sz="1400" dirty="0"/>
              <a:t>, </a:t>
            </a:r>
            <a:r>
              <a:rPr lang="cs-CZ" sz="1400" dirty="0" err="1"/>
              <a:t>methods</a:t>
            </a:r>
            <a:r>
              <a:rPr lang="cs-CZ" sz="1400" dirty="0"/>
              <a:t>, </a:t>
            </a:r>
            <a:r>
              <a:rPr lang="cs-CZ" sz="1400" dirty="0" err="1"/>
              <a:t>and</a:t>
            </a:r>
            <a:r>
              <a:rPr lang="cs-CZ" sz="1400" dirty="0"/>
              <a:t> </a:t>
            </a:r>
            <a:r>
              <a:rPr lang="cs-CZ" sz="1400" dirty="0" err="1"/>
              <a:t>practice</a:t>
            </a:r>
            <a:r>
              <a:rPr lang="cs-CZ" sz="1400" dirty="0"/>
              <a:t>. N.Y. : </a:t>
            </a:r>
            <a:r>
              <a:rPr lang="cs-CZ" sz="1400" dirty="0" err="1"/>
              <a:t>Palgrave</a:t>
            </a:r>
            <a:r>
              <a:rPr lang="cs-CZ" sz="1400" dirty="0"/>
              <a:t>, 2009. ISBN 978-0-230-21769-0. </a:t>
            </a:r>
          </a:p>
          <a:p>
            <a:pPr>
              <a:buNone/>
            </a:pPr>
            <a:r>
              <a:rPr lang="cs-CZ" sz="1400" dirty="0"/>
              <a:t>HARTL, P.; HARTLOVÁ, J. Psychologický slovník. Praha : Portál, 2000, 2004. ISBN 80-7178-303-X. </a:t>
            </a:r>
          </a:p>
          <a:p>
            <a:pPr>
              <a:buNone/>
            </a:pPr>
            <a:r>
              <a:rPr lang="cs-CZ" sz="1400" dirty="0"/>
              <a:t>HENDL, J. Kvalitativní výzkum. Základní teorie, metody a aplikace. Praha : Portál, 2008. ISBN 978-80-7367-485-4. </a:t>
            </a:r>
          </a:p>
          <a:p>
            <a:pPr>
              <a:buNone/>
            </a:pPr>
            <a:r>
              <a:rPr lang="cs-CZ" sz="1400" dirty="0"/>
              <a:t>HENDL, J. Přehled statistických metod zpracování dat. Analýza a </a:t>
            </a:r>
            <a:r>
              <a:rPr lang="cs-CZ" sz="1400" dirty="0" err="1"/>
              <a:t>metaanalýza</a:t>
            </a:r>
            <a:r>
              <a:rPr lang="cs-CZ" sz="1400" dirty="0"/>
              <a:t> dat. Praha : Portál, 2004. ISBN 80-7178-820-1. </a:t>
            </a:r>
          </a:p>
          <a:p>
            <a:pPr>
              <a:buNone/>
            </a:pPr>
            <a:r>
              <a:rPr lang="cs-CZ" sz="1400" dirty="0"/>
              <a:t>HOLZBACHOVÁ, I. Filozofické a metodologické problémy společenských věd. Brno : FF MU, 1990. ISBN 80-210-0212-3. </a:t>
            </a:r>
          </a:p>
          <a:p>
            <a:pPr>
              <a:buNone/>
            </a:pPr>
            <a:r>
              <a:rPr lang="cs-CZ" sz="1400" dirty="0"/>
              <a:t>CHRÁSKA, M. Didaktické testy v práci učitele. Olomouc : Krajský pedagogický ústav, 1998. </a:t>
            </a:r>
          </a:p>
          <a:p>
            <a:pPr>
              <a:buNone/>
            </a:pPr>
            <a:r>
              <a:rPr lang="cs-CZ" sz="1400" dirty="0"/>
              <a:t>CHRÁSKA, M. Didaktické testy. Příručka pro učitele a studenty učitelství. Brno : </a:t>
            </a:r>
            <a:r>
              <a:rPr lang="cs-CZ" sz="1400" dirty="0" err="1"/>
              <a:t>Paido</a:t>
            </a:r>
            <a:r>
              <a:rPr lang="cs-CZ" sz="1400" dirty="0"/>
              <a:t>, 1999. ISBN 80-85931-68-0. s. 91. </a:t>
            </a:r>
          </a:p>
          <a:p>
            <a:pPr>
              <a:buNone/>
            </a:pPr>
            <a:r>
              <a:rPr lang="cs-CZ" sz="1400" dirty="0"/>
              <a:t>CHRÁSKA, M. Hodnocení vzdělávacích výsledků žáků. In OBST, O.; KALHOUS, Z. a kol. Školní didaktika. Praha : Portál, 2002, s.212-232. ISBN 80-7178-253-X. </a:t>
            </a:r>
          </a:p>
          <a:p>
            <a:pPr>
              <a:buNone/>
            </a:pPr>
            <a:r>
              <a:rPr lang="cs-CZ" sz="1400" dirty="0"/>
              <a:t>CHRÁSKA, M. Metody pedagogického výzkumu. Základy kvantitativního výzkumu. Praha : </a:t>
            </a:r>
            <a:r>
              <a:rPr lang="cs-CZ" sz="1400" dirty="0" err="1"/>
              <a:t>Grada</a:t>
            </a:r>
            <a:r>
              <a:rPr lang="cs-CZ" sz="1400" dirty="0"/>
              <a:t>, 2007. ISBN 978-80-247-1369-4. </a:t>
            </a:r>
          </a:p>
          <a:p>
            <a:pPr>
              <a:buNone/>
            </a:pPr>
            <a:r>
              <a:rPr lang="cs-CZ" sz="1400" dirty="0"/>
              <a:t>CHRÁSKA, M. Základy výzkumu v pedagogice. Olomouc, </a:t>
            </a:r>
            <a:r>
              <a:rPr lang="cs-CZ" sz="1400" dirty="0" err="1"/>
              <a:t>PedFUP</a:t>
            </a:r>
            <a:r>
              <a:rPr lang="cs-CZ" sz="1400" dirty="0"/>
              <a:t>, 1998. ISBN 80-7067-798-8.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2088"/>
          <a:stretch>
            <a:fillRect/>
          </a:stretch>
        </p:blipFill>
        <p:spPr bwMode="auto">
          <a:xfrm>
            <a:off x="7643834" y="5715151"/>
            <a:ext cx="857250" cy="114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200" dirty="0"/>
              <a:t>JANÍK, T. a kol. Kurikulum – výuka – školní klima – učitelské vzdělávání. Analýza nálezů českého pedagogického výzkumu (2001 – 2008). Brno : MU, 2009. ISBN 978-80-210-4771-6. </a:t>
            </a:r>
          </a:p>
          <a:p>
            <a:pPr>
              <a:buNone/>
            </a:pPr>
            <a:r>
              <a:rPr lang="cs-CZ" sz="1200" dirty="0"/>
              <a:t>JANÍKOVÁ, M., VLČKOVÁ, K. a kol. Výzkum výuky: Tematické oblasti, výzkumné přístupy a metody. Brno : </a:t>
            </a:r>
            <a:r>
              <a:rPr lang="cs-CZ" sz="1200" dirty="0" err="1"/>
              <a:t>Paido</a:t>
            </a:r>
            <a:r>
              <a:rPr lang="cs-CZ" sz="1200" dirty="0"/>
              <a:t>, 2009. ISBN 978-80-7315-180-5. </a:t>
            </a:r>
          </a:p>
          <a:p>
            <a:pPr>
              <a:buNone/>
            </a:pPr>
            <a:r>
              <a:rPr lang="cs-CZ" sz="1200" dirty="0"/>
              <a:t>JOWELL, R.; ROBERTS, C.; FITZGERALD, R.; EVA, G. (</a:t>
            </a:r>
            <a:r>
              <a:rPr lang="cs-CZ" sz="1200" dirty="0" err="1"/>
              <a:t>Eds</a:t>
            </a:r>
            <a:r>
              <a:rPr lang="cs-CZ" sz="1200" dirty="0"/>
              <a:t>.) </a:t>
            </a:r>
            <a:r>
              <a:rPr lang="cs-CZ" sz="1200" dirty="0" err="1"/>
              <a:t>Measuring</a:t>
            </a:r>
            <a:r>
              <a:rPr lang="cs-CZ" sz="1200" dirty="0"/>
              <a:t> </a:t>
            </a:r>
            <a:r>
              <a:rPr lang="cs-CZ" sz="1200" dirty="0" err="1"/>
              <a:t>attitudes</a:t>
            </a:r>
            <a:r>
              <a:rPr lang="cs-CZ" sz="1200" dirty="0"/>
              <a:t> </a:t>
            </a:r>
            <a:r>
              <a:rPr lang="cs-CZ" sz="1200" dirty="0" err="1"/>
              <a:t>cross</a:t>
            </a:r>
            <a:r>
              <a:rPr lang="cs-CZ" sz="1200" dirty="0"/>
              <a:t>-</a:t>
            </a:r>
            <a:r>
              <a:rPr lang="cs-CZ" sz="1200" dirty="0" err="1"/>
              <a:t>nationally</a:t>
            </a:r>
            <a:r>
              <a:rPr lang="cs-CZ" sz="1200" dirty="0"/>
              <a:t>. </a:t>
            </a:r>
            <a:r>
              <a:rPr lang="cs-CZ" sz="1200" dirty="0" err="1"/>
              <a:t>Lessons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European</a:t>
            </a:r>
            <a:r>
              <a:rPr lang="cs-CZ" sz="1200" dirty="0"/>
              <a:t> </a:t>
            </a:r>
            <a:r>
              <a:rPr lang="cs-CZ" sz="1200" dirty="0" err="1"/>
              <a:t>Social</a:t>
            </a:r>
            <a:r>
              <a:rPr lang="cs-CZ" sz="1200" dirty="0"/>
              <a:t> </a:t>
            </a:r>
            <a:r>
              <a:rPr lang="cs-CZ" sz="1200" dirty="0" err="1"/>
              <a:t>Survey</a:t>
            </a:r>
            <a:r>
              <a:rPr lang="cs-CZ" sz="1200" dirty="0"/>
              <a:t>. London : </a:t>
            </a:r>
            <a:r>
              <a:rPr lang="cs-CZ" sz="1200" dirty="0" err="1"/>
              <a:t>Sage</a:t>
            </a:r>
            <a:r>
              <a:rPr lang="cs-CZ" sz="1200" dirty="0"/>
              <a:t>, 2007. ISBN978-1-4129-1981-4. </a:t>
            </a:r>
          </a:p>
          <a:p>
            <a:pPr>
              <a:buNone/>
            </a:pPr>
            <a:r>
              <a:rPr lang="cs-CZ" sz="1200" dirty="0"/>
              <a:t>KERLINGER, J. a kol. Základy výzkumu chování. Praha : Academia, 1972. </a:t>
            </a:r>
          </a:p>
          <a:p>
            <a:pPr>
              <a:buNone/>
            </a:pPr>
            <a:r>
              <a:rPr lang="cs-CZ" sz="1200" dirty="0"/>
              <a:t>KOMENDA, S., MAZUCHOVÁ, J. Tvorba a testování testu. Olomouc : UP, 1995. </a:t>
            </a:r>
          </a:p>
          <a:p>
            <a:pPr>
              <a:buNone/>
            </a:pPr>
            <a:r>
              <a:rPr lang="cs-CZ" sz="1200" dirty="0"/>
              <a:t>KUČERA, M. Školní etnografie. Přehled problematiky. Studia </a:t>
            </a:r>
            <a:r>
              <a:rPr lang="cs-CZ" sz="1200" dirty="0" err="1"/>
              <a:t>pedagogica</a:t>
            </a:r>
            <a:r>
              <a:rPr lang="cs-CZ" sz="1200" dirty="0"/>
              <a:t>, 1992, č. 8.  </a:t>
            </a:r>
          </a:p>
          <a:p>
            <a:pPr>
              <a:buNone/>
            </a:pPr>
            <a:r>
              <a:rPr lang="cs-CZ" sz="1200" dirty="0"/>
              <a:t>MAŇÁK, J. a kol. Kapitoly z metodologie pedagogiky. Brno: MU, 1994. ISBN 80-210-1031-2. </a:t>
            </a:r>
          </a:p>
          <a:p>
            <a:pPr>
              <a:buNone/>
            </a:pPr>
            <a:r>
              <a:rPr lang="cs-CZ" sz="1200" dirty="0"/>
              <a:t>MAŇÁK, J.; ŠVEC, V., ŠVEC, Š. (</a:t>
            </a:r>
            <a:r>
              <a:rPr lang="cs-CZ" sz="1200" dirty="0" err="1"/>
              <a:t>ed</a:t>
            </a:r>
            <a:r>
              <a:rPr lang="cs-CZ" sz="1200" dirty="0"/>
              <a:t>). </a:t>
            </a:r>
            <a:r>
              <a:rPr lang="cs-CZ" sz="1200" i="1" dirty="0"/>
              <a:t>Slovník pedagogické metodologie</a:t>
            </a:r>
            <a:r>
              <a:rPr lang="cs-CZ" sz="1200" dirty="0"/>
              <a:t>. Brno : </a:t>
            </a:r>
            <a:r>
              <a:rPr lang="cs-CZ" sz="1200" dirty="0" err="1"/>
              <a:t>Paido</a:t>
            </a:r>
            <a:r>
              <a:rPr lang="cs-CZ" sz="1200" dirty="0"/>
              <a:t>, 2005. ISBN 80-210-3802-0.</a:t>
            </a:r>
          </a:p>
          <a:p>
            <a:pPr>
              <a:buNone/>
            </a:pPr>
            <a:r>
              <a:rPr lang="cs-CZ" sz="1200" dirty="0"/>
              <a:t>MAŇÁK, J.; ŠVEC, V. (</a:t>
            </a:r>
            <a:r>
              <a:rPr lang="cs-CZ" sz="1200" dirty="0" err="1"/>
              <a:t>eds</a:t>
            </a:r>
            <a:r>
              <a:rPr lang="cs-CZ" sz="1200" dirty="0"/>
              <a:t>). Cesty pedagogického výzkumu. Brno : </a:t>
            </a:r>
            <a:r>
              <a:rPr lang="cs-CZ" sz="1200" dirty="0" err="1"/>
              <a:t>Paido</a:t>
            </a:r>
            <a:r>
              <a:rPr lang="cs-CZ" sz="1200" dirty="0"/>
              <a:t>, 2004. ISBN 80-7315-078-6.</a:t>
            </a:r>
          </a:p>
          <a:p>
            <a:pPr>
              <a:buNone/>
            </a:pPr>
            <a:r>
              <a:rPr lang="cs-CZ" sz="1200" dirty="0"/>
              <a:t>MARŠÁLOVÁ, L. a kol. </a:t>
            </a:r>
            <a:r>
              <a:rPr lang="cs-CZ" sz="1200" dirty="0" err="1"/>
              <a:t>Metodológia</a:t>
            </a:r>
            <a:r>
              <a:rPr lang="cs-CZ" sz="1200" dirty="0"/>
              <a:t> a </a:t>
            </a:r>
            <a:r>
              <a:rPr lang="cs-CZ" sz="1200" dirty="0" err="1"/>
              <a:t>metódy</a:t>
            </a:r>
            <a:r>
              <a:rPr lang="cs-CZ" sz="1200" dirty="0"/>
              <a:t> psychologického </a:t>
            </a:r>
            <a:r>
              <a:rPr lang="cs-CZ" sz="1200" dirty="0" err="1"/>
              <a:t>výskumu</a:t>
            </a:r>
            <a:r>
              <a:rPr lang="cs-CZ" sz="1200" dirty="0"/>
              <a:t>. Bratislava : SPN, 1990. </a:t>
            </a:r>
          </a:p>
          <a:p>
            <a:pPr>
              <a:buNone/>
            </a:pPr>
            <a:r>
              <a:rPr lang="cs-CZ" sz="1200" dirty="0"/>
              <a:t>Pražská skupina školní etnografie Kapitoly ze školní etnografie. Praha : 1993. Pražská skupina školní etnografie Typy žáků. Zpráva z terénního výzkumu. Praha : 1995. </a:t>
            </a:r>
          </a:p>
          <a:p>
            <a:pPr>
              <a:buNone/>
            </a:pPr>
            <a:r>
              <a:rPr lang="cs-CZ" sz="1200" dirty="0"/>
              <a:t>PRŮCHA, J. Pedagogický výzkum. Uvedení do teorie a praxe. Praha : Karolinum, 1995. ISBN 80-7184-132-3. </a:t>
            </a:r>
          </a:p>
          <a:p>
            <a:pPr>
              <a:buNone/>
            </a:pPr>
            <a:r>
              <a:rPr lang="cs-CZ" sz="1200" dirty="0"/>
              <a:t>PRŮCHA, J.; MAREŠ, J.; WALTEROVÁ, E. Pedagogický slovník. Praha : Portál, 2009. ISBN 978-80-7367-647-6. </a:t>
            </a:r>
          </a:p>
          <a:p>
            <a:pPr>
              <a:buNone/>
            </a:pPr>
            <a:r>
              <a:rPr lang="cs-CZ" sz="1200" dirty="0"/>
              <a:t>Sborníky z konferencí České asociace pedagogického výzkumu (ČAPV) </a:t>
            </a:r>
          </a:p>
          <a:p>
            <a:pPr>
              <a:buNone/>
            </a:pPr>
            <a:r>
              <a:rPr lang="cs-CZ" sz="1200" dirty="0"/>
              <a:t>SILVEMAN, D. </a:t>
            </a:r>
            <a:r>
              <a:rPr lang="cs-CZ" sz="1200" dirty="0" err="1"/>
              <a:t>Ako</a:t>
            </a:r>
            <a:r>
              <a:rPr lang="cs-CZ" sz="1200" dirty="0"/>
              <a:t> </a:t>
            </a:r>
            <a:r>
              <a:rPr lang="cs-CZ" sz="1200" dirty="0" err="1"/>
              <a:t>robiť</a:t>
            </a:r>
            <a:r>
              <a:rPr lang="cs-CZ" sz="1200" dirty="0"/>
              <a:t> </a:t>
            </a:r>
            <a:r>
              <a:rPr lang="cs-CZ" sz="1200" dirty="0" err="1"/>
              <a:t>kvalitatívny</a:t>
            </a:r>
            <a:r>
              <a:rPr lang="cs-CZ" sz="1200" dirty="0"/>
              <a:t> </a:t>
            </a:r>
            <a:r>
              <a:rPr lang="cs-CZ" sz="1200" dirty="0" err="1"/>
              <a:t>výskum</a:t>
            </a:r>
            <a:r>
              <a:rPr lang="cs-CZ" sz="1200" dirty="0"/>
              <a:t>. Bratislava : </a:t>
            </a:r>
            <a:r>
              <a:rPr lang="cs-CZ" sz="1200" dirty="0" err="1"/>
              <a:t>Ikar</a:t>
            </a:r>
            <a:r>
              <a:rPr lang="cs-CZ" sz="1200" dirty="0"/>
              <a:t>, 2005. ISBN 80-551-0904-4. </a:t>
            </a:r>
          </a:p>
          <a:p>
            <a:pPr>
              <a:buNone/>
            </a:pPr>
            <a:r>
              <a:rPr lang="cs-CZ" sz="1200" dirty="0"/>
              <a:t>SKALKOVÁ, J. a kol. Úvod do metodologie a metod pedagogického výzkumu. Praha : SPN, 1983. </a:t>
            </a:r>
          </a:p>
          <a:p>
            <a:pPr>
              <a:buNone/>
            </a:pPr>
            <a:r>
              <a:rPr lang="cs-CZ" sz="1200" dirty="0"/>
              <a:t>STRAUSS, A., CORBINOVÁ, J. Základy kvalitativního výzkumu. Boskovice : Albert, 1999. </a:t>
            </a:r>
          </a:p>
          <a:p>
            <a:pPr>
              <a:buNone/>
            </a:pPr>
            <a:r>
              <a:rPr lang="cs-CZ" sz="1200" dirty="0"/>
              <a:t>SUE, V.; RITTER, L. A. </a:t>
            </a:r>
            <a:r>
              <a:rPr lang="cs-CZ" sz="1200" dirty="0" err="1"/>
              <a:t>Conducting</a:t>
            </a:r>
            <a:r>
              <a:rPr lang="cs-CZ" sz="1200" dirty="0"/>
              <a:t>  Online </a:t>
            </a:r>
            <a:r>
              <a:rPr lang="cs-CZ" sz="1200" dirty="0" err="1"/>
              <a:t>Surveys</a:t>
            </a:r>
            <a:r>
              <a:rPr lang="cs-CZ" sz="1200" dirty="0"/>
              <a:t>. London : </a:t>
            </a:r>
            <a:r>
              <a:rPr lang="cs-CZ" sz="1200" dirty="0" err="1"/>
              <a:t>Sage</a:t>
            </a:r>
            <a:r>
              <a:rPr lang="cs-CZ" sz="1200" dirty="0"/>
              <a:t>, 2007. ISBN978-1-4129-3754-2. </a:t>
            </a:r>
          </a:p>
          <a:p>
            <a:pPr>
              <a:buNone/>
            </a:pPr>
            <a:r>
              <a:rPr lang="cs-CZ" sz="1200" dirty="0"/>
              <a:t>SVOBODA, M (</a:t>
            </a:r>
            <a:r>
              <a:rPr lang="cs-CZ" sz="1200" dirty="0" err="1"/>
              <a:t>Ed</a:t>
            </a:r>
            <a:r>
              <a:rPr lang="cs-CZ" sz="1200" dirty="0"/>
              <a:t>.), KREJČÍŘOVÁ, D.; VÁGNEROVÁ, M. Psychodiagnostika dětí a dospívajících. Praha : Portál, 2001. ISBN 80-7178-545-8. </a:t>
            </a:r>
          </a:p>
          <a:p>
            <a:pPr>
              <a:buNone/>
            </a:pPr>
            <a:r>
              <a:rPr lang="cs-CZ" sz="1200" dirty="0"/>
              <a:t>SVOBODA, M. Psychologická diagnostika dospělých. Praha : Portál, 1999. ISBN 80-7367-050-X. </a:t>
            </a:r>
          </a:p>
          <a:p>
            <a:pPr>
              <a:buNone/>
            </a:pPr>
            <a:r>
              <a:rPr lang="cs-CZ" sz="1200" dirty="0"/>
              <a:t>ŠVAŘÍČEK, R.; ŠEĎOVÁ, K. a kol. Kvalitativní výzkum v pedagogických vědách. Praha : Portál, 2007. ISBN 978-80-7367-313-0. </a:t>
            </a:r>
          </a:p>
          <a:p>
            <a:pPr>
              <a:buNone/>
            </a:pPr>
            <a:r>
              <a:rPr lang="cs-CZ" sz="1200" dirty="0"/>
              <a:t>ŠVEC, Š. a kol. </a:t>
            </a:r>
            <a:r>
              <a:rPr lang="cs-CZ" sz="1200" dirty="0" err="1"/>
              <a:t>Metodológia</a:t>
            </a:r>
            <a:r>
              <a:rPr lang="cs-CZ" sz="1200" dirty="0"/>
              <a:t> </a:t>
            </a:r>
            <a:r>
              <a:rPr lang="cs-CZ" sz="1200" dirty="0" err="1"/>
              <a:t>vied</a:t>
            </a:r>
            <a:r>
              <a:rPr lang="cs-CZ" sz="1200" dirty="0"/>
              <a:t> o výchove. Bratislava : IRIS, 1998. </a:t>
            </a:r>
          </a:p>
          <a:p>
            <a:pPr>
              <a:buNone/>
            </a:pPr>
            <a:r>
              <a:rPr lang="cs-CZ" sz="1200" dirty="0"/>
              <a:t>TRAVERS, R. M. W. Úvod do pedagogického výzkumu. Praha : SPN, 1970. </a:t>
            </a:r>
          </a:p>
          <a:p>
            <a:pPr>
              <a:buNone/>
            </a:pPr>
            <a:r>
              <a:rPr lang="cs-CZ" sz="1200" dirty="0"/>
              <a:t>VLČKOVÁ, K. Metodologická stránka doktorských projektů oboru Pedagogika. Pohled na projekty ze Semináře studentů 1. a 2. ročníku doktorského studijního programu na </a:t>
            </a:r>
            <a:r>
              <a:rPr lang="cs-CZ" sz="1200" dirty="0" err="1"/>
              <a:t>PdF</a:t>
            </a:r>
            <a:r>
              <a:rPr lang="cs-CZ" sz="1200" dirty="0"/>
              <a:t> MU. In Bulletin CPV 2008. 1. </a:t>
            </a:r>
            <a:r>
              <a:rPr lang="cs-CZ" sz="1200" dirty="0" err="1"/>
              <a:t>vyd</a:t>
            </a:r>
            <a:r>
              <a:rPr lang="cs-CZ" sz="1200" dirty="0"/>
              <a:t>. Brno : CPV, 2008. od s. 50-65, 15 s. ISBN 978-80-210-4753-2.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285860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286124"/>
            <a:ext cx="1143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Budu učitel(</a:t>
            </a:r>
            <a:r>
              <a:rPr lang="cs-CZ" dirty="0" err="1"/>
              <a:t>ka</a:t>
            </a:r>
            <a:r>
              <a:rPr lang="cs-CZ" dirty="0"/>
              <a:t>), proč mne učíte něco o výzkumu?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Požadavek MŠMT na obsah učitelských studijních programů v ČR</a:t>
            </a:r>
          </a:p>
          <a:p>
            <a:r>
              <a:rPr lang="cs-CZ" dirty="0"/>
              <a:t>Praxe založená na důkazech (zdravíme Skandinávii) aneb učebnice a slovníky zastarávají, odborné poznatky se mění – a proto je dobré mít představu o jejich vzniku</a:t>
            </a:r>
          </a:p>
          <a:p>
            <a:r>
              <a:rPr lang="cs-CZ" dirty="0"/>
              <a:t>Škola jako instituce generuje množství dat, které je nutné vyhodnocovat v rámci (auto)evaluace – a znalost postupů zpracování se může hodit (výroční zprávy školy, mi</a:t>
            </a:r>
          </a:p>
          <a:p>
            <a:r>
              <a:rPr lang="cs-CZ" dirty="0"/>
              <a:t>Hranice mezi </a:t>
            </a:r>
            <a:r>
              <a:rPr lang="cs-CZ" dirty="0" err="1"/>
              <a:t>ped</a:t>
            </a:r>
            <a:r>
              <a:rPr lang="cs-CZ" dirty="0"/>
              <a:t>. výzkumem a </a:t>
            </a:r>
            <a:r>
              <a:rPr lang="cs-CZ" dirty="0" err="1"/>
              <a:t>ped</a:t>
            </a:r>
            <a:r>
              <a:rPr lang="cs-CZ" dirty="0"/>
              <a:t>. diagnostikou je neostrá </a:t>
            </a:r>
          </a:p>
          <a:p>
            <a:r>
              <a:rPr lang="cs-CZ" dirty="0"/>
              <a:t>Znalost širšího kontextu práce učitele se může hodit (od srovnání mezd v zemích OECD po výroční zprávy ČŠI…)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38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Gavora</a:t>
            </a:r>
            <a:r>
              <a:rPr lang="cs-CZ" dirty="0"/>
              <a:t>, P., et al. (2010). Elektronická </a:t>
            </a:r>
            <a:r>
              <a:rPr lang="cs-CZ" dirty="0" err="1"/>
              <a:t>učebnica</a:t>
            </a:r>
            <a:r>
              <a:rPr lang="cs-CZ" dirty="0"/>
              <a:t> pedagogického </a:t>
            </a:r>
            <a:r>
              <a:rPr lang="cs-CZ" dirty="0" err="1"/>
              <a:t>výskumu</a:t>
            </a:r>
            <a:r>
              <a:rPr lang="cs-CZ" dirty="0"/>
              <a:t>. [online]. Bratislava: Univerzita Komenského. Dostupné z </a:t>
            </a:r>
            <a:r>
              <a:rPr lang="cs-CZ" dirty="0">
                <a:hlinkClick r:id="rId2"/>
              </a:rPr>
              <a:t>http://www.e-metodologia.fedu.uniba.sk</a:t>
            </a:r>
            <a:r>
              <a:rPr lang="cs-CZ" dirty="0"/>
              <a:t>  </a:t>
            </a:r>
          </a:p>
          <a:p>
            <a:r>
              <a:rPr lang="cs-CZ" dirty="0"/>
              <a:t>Švaříček, R., &amp; Šeďová, K. (2007). </a:t>
            </a:r>
            <a:r>
              <a:rPr lang="cs-CZ" i="1" dirty="0"/>
              <a:t>Kvalitativní výzkum v pedagogických vědách</a:t>
            </a:r>
            <a:r>
              <a:rPr lang="cs-CZ" dirty="0"/>
              <a:t> (vydání první). Portál. </a:t>
            </a:r>
            <a:r>
              <a:rPr lang="cs-CZ" dirty="0" err="1">
                <a:hlinkClick r:id="rId3"/>
              </a:rPr>
              <a:t>info</a:t>
            </a:r>
            <a:endParaRPr lang="cs-CZ" dirty="0"/>
          </a:p>
          <a:p>
            <a:r>
              <a:rPr lang="cs-CZ" dirty="0"/>
              <a:t>APA styl: Požadavky na úpravu rukopisů. Pedagogická orientace: URL: </a:t>
            </a:r>
            <a:r>
              <a:rPr lang="cs-CZ" dirty="0">
                <a:hlinkClick r:id="rId4"/>
              </a:rPr>
              <a:t>https://journals.muni.cz/public/journals/10/pokynyproautorydleapa_151113_pedor.pdf</a:t>
            </a:r>
            <a:r>
              <a:rPr lang="cs-CZ" dirty="0"/>
              <a:t> </a:t>
            </a:r>
          </a:p>
          <a:p>
            <a:r>
              <a:rPr lang="cs-CZ" i="1" dirty="0"/>
              <a:t>A také rozšiřující literatura v interaktivní osnově pro zájemce</a:t>
            </a:r>
          </a:p>
        </p:txBody>
      </p:sp>
    </p:spTree>
    <p:extLst>
      <p:ext uri="{BB962C8B-B14F-4D97-AF65-F5344CB8AC3E}">
        <p14:creationId xmlns:p14="http://schemas.microsoft.com/office/powerpoint/2010/main" val="119065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teď k tématu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47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VZNIKAJÍ POZNATKY?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Autorita (</a:t>
            </a:r>
            <a:r>
              <a:rPr lang="cs-CZ" sz="2800" b="1" dirty="0" err="1"/>
              <a:t>J.A.Komenský</a:t>
            </a:r>
            <a:r>
              <a:rPr lang="cs-CZ" sz="2800" b="1" dirty="0"/>
              <a:t>, Průcha, </a:t>
            </a:r>
            <a:r>
              <a:rPr lang="cs-CZ" sz="2800" b="1" dirty="0" err="1"/>
              <a:t>Gavora</a:t>
            </a:r>
            <a:r>
              <a:rPr lang="cs-CZ" sz="2800" b="1" dirty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/>
          </a:p>
          <a:p>
            <a:pPr marL="609600" indent="-609600" algn="r">
              <a:buFontTx/>
              <a:buNone/>
            </a:pPr>
            <a:endParaRPr lang="cs-CZ" sz="1000" b="1" dirty="0"/>
          </a:p>
          <a:p>
            <a:pPr marL="609600" indent="-609600" algn="r">
              <a:buFontTx/>
              <a:buNone/>
            </a:pPr>
            <a:r>
              <a:rPr lang="cs-CZ" sz="2000" b="1" dirty="0"/>
              <a:t>Charles </a:t>
            </a:r>
            <a:r>
              <a:rPr lang="cs-CZ" sz="2000" b="1" dirty="0" err="1"/>
              <a:t>Peirce</a:t>
            </a:r>
            <a:r>
              <a:rPr lang="cs-CZ" sz="1800" b="1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Fixation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Belief</a:t>
            </a:r>
            <a:r>
              <a:rPr lang="cs-CZ" sz="1800" dirty="0"/>
              <a:t> http://www.peirce.org/writings/p107.html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9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Pedagogika jako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sz="2800" dirty="0"/>
              <a:t>2 části</a:t>
            </a:r>
          </a:p>
          <a:p>
            <a:pPr lvl="0">
              <a:buNone/>
            </a:pPr>
            <a:endParaRPr lang="cs-CZ" sz="2800" dirty="0"/>
          </a:p>
          <a:p>
            <a:pPr lvl="0">
              <a:buNone/>
            </a:pPr>
            <a:r>
              <a:rPr lang="cs-CZ" b="1" dirty="0"/>
              <a:t>Teorie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souhrn koncepcí, výroků, hypotéz, problémů, které systematicky popisují edukační realitu</a:t>
            </a:r>
          </a:p>
          <a:p>
            <a:pPr lvl="1"/>
            <a:endParaRPr lang="cs-CZ" dirty="0"/>
          </a:p>
          <a:p>
            <a:pPr lvl="0">
              <a:buNone/>
            </a:pPr>
            <a:r>
              <a:rPr lang="cs-CZ" b="1" dirty="0"/>
              <a:t>Výzkum</a:t>
            </a:r>
            <a:r>
              <a:rPr lang="cs-CZ" dirty="0"/>
              <a:t> (a metodologie tohoto výzkumu)</a:t>
            </a:r>
          </a:p>
          <a:p>
            <a:pPr lvl="1"/>
            <a:r>
              <a:rPr lang="cs-CZ" dirty="0"/>
              <a:t>aparát, který nasycuje pedagogickou teorii daty a poznatky o dané realitě</a:t>
            </a:r>
          </a:p>
          <a:p>
            <a:pPr lvl="1"/>
            <a:endParaRPr lang="cs-CZ" dirty="0"/>
          </a:p>
          <a:p>
            <a:pPr marL="457200" lvl="1" indent="0" algn="r">
              <a:buNone/>
            </a:pPr>
            <a:r>
              <a:rPr lang="cs-CZ" i="1" dirty="0"/>
              <a:t>…Pro zjednodušení mluvíme o Pedagogice, ale chápeme ji obecněji jako vědy o edukaci (</a:t>
            </a:r>
            <a:r>
              <a:rPr lang="cs-CZ" i="1" dirty="0" err="1"/>
              <a:t>educational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i="1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/>
              <a:t>ZÁVĚREČNOU </a:t>
            </a:r>
            <a:r>
              <a:rPr lang="cs-CZ" sz="1400" b="1" dirty="0"/>
              <a:t>PRÁCI?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thesis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 </a:t>
            </a:r>
            <a:br>
              <a:rPr lang="cs-CZ" dirty="0"/>
            </a:br>
            <a:r>
              <a:rPr lang="cs-CZ" dirty="0"/>
              <a:t>(k čemu je učiteli)</a:t>
            </a:r>
          </a:p>
        </p:txBody>
      </p:sp>
    </p:spTree>
    <p:extLst>
      <p:ext uri="{BB962C8B-B14F-4D97-AF65-F5344CB8AC3E}">
        <p14:creationId xmlns:p14="http://schemas.microsoft.com/office/powerpoint/2010/main" val="30432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Odznáček</Template>
  <TotalTime>496</TotalTime>
  <Words>4232</Words>
  <Application>Microsoft Office PowerPoint</Application>
  <PresentationFormat>Předvádění na obrazovce (4:3)</PresentationFormat>
  <Paragraphs>481</Paragraphs>
  <Slides>32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Garamond</vt:lpstr>
      <vt:lpstr>Gill Sans MT</vt:lpstr>
      <vt:lpstr>Impact</vt:lpstr>
      <vt:lpstr>Symbol</vt:lpstr>
      <vt:lpstr>Times New Roman</vt:lpstr>
      <vt:lpstr>Wingdings</vt:lpstr>
      <vt:lpstr>Badge</vt:lpstr>
      <vt:lpstr>SZ6031 Výzkum v pedagogické praxi</vt:lpstr>
      <vt:lpstr>Vyučující</vt:lpstr>
      <vt:lpstr>Požadavky na ukončení</vt:lpstr>
      <vt:lpstr>Budu učitel(ka), proč mne učíte něco o výzkumu?</vt:lpstr>
      <vt:lpstr>Literatura</vt:lpstr>
      <vt:lpstr>…a teď k tématu</vt:lpstr>
      <vt:lpstr>JAK VZNIKAJÍ POZNATKY?</vt:lpstr>
      <vt:lpstr>Pedagogika jako věda</vt:lpstr>
      <vt:lpstr>Metodologie  (k čemu je učiteli)</vt:lpstr>
      <vt:lpstr>Pedagogika jako věda</vt:lpstr>
      <vt:lpstr>Specifika pedagogiky jako vědy</vt:lpstr>
      <vt:lpstr>Věda</vt:lpstr>
      <vt:lpstr>Když se řekne… věda</vt:lpstr>
      <vt:lpstr>Základní pojmy </vt:lpstr>
      <vt:lpstr>Model empirické vědy </vt:lpstr>
      <vt:lpstr>Teorie</vt:lpstr>
      <vt:lpstr>Pedagogická metodologie</vt:lpstr>
      <vt:lpstr>MAPA VÝZKUMU CO VŠECHNO PATŘÍ DO VÝZKUMU?</vt:lpstr>
      <vt:lpstr>Pedagogický výzkum</vt:lpstr>
      <vt:lpstr>Co se nejčastěji zkoumá?</vt:lpstr>
      <vt:lpstr>Asociace pedagogického výzkumu</vt:lpstr>
      <vt:lpstr>Přínos Ped. výzkumu pro další obory - Aster (1990) uvádí:</vt:lpstr>
      <vt:lpstr>Instituce pedagogického výzkumu </vt:lpstr>
      <vt:lpstr>Odborné pedagogické časopisy</vt:lpstr>
      <vt:lpstr>Odborné pedagogické časopisy</vt:lpstr>
      <vt:lpstr>Monografie a studie z výzkumů</vt:lpstr>
      <vt:lpstr>Mezinárodně srovnávací výzkumy výsledků vzdělávání</vt:lpstr>
      <vt:lpstr>Prezentace aplikace PowerPoint</vt:lpstr>
      <vt:lpstr>Doplňkové informace</vt:lpstr>
      <vt:lpstr>Výběr současné literatury</vt:lpstr>
      <vt:lpstr>Prezentace aplikace PowerPoint</vt:lpstr>
      <vt:lpstr>Prezentace aplikace PowerPoint</vt:lpstr>
    </vt:vector>
  </TitlesOfParts>
  <Company>Pedagogická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Your User Name</dc:creator>
  <cp:lastModifiedBy>Jana Kratochvílová</cp:lastModifiedBy>
  <cp:revision>46</cp:revision>
  <dcterms:created xsi:type="dcterms:W3CDTF">2010-05-10T08:33:39Z</dcterms:created>
  <dcterms:modified xsi:type="dcterms:W3CDTF">2021-10-09T05:55:07Z</dcterms:modified>
</cp:coreProperties>
</file>