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8" r:id="rId3"/>
    <p:sldId id="377" r:id="rId4"/>
    <p:sldId id="363" r:id="rId5"/>
    <p:sldId id="364" r:id="rId6"/>
    <p:sldId id="365" r:id="rId7"/>
    <p:sldId id="379" r:id="rId8"/>
    <p:sldId id="362" r:id="rId9"/>
    <p:sldId id="366" r:id="rId10"/>
    <p:sldId id="381" r:id="rId11"/>
    <p:sldId id="380" r:id="rId12"/>
    <p:sldId id="378" r:id="rId13"/>
    <p:sldId id="367" r:id="rId14"/>
    <p:sldId id="375" r:id="rId15"/>
    <p:sldId id="376" r:id="rId16"/>
    <p:sldId id="368" r:id="rId17"/>
    <p:sldId id="369" r:id="rId18"/>
    <p:sldId id="355" r:id="rId19"/>
    <p:sldId id="370" r:id="rId20"/>
    <p:sldId id="371" r:id="rId21"/>
    <p:sldId id="372" r:id="rId22"/>
    <p:sldId id="3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bNF9QNEQLA" TargetMode="External"/><Relationship Id="rId2" Type="http://schemas.openxmlformats.org/officeDocument/2006/relationships/hyperlink" Target="https://www.youtube.com/watch?v=IGQmdoK_Zf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RAKt0GakJ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3355848"/>
            <a:ext cx="8295456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</a:t>
            </a:r>
            <a:br>
              <a:rPr lang="cs-CZ" dirty="0"/>
            </a:br>
            <a:r>
              <a:rPr lang="cs-CZ" dirty="0"/>
              <a:t>Kategorizace a stereotypy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/>
              <a:t>Jan Krása, Katedra psychologie, Pedagogická fakulta, MU.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Kategorie mají vztahy k jiným (příbuzným) kategoriím – srov. tzv. </a:t>
            </a:r>
            <a:r>
              <a:rPr lang="cs-CZ" b="1" dirty="0"/>
              <a:t>myšlenkové mapy</a:t>
            </a:r>
            <a:r>
              <a:rPr lang="cs-CZ" dirty="0"/>
              <a:t> </a:t>
            </a:r>
            <a:r>
              <a:rPr lang="cs-CZ" dirty="0" smtClean="0"/>
              <a:t>mapují právě tyto vztahy (existuje různá vzdálenost </a:t>
            </a:r>
            <a:r>
              <a:rPr lang="cs-CZ" dirty="0"/>
              <a:t>mezi kategoriemi).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Skrze tuto souvislost člověk promítá např. do kategorie </a:t>
            </a:r>
            <a:r>
              <a:rPr lang="cs-CZ" i="1" dirty="0"/>
              <a:t>feministka</a:t>
            </a:r>
            <a:r>
              <a:rPr lang="cs-CZ" dirty="0"/>
              <a:t> ještě několik atributů z příbuzných kategorií. Takto rozhodujeme (více méně </a:t>
            </a:r>
            <a:r>
              <a:rPr lang="cs-CZ" dirty="0" smtClean="0"/>
              <a:t>nevědomě, resp. automaticky) </a:t>
            </a:r>
            <a:r>
              <a:rPr lang="cs-CZ" dirty="0"/>
              <a:t>na základě širších informací.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6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kategorií v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568952" cy="462560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Nadále </a:t>
            </a:r>
            <a:r>
              <a:rPr lang="cs-CZ" dirty="0"/>
              <a:t>pak ve své mysli </a:t>
            </a:r>
            <a:r>
              <a:rPr lang="cs-CZ" dirty="0" smtClean="0"/>
              <a:t>člověk pracuje </a:t>
            </a:r>
            <a:r>
              <a:rPr lang="cs-CZ" dirty="0"/>
              <a:t>s tímto vjemem </a:t>
            </a:r>
            <a:r>
              <a:rPr lang="cs-CZ" dirty="0" smtClean="0"/>
              <a:t>rozšířeným o kategorické informace. </a:t>
            </a:r>
            <a:r>
              <a:rPr lang="cs-CZ" b="1" dirty="0" smtClean="0"/>
              <a:t>Nikoli s čistým vjemem</a:t>
            </a:r>
            <a:r>
              <a:rPr lang="cs-CZ" dirty="0" smtClean="0"/>
              <a:t>! Čisté vnímání v tomto smyslu neexistuje.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Adaptační výhodou tohoto posunu od čistého vjemu ke kategorii je to, že člověk </a:t>
            </a:r>
            <a:r>
              <a:rPr lang="cs-CZ" dirty="0"/>
              <a:t>tak může být citlivější k určitým proměnám </a:t>
            </a:r>
            <a:r>
              <a:rPr lang="cs-CZ" dirty="0" smtClean="0"/>
              <a:t>vjemu, </a:t>
            </a:r>
            <a:r>
              <a:rPr lang="cs-CZ" dirty="0"/>
              <a:t>avšak zároveň se stává méně citlivý k jiným změnám vjemu.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Srov. </a:t>
            </a:r>
            <a:r>
              <a:rPr lang="cs-CZ" dirty="0">
                <a:hlinkClick r:id="rId2"/>
              </a:rPr>
              <a:t>https://www.youtube.com/watch?v=IGQmdoK_ZfY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Srov.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www.youtube.com/watch?v=ubNF9QNEQLA</a:t>
            </a:r>
            <a:endParaRPr lang="cs-CZ" dirty="0" smtClean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3094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vůbec kategorizujeme?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rmAutofit fontScale="85000" lnSpcReduction="20000"/>
          </a:bodyPr>
          <a:lstStyle/>
          <a:p>
            <a:pPr marL="118872" indent="0">
              <a:buNone/>
            </a:pPr>
            <a:r>
              <a:rPr lang="cs-CZ" b="1" dirty="0"/>
              <a:t>Výhoda</a:t>
            </a:r>
            <a:r>
              <a:rPr lang="cs-CZ" dirty="0"/>
              <a:t> stereotypu je v tom, že některé atributy kategorie budou pro danou skupinu opravdu společné (srov. však zrádnost v posuzování etnik</a:t>
            </a:r>
            <a:r>
              <a:rPr lang="cs-CZ" dirty="0" smtClean="0"/>
              <a:t>, popř. pohlaví, </a:t>
            </a:r>
            <a:r>
              <a:rPr lang="cs-CZ" dirty="0"/>
              <a:t>resp. </a:t>
            </a:r>
            <a:r>
              <a:rPr lang="cs-CZ" dirty="0" smtClean="0"/>
              <a:t>všech </a:t>
            </a:r>
            <a:r>
              <a:rPr lang="cs-CZ" b="1" dirty="0" smtClean="0"/>
              <a:t>velkých </a:t>
            </a:r>
            <a:r>
              <a:rPr lang="cs-CZ" b="1" dirty="0"/>
              <a:t>soc. skupin</a:t>
            </a:r>
            <a:r>
              <a:rPr lang="cs-CZ" dirty="0"/>
              <a:t>).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A </a:t>
            </a:r>
            <a:r>
              <a:rPr lang="cs-CZ" dirty="0"/>
              <a:t>hlavně je stereotyp mentálně </a:t>
            </a:r>
            <a:r>
              <a:rPr lang="cs-CZ" dirty="0" smtClean="0"/>
              <a:t>úsporný („tamta třída“ je kognitivně jednodušší než propracované kazuistiky všech jednotlivých žáků dané třídy).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b="1" dirty="0"/>
              <a:t>Nevýhoda</a:t>
            </a:r>
            <a:r>
              <a:rPr lang="cs-CZ" dirty="0"/>
              <a:t> spočívá v tom, že zakrývá veškerou individualitu a všechny rozdíly uvnitř takto vytvořené skupiny.</a:t>
            </a:r>
          </a:p>
          <a:p>
            <a:pPr marL="118872" indent="0">
              <a:buNone/>
            </a:pPr>
            <a:r>
              <a:rPr lang="cs-CZ" dirty="0"/>
              <a:t>A přitom individualita je to, co je pro moderního člověka specifické a zvláštní (nikoli to, co je nám společné – Z. Neubauer</a:t>
            </a:r>
            <a:r>
              <a:rPr lang="cs-CZ" dirty="0" smtClean="0"/>
              <a:t>)!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77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Kategorie a </a:t>
            </a:r>
            <a:r>
              <a:rPr lang="cs-CZ" dirty="0" smtClean="0"/>
              <a:t>naše individualita (</a:t>
            </a:r>
            <a:r>
              <a:rPr lang="cs-CZ" dirty="0" err="1" smtClean="0"/>
              <a:t>self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Kategorie se krom sociálních skupin mohou vztahovat i na já (</a:t>
            </a:r>
            <a:r>
              <a:rPr lang="cs-CZ" b="1" i="1" dirty="0" err="1"/>
              <a:t>self</a:t>
            </a:r>
            <a:r>
              <a:rPr lang="cs-CZ" dirty="0"/>
              <a:t>), k mým sociálním rolím atd. („co jsem to za učitele, </a:t>
            </a:r>
            <a:r>
              <a:rPr lang="cs-CZ" dirty="0" smtClean="0"/>
              <a:t>když jsem …“). Kategorie vztahující se k </a:t>
            </a:r>
            <a:r>
              <a:rPr lang="cs-CZ" dirty="0" err="1" smtClean="0"/>
              <a:t>self</a:t>
            </a:r>
            <a:r>
              <a:rPr lang="cs-CZ" dirty="0" smtClean="0"/>
              <a:t> jsou vždy spojeny </a:t>
            </a:r>
            <a:r>
              <a:rPr lang="cs-CZ" dirty="0"/>
              <a:t>s výraznými </a:t>
            </a:r>
            <a:r>
              <a:rPr lang="cs-CZ" b="1" dirty="0"/>
              <a:t>emocemi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To je důvod, proč, když někdo špatně mluví o jakkoli obecné skupině (muži, Evropané, Češi, Moravané apod.), do které se sám řadím, tak vždy pociťuji mírně nepříjemné emoce. Je zde vliv automatických procesů Systému 1.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85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bránit automatismům?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Při posuzování druhých musíme chtít druhého skutečně poznávat (v dialogu, </a:t>
            </a:r>
            <a:r>
              <a:rPr lang="cs-CZ" dirty="0" smtClean="0"/>
              <a:t>pozorováním, jakkoli). Musíme záměrně vyhledávat další informace (nejlépe ty, které nejsou v souladu s naším současným postojem).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= musíme výsledky </a:t>
            </a:r>
            <a:r>
              <a:rPr lang="cs-CZ" dirty="0" smtClean="0"/>
              <a:t>automatických procesů </a:t>
            </a:r>
            <a:r>
              <a:rPr lang="cs-CZ" b="1" dirty="0"/>
              <a:t>Systému 1</a:t>
            </a:r>
            <a:r>
              <a:rPr lang="cs-CZ" dirty="0"/>
              <a:t> podrobit namáhavé </a:t>
            </a:r>
            <a:r>
              <a:rPr lang="cs-CZ" dirty="0" smtClean="0"/>
              <a:t>(a pro mnoho lidí nepopulární kritické) analýze </a:t>
            </a:r>
            <a:r>
              <a:rPr lang="cs-CZ" dirty="0"/>
              <a:t>v </a:t>
            </a:r>
            <a:r>
              <a:rPr lang="cs-CZ" b="1" dirty="0"/>
              <a:t>Systému 2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dirty="0"/>
              <a:t>= musíme poměrně „horké“ (rychlé) procesy </a:t>
            </a:r>
            <a:r>
              <a:rPr lang="cs-CZ" dirty="0" smtClean="0"/>
              <a:t>„zchladit“ </a:t>
            </a:r>
            <a:r>
              <a:rPr lang="cs-CZ" dirty="0"/>
              <a:t>(„zpomalit“).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Moderní člověk je unikátní právě v této schopnosti „zastavit“ automatismy, ze kterých je jeho adaptace vystavěna.</a:t>
            </a:r>
          </a:p>
          <a:p>
            <a:pPr marL="118872" indent="0">
              <a:buNone/>
            </a:pPr>
            <a:r>
              <a:rPr lang="cs-CZ" dirty="0" smtClean="0"/>
              <a:t>Člověk je zcela unikátní (oproti jiným živočichům) v tom</a:t>
            </a:r>
            <a:r>
              <a:rPr lang="cs-CZ" dirty="0" smtClean="0"/>
              <a:t>, </a:t>
            </a:r>
            <a:r>
              <a:rPr lang="cs-CZ" dirty="0"/>
              <a:t>že není </a:t>
            </a:r>
            <a:r>
              <a:rPr lang="cs-CZ" dirty="0" smtClean="0"/>
              <a:t>nutně zcela </a:t>
            </a:r>
            <a:r>
              <a:rPr lang="cs-CZ" dirty="0"/>
              <a:t>podroben automatismům a reflexům.</a:t>
            </a:r>
          </a:p>
        </p:txBody>
      </p:sp>
    </p:spTree>
    <p:extLst>
      <p:ext uri="{BB962C8B-B14F-4D97-AF65-F5344CB8AC3E}">
        <p14:creationId xmlns:p14="http://schemas.microsoft.com/office/powerpoint/2010/main" val="153514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studium: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96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Kategorizace, paměť </a:t>
            </a:r>
            <a:r>
              <a:rPr lang="cs-CZ" dirty="0"/>
              <a:t>a </a:t>
            </a:r>
            <a:r>
              <a:rPr lang="cs-CZ" dirty="0" err="1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/>
              <a:t>Když něco </a:t>
            </a:r>
            <a:r>
              <a:rPr lang="cs-CZ" dirty="0" smtClean="0"/>
              <a:t>vnímám a poté ihned kategorizuji</a:t>
            </a:r>
            <a:r>
              <a:rPr lang="cs-CZ" dirty="0"/>
              <a:t>, porovnávám to s pamětí. </a:t>
            </a:r>
          </a:p>
          <a:p>
            <a:pPr marL="118872" indent="0">
              <a:buNone/>
            </a:pPr>
            <a:r>
              <a:rPr lang="cs-CZ" dirty="0"/>
              <a:t>Následující faktory se podílejí na přístupnosti dané kategorie v </a:t>
            </a:r>
            <a:r>
              <a:rPr lang="cs-CZ" dirty="0" smtClean="0"/>
              <a:t>naší paměti</a:t>
            </a:r>
            <a:r>
              <a:rPr lang="cs-CZ" dirty="0"/>
              <a:t>:</a:t>
            </a:r>
          </a:p>
          <a:p>
            <a:pPr marL="118872" indent="0">
              <a:buNone/>
            </a:pPr>
            <a:r>
              <a:rPr lang="cs-CZ" dirty="0"/>
              <a:t>1. přístupnější budou ty kategorie, které se používají </a:t>
            </a:r>
            <a:r>
              <a:rPr lang="cs-CZ" dirty="0" smtClean="0"/>
              <a:t>(</a:t>
            </a:r>
            <a:r>
              <a:rPr lang="cs-CZ" b="1" dirty="0" err="1" smtClean="0"/>
              <a:t>nej</a:t>
            </a:r>
            <a:r>
              <a:rPr lang="cs-CZ" b="1" dirty="0" smtClean="0"/>
              <a:t>)častěji</a:t>
            </a:r>
            <a:r>
              <a:rPr lang="cs-CZ" dirty="0" smtClean="0"/>
              <a:t>.</a:t>
            </a:r>
            <a:endParaRPr lang="cs-CZ" dirty="0"/>
          </a:p>
          <a:p>
            <a:pPr marL="118872" indent="0">
              <a:buNone/>
            </a:pPr>
            <a:r>
              <a:rPr lang="cs-CZ" dirty="0"/>
              <a:t>2. přístupnější budou ty kategorie, které byly použity </a:t>
            </a:r>
            <a:r>
              <a:rPr lang="cs-CZ" b="1" dirty="0"/>
              <a:t>nedávno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dirty="0"/>
              <a:t>Tento druhý faktor souvisí </a:t>
            </a:r>
            <a:r>
              <a:rPr lang="cs-CZ" dirty="0" smtClean="0"/>
              <a:t>s tzv. </a:t>
            </a:r>
            <a:r>
              <a:rPr lang="cs-CZ" b="1" dirty="0" err="1"/>
              <a:t>primingem</a:t>
            </a:r>
            <a:r>
              <a:rPr lang="cs-CZ" dirty="0"/>
              <a:t> (podněcováním).</a:t>
            </a:r>
          </a:p>
        </p:txBody>
      </p:sp>
    </p:spTree>
    <p:extLst>
      <p:ext uri="{BB962C8B-B14F-4D97-AF65-F5344CB8AC3E}">
        <p14:creationId xmlns:p14="http://schemas.microsoft.com/office/powerpoint/2010/main" val="2061245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/>
              <a:t>Informace, která byla v pozornosti, bude ovlivňovat informace, které tam teprve budou.</a:t>
            </a:r>
          </a:p>
          <a:p>
            <a:pPr marL="118872" indent="0">
              <a:buNone/>
            </a:pPr>
            <a:r>
              <a:rPr lang="cs-CZ" dirty="0"/>
              <a:t>Lidé </a:t>
            </a:r>
            <a:r>
              <a:rPr lang="cs-CZ" dirty="0" err="1"/>
              <a:t>primovaní</a:t>
            </a:r>
            <a:r>
              <a:rPr lang="cs-CZ" dirty="0"/>
              <a:t> nadřazenou kategorií dokážou rychleji rozpoznat </a:t>
            </a:r>
            <a:r>
              <a:rPr lang="cs-CZ" dirty="0" smtClean="0"/>
              <a:t>fotografii předmětu, </a:t>
            </a:r>
            <a:r>
              <a:rPr lang="cs-CZ" dirty="0"/>
              <a:t>než lidé </a:t>
            </a:r>
            <a:r>
              <a:rPr lang="cs-CZ" dirty="0" err="1"/>
              <a:t>primovaní</a:t>
            </a:r>
            <a:r>
              <a:rPr lang="cs-CZ" dirty="0"/>
              <a:t> </a:t>
            </a:r>
            <a:r>
              <a:rPr lang="cs-CZ" dirty="0" smtClean="0"/>
              <a:t>nesouvisející kategorií </a:t>
            </a:r>
            <a:r>
              <a:rPr lang="cs-CZ" dirty="0"/>
              <a:t>(</a:t>
            </a:r>
            <a:r>
              <a:rPr lang="cs-CZ" dirty="0" err="1"/>
              <a:t>Rosch</a:t>
            </a:r>
            <a:r>
              <a:rPr lang="cs-CZ" dirty="0"/>
              <a:t>, 1975).</a:t>
            </a:r>
          </a:p>
          <a:p>
            <a:pPr marL="118872" indent="0">
              <a:buNone/>
            </a:pPr>
            <a:r>
              <a:rPr lang="cs-CZ" dirty="0" err="1"/>
              <a:t>Priming</a:t>
            </a:r>
            <a:r>
              <a:rPr lang="cs-CZ" dirty="0"/>
              <a:t> je projevem </a:t>
            </a:r>
            <a:r>
              <a:rPr lang="cs-CZ" b="1" dirty="0"/>
              <a:t>implicitní paměti </a:t>
            </a:r>
            <a:r>
              <a:rPr lang="cs-CZ" dirty="0"/>
              <a:t>– tj. obejde se zcela bez vědomé pozornosti.</a:t>
            </a:r>
          </a:p>
          <a:p>
            <a:pPr marL="118872" indent="0">
              <a:buNone/>
            </a:pPr>
            <a:r>
              <a:rPr lang="cs-CZ" dirty="0">
                <a:hlinkClick r:id="rId2"/>
              </a:rPr>
              <a:t>https://www.youtube.com/watch?v=HRAKt0GakJM</a:t>
            </a:r>
            <a:r>
              <a:rPr lang="cs-CZ" dirty="0"/>
              <a:t> (ukázka </a:t>
            </a:r>
            <a:r>
              <a:rPr lang="cs-CZ" dirty="0" err="1"/>
              <a:t>primingu</a:t>
            </a:r>
            <a:r>
              <a:rPr lang="cs-CZ" dirty="0"/>
              <a:t>: peníze)</a:t>
            </a:r>
          </a:p>
          <a:p>
            <a:pPr marL="118872" indent="0">
              <a:buNone/>
            </a:pPr>
            <a:r>
              <a:rPr lang="cs-CZ" dirty="0" err="1"/>
              <a:t>Priming</a:t>
            </a:r>
            <a:r>
              <a:rPr lang="cs-CZ" dirty="0"/>
              <a:t> byl zkoumán i v oblasti posuzování osob (</a:t>
            </a:r>
            <a:r>
              <a:rPr lang="cs-CZ" dirty="0" err="1"/>
              <a:t>Higgins</a:t>
            </a:r>
            <a:r>
              <a:rPr lang="cs-CZ" dirty="0"/>
              <a:t> a kol., 1977).</a:t>
            </a:r>
          </a:p>
          <a:p>
            <a:pPr marL="118872" indent="0">
              <a:buNone/>
            </a:pPr>
            <a:r>
              <a:rPr lang="cs-CZ" dirty="0"/>
              <a:t>Srov. hodnotící </a:t>
            </a:r>
            <a:r>
              <a:rPr lang="cs-CZ" dirty="0" err="1"/>
              <a:t>priming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2914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Krátká historie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Období introspekce</a:t>
            </a:r>
          </a:p>
          <a:p>
            <a:r>
              <a:rPr lang="cs-CZ" dirty="0"/>
              <a:t>Behaviorismus</a:t>
            </a:r>
          </a:p>
          <a:p>
            <a:r>
              <a:rPr lang="cs-CZ" dirty="0"/>
              <a:t>60. léta – kognitivní revoluce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56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160" indent="0">
              <a:buClr>
                <a:srgbClr val="F0AD00"/>
              </a:buClr>
              <a:buNone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Jak popíšete halo efekt?</a:t>
            </a:r>
          </a:p>
          <a:p>
            <a:pPr marL="119160" indent="0">
              <a:buClr>
                <a:srgbClr val="F0AD00"/>
              </a:buClr>
              <a:buNone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Kdo více podléhá halo efektu (muži nebo ženy)?</a:t>
            </a:r>
          </a:p>
          <a:p>
            <a:pPr>
              <a:buNone/>
            </a:pPr>
            <a:r>
              <a:rPr lang="cs-CZ" dirty="0"/>
              <a:t>Jak popíšete </a:t>
            </a:r>
            <a:r>
              <a:rPr lang="cs-CZ" i="1" dirty="0" err="1"/>
              <a:t>Pygmalion</a:t>
            </a:r>
            <a:r>
              <a:rPr lang="cs-CZ" i="1" dirty="0"/>
              <a:t> efekt</a:t>
            </a:r>
            <a:r>
              <a:rPr lang="cs-CZ" dirty="0"/>
              <a:t>?</a:t>
            </a:r>
          </a:p>
          <a:p>
            <a:pPr>
              <a:buNone/>
            </a:pPr>
            <a:r>
              <a:rPr lang="cs-CZ" dirty="0"/>
              <a:t>Jak funguje konfirmační zkreslení?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 (dle </a:t>
            </a:r>
            <a:r>
              <a:rPr lang="cs-CZ" dirty="0" err="1"/>
              <a:t>Hogg</a:t>
            </a:r>
            <a:r>
              <a:rPr lang="cs-CZ" dirty="0"/>
              <a:t> &amp; </a:t>
            </a:r>
            <a:r>
              <a:rPr lang="cs-CZ" dirty="0" err="1"/>
              <a:t>Vaughan</a:t>
            </a:r>
            <a:r>
              <a:rPr lang="cs-CZ" dirty="0"/>
              <a:t>, 2014)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Sociální psychologie (SP) byla od počátku značně kognitivní – hovořilo se již od počátku o </a:t>
            </a:r>
            <a:r>
              <a:rPr lang="cs-CZ" b="1" dirty="0"/>
              <a:t>sociální kognici</a:t>
            </a:r>
            <a:r>
              <a:rPr lang="cs-CZ" dirty="0"/>
              <a:t>. 4 modely:</a:t>
            </a:r>
          </a:p>
          <a:p>
            <a:pPr marL="118872" indent="0">
              <a:buNone/>
            </a:pPr>
            <a:r>
              <a:rPr lang="cs-CZ" b="1" dirty="0"/>
              <a:t>1.</a:t>
            </a:r>
            <a:r>
              <a:rPr lang="cs-CZ" dirty="0"/>
              <a:t>  (po 2. sv. v. ) Teorie potřeby </a:t>
            </a:r>
            <a:r>
              <a:rPr lang="cs-CZ" b="1" dirty="0"/>
              <a:t>kognitivní </a:t>
            </a:r>
            <a:r>
              <a:rPr lang="cs-CZ" b="1" dirty="0" err="1"/>
              <a:t>konzisence</a:t>
            </a:r>
            <a:r>
              <a:rPr lang="cs-CZ" dirty="0"/>
              <a:t>: lidé se snaží snížit rozpor (</a:t>
            </a:r>
            <a:r>
              <a:rPr lang="cs-CZ" i="1" dirty="0" err="1"/>
              <a:t>discrepancy</a:t>
            </a:r>
            <a:r>
              <a:rPr lang="cs-CZ" dirty="0"/>
              <a:t>) mezi různými kognicemi, protože takové rozdíly jsou nepříjemné. </a:t>
            </a:r>
          </a:p>
          <a:p>
            <a:pPr marL="118872" indent="0">
              <a:buNone/>
            </a:pPr>
            <a:r>
              <a:rPr lang="cs-CZ" dirty="0"/>
              <a:t>Konec: čím dál tím více dokladů toho, že lidé jsou k rozporům vcelku tolerantní.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655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b="1" dirty="0"/>
              <a:t>2. </a:t>
            </a:r>
            <a:r>
              <a:rPr lang="cs-CZ" dirty="0" smtClean="0"/>
              <a:t>70</a:t>
            </a:r>
            <a:r>
              <a:rPr lang="cs-CZ" dirty="0"/>
              <a:t>. </a:t>
            </a:r>
            <a:r>
              <a:rPr lang="cs-CZ" dirty="0" smtClean="0"/>
              <a:t>léta přinesla model </a:t>
            </a:r>
            <a:r>
              <a:rPr lang="cs-CZ" dirty="0"/>
              <a:t>člověka jako </a:t>
            </a:r>
            <a:r>
              <a:rPr lang="cs-CZ" b="1" dirty="0"/>
              <a:t>naivního vědce</a:t>
            </a:r>
            <a:r>
              <a:rPr lang="cs-CZ" dirty="0"/>
              <a:t>: lidé potřebují připisovat (</a:t>
            </a:r>
            <a:r>
              <a:rPr lang="cs-CZ" dirty="0" err="1"/>
              <a:t>atribuovat</a:t>
            </a:r>
            <a:r>
              <a:rPr lang="cs-CZ" dirty="0"/>
              <a:t>) jevům i chování příčiny. Tento model předpokládá, že v této </a:t>
            </a:r>
            <a:r>
              <a:rPr lang="cs-CZ" b="1" dirty="0"/>
              <a:t>atribuci</a:t>
            </a:r>
            <a:r>
              <a:rPr lang="cs-CZ" dirty="0"/>
              <a:t> příčin a vlastností lidé jednají racionálně – jakékoli chyby jsou důsledkem omezených informací nebo specifických motivací. </a:t>
            </a:r>
          </a:p>
          <a:p>
            <a:pPr marL="118872" indent="0">
              <a:buNone/>
            </a:pPr>
            <a:r>
              <a:rPr lang="cs-CZ" dirty="0"/>
              <a:t>Konec: čím dál tím více dokladů toho, že lidé (dokonce i v ideálních podmínkách) nejsou nijak dobrými vědci.</a:t>
            </a:r>
            <a:endParaRPr lang="cs-CZ" b="1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276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b="1" dirty="0"/>
              <a:t>3.</a:t>
            </a:r>
            <a:r>
              <a:rPr lang="cs-CZ" dirty="0"/>
              <a:t> </a:t>
            </a:r>
            <a:r>
              <a:rPr lang="cs-CZ" dirty="0" smtClean="0"/>
              <a:t>Pozdní </a:t>
            </a:r>
            <a:r>
              <a:rPr lang="cs-CZ" dirty="0"/>
              <a:t>70. </a:t>
            </a:r>
            <a:r>
              <a:rPr lang="cs-CZ" dirty="0" smtClean="0"/>
              <a:t>léta ukázala, že lidé </a:t>
            </a:r>
            <a:r>
              <a:rPr lang="cs-CZ" dirty="0"/>
              <a:t>mají omezenou kapacitu zpracovávat informace a používají všemožných kognitivních zkratek. Lidé jsou </a:t>
            </a:r>
            <a:r>
              <a:rPr lang="cs-CZ" b="1" dirty="0"/>
              <a:t>kognitivní skrblíci </a:t>
            </a:r>
            <a:r>
              <a:rPr lang="cs-CZ" dirty="0"/>
              <a:t>(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misers</a:t>
            </a:r>
            <a:r>
              <a:rPr lang="cs-CZ" dirty="0"/>
              <a:t>) Lidé používají ty nejjednodušší a nejméně náročné kognice. Motivace nehrála roli.</a:t>
            </a:r>
          </a:p>
          <a:p>
            <a:pPr marL="118872" indent="0">
              <a:buNone/>
            </a:pPr>
            <a:r>
              <a:rPr lang="cs-CZ" b="1" dirty="0"/>
              <a:t>4</a:t>
            </a:r>
            <a:r>
              <a:rPr lang="cs-CZ" dirty="0"/>
              <a:t>. </a:t>
            </a:r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/>
              <a:t>80. </a:t>
            </a:r>
            <a:r>
              <a:rPr lang="cs-CZ" dirty="0" smtClean="0"/>
              <a:t>let se do teorií promítá i lidské motivace. Sociální </a:t>
            </a:r>
            <a:r>
              <a:rPr lang="cs-CZ" dirty="0"/>
              <a:t>aktér byl charakterizován jako </a:t>
            </a:r>
            <a:r>
              <a:rPr lang="cs-CZ" b="1" dirty="0"/>
              <a:t>motivovaný taktik</a:t>
            </a:r>
            <a:r>
              <a:rPr lang="cs-CZ" dirty="0"/>
              <a:t>. Dle tohoto modelu mají lidé několik kognitivních strategií, mezi kterými vybírají na základě osobních cílů, motivů a potřeb.</a:t>
            </a:r>
          </a:p>
          <a:p>
            <a:pPr marL="118872" indent="0">
              <a:buNone/>
            </a:pPr>
            <a:r>
              <a:rPr lang="cs-CZ" b="1" dirty="0"/>
              <a:t>Současnost</a:t>
            </a:r>
            <a:r>
              <a:rPr lang="cs-CZ" dirty="0"/>
              <a:t>: sociální neurovědy – používání </a:t>
            </a:r>
            <a:r>
              <a:rPr lang="cs-CZ" dirty="0" err="1"/>
              <a:t>fMRI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10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dozvíte: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probíhá zpracování informací při vnímání.</a:t>
            </a:r>
          </a:p>
          <a:p>
            <a:r>
              <a:rPr lang="cs-CZ" dirty="0"/>
              <a:t>Proč podléháme stereotypům při posuzování druhých.</a:t>
            </a:r>
          </a:p>
          <a:p>
            <a:r>
              <a:rPr lang="cs-CZ" dirty="0"/>
              <a:t>Jakým způsobem stereotypy ovlivňují naše úsudky o druhých.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1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Zpracování (sociálních)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9"/>
            <a:ext cx="8208912" cy="4968552"/>
          </a:xfrm>
        </p:spPr>
        <p:txBody>
          <a:bodyPr>
            <a:normAutofit fontScale="92500" lnSpcReduction="20000"/>
          </a:bodyPr>
          <a:lstStyle/>
          <a:p>
            <a:pPr marL="118872" indent="0">
              <a:spcBef>
                <a:spcPts val="1200"/>
              </a:spcBef>
              <a:buNone/>
            </a:pPr>
            <a:r>
              <a:rPr lang="cs-CZ" dirty="0"/>
              <a:t>1. </a:t>
            </a:r>
            <a:r>
              <a:rPr lang="cs-CZ" b="1" dirty="0"/>
              <a:t>Vnímání </a:t>
            </a:r>
            <a:r>
              <a:rPr lang="cs-CZ" dirty="0"/>
              <a:t>objektu či jedince. </a:t>
            </a:r>
            <a:r>
              <a:rPr lang="cs-CZ" b="1" dirty="0"/>
              <a:t>Systém 1</a:t>
            </a:r>
            <a:r>
              <a:rPr lang="cs-CZ" dirty="0"/>
              <a:t>.</a:t>
            </a:r>
            <a:endParaRPr lang="cs-CZ" b="1" dirty="0"/>
          </a:p>
          <a:p>
            <a:pPr marL="118872" indent="0">
              <a:spcBef>
                <a:spcPts val="1200"/>
              </a:spcBef>
              <a:buNone/>
            </a:pPr>
            <a:r>
              <a:rPr lang="cs-CZ" dirty="0"/>
              <a:t>2. </a:t>
            </a:r>
            <a:r>
              <a:rPr lang="cs-CZ" b="1" dirty="0"/>
              <a:t>Interpretace</a:t>
            </a:r>
            <a:r>
              <a:rPr lang="cs-CZ" dirty="0"/>
              <a:t> (</a:t>
            </a:r>
            <a:r>
              <a:rPr lang="cs-CZ" b="1" dirty="0"/>
              <a:t>kategorizace</a:t>
            </a:r>
            <a:r>
              <a:rPr lang="cs-CZ" dirty="0"/>
              <a:t>) či</a:t>
            </a:r>
            <a:r>
              <a:rPr lang="cs-CZ" b="1" dirty="0"/>
              <a:t> kódování (Systém 1, Systém 2) </a:t>
            </a:r>
            <a:r>
              <a:rPr lang="cs-CZ" dirty="0"/>
              <a:t>= rozpoznání (role minulé zkušenosti) objektu nebo uložení nové </a:t>
            </a:r>
            <a:r>
              <a:rPr lang="cs-CZ" b="1" dirty="0"/>
              <a:t>mentální reprezentace </a:t>
            </a:r>
            <a:r>
              <a:rPr lang="cs-CZ" dirty="0"/>
              <a:t>v paměti.</a:t>
            </a:r>
          </a:p>
          <a:p>
            <a:pPr marL="118872" indent="0">
              <a:spcBef>
                <a:spcPts val="1200"/>
              </a:spcBef>
              <a:buNone/>
            </a:pPr>
            <a:r>
              <a:rPr lang="cs-CZ" dirty="0"/>
              <a:t>Toto je do jisté míry automatický proces.</a:t>
            </a:r>
          </a:p>
          <a:p>
            <a:pPr marL="118872" indent="0">
              <a:spcBef>
                <a:spcPts val="1200"/>
              </a:spcBef>
              <a:buNone/>
            </a:pPr>
            <a:r>
              <a:rPr lang="cs-CZ" dirty="0"/>
              <a:t>3. Další zpracování informace (např. v rámci Systému 2) vede k </a:t>
            </a:r>
            <a:r>
              <a:rPr lang="cs-CZ" b="1" dirty="0"/>
              <a:t>úsudkům</a:t>
            </a:r>
            <a:r>
              <a:rPr lang="cs-CZ" dirty="0"/>
              <a:t> (</a:t>
            </a:r>
            <a:r>
              <a:rPr lang="cs-CZ" b="1" dirty="0"/>
              <a:t>inferencím</a:t>
            </a:r>
            <a:r>
              <a:rPr lang="cs-CZ" dirty="0"/>
              <a:t>) a příp. i k proměně kategorizace.</a:t>
            </a:r>
          </a:p>
          <a:p>
            <a:pPr marL="118872" indent="0">
              <a:spcBef>
                <a:spcPts val="1200"/>
              </a:spcBef>
              <a:buNone/>
            </a:pPr>
            <a:r>
              <a:rPr lang="cs-CZ" dirty="0"/>
              <a:t>4. Může (nemusí) následovat </a:t>
            </a:r>
            <a:r>
              <a:rPr lang="cs-CZ" b="1" dirty="0"/>
              <a:t>behaviorální reakce</a:t>
            </a:r>
            <a:r>
              <a:rPr lang="cs-CZ" dirty="0"/>
              <a:t> = akce, reakce, chování.</a:t>
            </a:r>
          </a:p>
        </p:txBody>
      </p:sp>
    </p:spTree>
    <p:extLst>
      <p:ext uri="{BB962C8B-B14F-4D97-AF65-F5344CB8AC3E}">
        <p14:creationId xmlns:p14="http://schemas.microsoft.com/office/powerpoint/2010/main" val="371628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Stádia zpracování informací </a:t>
            </a:r>
            <a:br>
              <a:rPr lang="cs-CZ" dirty="0"/>
            </a:br>
            <a:r>
              <a:rPr lang="cs-CZ" sz="2800" dirty="0"/>
              <a:t>(dle Fiedler &amp; </a:t>
            </a:r>
            <a:r>
              <a:rPr lang="cs-CZ" sz="2800" dirty="0" err="1"/>
              <a:t>Bless</a:t>
            </a:r>
            <a:r>
              <a:rPr lang="cs-CZ" sz="2800" dirty="0"/>
              <a:t>, 2006, s. 158)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115677" y="5598532"/>
            <a:ext cx="2866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BEHAVIORÁLNÍ REAKCE,</a:t>
            </a:r>
          </a:p>
          <a:p>
            <a:pPr marL="118872" indent="0">
              <a:buNone/>
            </a:pPr>
            <a:r>
              <a:rPr lang="cs-CZ" b="1" dirty="0"/>
              <a:t>CHOVÁNÍ</a:t>
            </a:r>
          </a:p>
        </p:txBody>
      </p:sp>
      <p:sp>
        <p:nvSpPr>
          <p:cNvPr id="8" name="Obdélník 7"/>
          <p:cNvSpPr/>
          <p:nvPr/>
        </p:nvSpPr>
        <p:spPr>
          <a:xfrm>
            <a:off x="395536" y="3849930"/>
            <a:ext cx="1259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VNÍMÁNÍ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2699792" y="2443151"/>
            <a:ext cx="3168352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18872" indent="0" algn="ctr">
              <a:buNone/>
            </a:pPr>
            <a:r>
              <a:rPr lang="cs-CZ" b="1" dirty="0"/>
              <a:t>PAMĚŤ</a:t>
            </a:r>
          </a:p>
          <a:p>
            <a:pPr marL="118872" indent="0" algn="ctr">
              <a:buNone/>
            </a:pPr>
            <a:r>
              <a:rPr lang="cs-CZ" b="1" dirty="0"/>
              <a:t>MENTÁLNÍ REPREZENTACE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860032" y="3789040"/>
            <a:ext cx="1319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ZÁVĚRY, </a:t>
            </a:r>
          </a:p>
          <a:p>
            <a:pPr marL="118872" indent="0">
              <a:buNone/>
            </a:pPr>
            <a:r>
              <a:rPr lang="cs-CZ" b="1" dirty="0"/>
              <a:t>ÚSUDKY, </a:t>
            </a:r>
          </a:p>
          <a:p>
            <a:pPr marL="118872" indent="0">
              <a:buNone/>
            </a:pPr>
            <a:r>
              <a:rPr lang="cs-CZ" b="1" dirty="0"/>
              <a:t>REAKCE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114629" y="3729422"/>
            <a:ext cx="2493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KATEGORIZACE</a:t>
            </a:r>
          </a:p>
          <a:p>
            <a:pPr marL="118872" indent="0">
              <a:buNone/>
            </a:pPr>
            <a:r>
              <a:rPr lang="cs-CZ" b="1" dirty="0"/>
              <a:t>ÚVODNÍ KÓDOVÁNÍ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67544" y="5598532"/>
            <a:ext cx="1202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PODNĚT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562588" y="4941168"/>
            <a:ext cx="2581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SENZORICKÁ OBLAST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596176" y="4372570"/>
            <a:ext cx="2465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/>
              <a:t>KOGNITIVNÍ OBLAST</a:t>
            </a:r>
          </a:p>
        </p:txBody>
      </p:sp>
      <p:cxnSp>
        <p:nvCxnSpPr>
          <p:cNvPr id="16" name="Přímá spojnice 15"/>
          <p:cNvCxnSpPr/>
          <p:nvPr/>
        </p:nvCxnSpPr>
        <p:spPr>
          <a:xfrm>
            <a:off x="395536" y="4869160"/>
            <a:ext cx="8424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1068670" y="4372570"/>
            <a:ext cx="0" cy="10726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1774180" y="4049404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644008" y="4077072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915816" y="3172762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230310" y="3173730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 flipV="1">
            <a:off x="5148064" y="3165306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5548954" y="3212068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0" idx="2"/>
          </p:cNvCxnSpPr>
          <p:nvPr/>
        </p:nvCxnSpPr>
        <p:spPr>
          <a:xfrm flipH="1">
            <a:off x="5508104" y="4712370"/>
            <a:ext cx="11436" cy="75476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89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a stereotyp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b="1" dirty="0"/>
              <a:t>Kategorie</a:t>
            </a:r>
            <a:r>
              <a:rPr lang="cs-CZ" dirty="0"/>
              <a:t> je množinou případů, které mají určitou podobnost: nábytek, živočich, nepořádek, nemoc, jedlá houba atd.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Někteří zástupci kategorií lépe reprezentují danou kategorii než jiné – jsou </a:t>
            </a:r>
            <a:r>
              <a:rPr lang="cs-CZ" dirty="0" err="1"/>
              <a:t>prototypičtější</a:t>
            </a:r>
            <a:r>
              <a:rPr lang="cs-CZ" dirty="0"/>
              <a:t>.  </a:t>
            </a:r>
          </a:p>
          <a:p>
            <a:pPr marL="118872" indent="0">
              <a:buNone/>
            </a:pPr>
            <a:r>
              <a:rPr lang="cs-CZ" b="1" dirty="0"/>
              <a:t>Senzorické</a:t>
            </a:r>
            <a:r>
              <a:rPr lang="cs-CZ" dirty="0"/>
              <a:t> kategorie jsou v paměti uloženy mj. pomocí </a:t>
            </a:r>
            <a:r>
              <a:rPr lang="cs-CZ" b="1" dirty="0"/>
              <a:t>prototypů</a:t>
            </a:r>
            <a:r>
              <a:rPr lang="cs-CZ" dirty="0"/>
              <a:t>. E. </a:t>
            </a:r>
            <a:r>
              <a:rPr lang="cs-CZ" dirty="0" err="1"/>
              <a:t>Roschová</a:t>
            </a:r>
            <a:r>
              <a:rPr lang="cs-CZ" dirty="0"/>
              <a:t> (1975) potvrdila existenci prototypů: reakční čas je kratší, když lidé posuzují, jestli je ptákem </a:t>
            </a:r>
            <a:r>
              <a:rPr lang="cs-CZ" i="1" dirty="0"/>
              <a:t>vrabec</a:t>
            </a:r>
            <a:r>
              <a:rPr lang="cs-CZ" dirty="0"/>
              <a:t>, než když je jím </a:t>
            </a:r>
            <a:r>
              <a:rPr lang="cs-CZ" i="1" dirty="0"/>
              <a:t>tučňák</a:t>
            </a:r>
            <a:r>
              <a:rPr lang="cs-CZ" dirty="0"/>
              <a:t> či </a:t>
            </a:r>
            <a:r>
              <a:rPr lang="cs-CZ" i="1" dirty="0"/>
              <a:t>kiwi</a:t>
            </a:r>
            <a:r>
              <a:rPr lang="cs-CZ" dirty="0"/>
              <a:t>. Vrabec je totiž bližší prototypu ptáka než tučňák.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Pokud hovoříme o kategoriích sociálních skupin, mluvíme spíše než o prototypech o </a:t>
            </a:r>
            <a:r>
              <a:rPr lang="cs-CZ" b="1" dirty="0"/>
              <a:t>stereotypech</a:t>
            </a:r>
            <a:r>
              <a:rPr lang="cs-CZ" dirty="0"/>
              <a:t>.</a:t>
            </a:r>
          </a:p>
          <a:p>
            <a:pPr marL="118872" indent="0">
              <a:buNone/>
            </a:pPr>
            <a:r>
              <a:rPr lang="cs-CZ" b="1" dirty="0"/>
              <a:t>Stereotyp</a:t>
            </a:r>
            <a:r>
              <a:rPr lang="cs-CZ" dirty="0"/>
              <a:t>=výsledek kategorizace sociálních skupin= neměnný komplex představ o jedinci či skupině.</a:t>
            </a:r>
          </a:p>
        </p:txBody>
      </p:sp>
    </p:spTree>
    <p:extLst>
      <p:ext uri="{BB962C8B-B14F-4D97-AF65-F5344CB8AC3E}">
        <p14:creationId xmlns:p14="http://schemas.microsoft.com/office/powerpoint/2010/main" val="3088781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F0F581-307F-449F-9F47-CF792628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Stereotypy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3E34486-E426-425A-B462-84F1304AD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7375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= jsou široce sdílená zobecnění o zástupcích sociálních skupin.</a:t>
            </a:r>
          </a:p>
          <a:p>
            <a:r>
              <a:rPr lang="cs-CZ" dirty="0"/>
              <a:t>Stereotypy jsou základem předsudků a diskriminace a </a:t>
            </a:r>
            <a:r>
              <a:rPr lang="cs-CZ" dirty="0" err="1"/>
              <a:t>meziskupinového</a:t>
            </a:r>
            <a:r>
              <a:rPr lang="cs-CZ" dirty="0"/>
              <a:t> chování.</a:t>
            </a:r>
          </a:p>
          <a:p>
            <a:pPr marL="118872" indent="0">
              <a:buNone/>
            </a:pPr>
            <a:r>
              <a:rPr lang="cs-CZ" dirty="0"/>
              <a:t>Několik zjištění o stereotypech:</a:t>
            </a:r>
          </a:p>
          <a:p>
            <a:r>
              <a:rPr lang="cs-CZ" dirty="0"/>
              <a:t>Lidé jsou hotovi charakterizovat </a:t>
            </a:r>
            <a:r>
              <a:rPr lang="cs-CZ" b="1" dirty="0"/>
              <a:t>velké</a:t>
            </a:r>
            <a:r>
              <a:rPr lang="cs-CZ" dirty="0"/>
              <a:t> skupiny pomocí několika málo velmi hrubých společných atributů.</a:t>
            </a:r>
          </a:p>
          <a:p>
            <a:r>
              <a:rPr lang="cs-CZ" dirty="0"/>
              <a:t>Stereotypy se velmi pomalu mění.</a:t>
            </a:r>
          </a:p>
          <a:p>
            <a:r>
              <a:rPr lang="cs-CZ" dirty="0"/>
              <a:t>Stereotypy se mění v reakci na hlubší sociální, politické a ekonomické změny.</a:t>
            </a:r>
          </a:p>
          <a:p>
            <a:r>
              <a:rPr lang="cs-CZ" dirty="0"/>
              <a:t>Stereotypy si lidé osvojí ve velmi raném věku, často mnohem dřív než má dítě zkušenost se skupinami, které jsou </a:t>
            </a:r>
            <a:r>
              <a:rPr lang="cs-CZ" dirty="0" err="1"/>
              <a:t>stereotypizovány</a:t>
            </a:r>
            <a:r>
              <a:rPr lang="cs-CZ" dirty="0"/>
              <a:t>. </a:t>
            </a:r>
            <a:r>
              <a:rPr lang="cs-CZ" dirty="0" smtClean="0"/>
              <a:t>Některé </a:t>
            </a:r>
            <a:r>
              <a:rPr lang="cs-CZ" dirty="0"/>
              <a:t>stereotypy si osvojujeme později.</a:t>
            </a:r>
          </a:p>
          <a:p>
            <a:r>
              <a:rPr lang="cs-CZ" dirty="0"/>
              <a:t>Stereotypy jsou výraznější a útočnější zvláště, když jsou skupiny v konfliktu.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55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Sociální kognice (dle Fiedler &amp; </a:t>
            </a:r>
            <a:r>
              <a:rPr lang="cs-CZ" sz="4000" dirty="0" err="1"/>
              <a:t>Bless</a:t>
            </a:r>
            <a:r>
              <a:rPr lang="cs-CZ" sz="4000" dirty="0"/>
              <a:t>, 2006)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Zatímco neživé </a:t>
            </a:r>
            <a:r>
              <a:rPr lang="cs-CZ" dirty="0" smtClean="0"/>
              <a:t>předměty a živé organismy </a:t>
            </a:r>
            <a:r>
              <a:rPr lang="cs-CZ" dirty="0"/>
              <a:t>obsahují atributy, které lze vnímat (tvrdost, ostrost, </a:t>
            </a:r>
            <a:r>
              <a:rPr lang="cs-CZ" dirty="0" smtClean="0"/>
              <a:t>rychlost </a:t>
            </a:r>
            <a:r>
              <a:rPr lang="cs-CZ" dirty="0"/>
              <a:t>atd.), sociální </a:t>
            </a:r>
            <a:r>
              <a:rPr lang="cs-CZ" dirty="0" smtClean="0"/>
              <a:t>realita je většinou složena ze znaků a objektů, které </a:t>
            </a:r>
            <a:r>
              <a:rPr lang="cs-CZ" b="1" dirty="0" smtClean="0"/>
              <a:t>nelze </a:t>
            </a:r>
            <a:r>
              <a:rPr lang="cs-CZ" b="1" dirty="0"/>
              <a:t>vnímat přímo</a:t>
            </a:r>
            <a:r>
              <a:rPr lang="cs-CZ" dirty="0"/>
              <a:t>, nebo které jsou dokonce objektivně nezachytitelné (např. vražedný záměr, tajná láska, příbuzenský </a:t>
            </a:r>
            <a:r>
              <a:rPr lang="cs-CZ" dirty="0" smtClean="0"/>
              <a:t>vztah, má mě rád/a?, mstí se mi?…).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Většinu důležitých sociálních </a:t>
            </a:r>
            <a:r>
              <a:rPr lang="cs-CZ" dirty="0" smtClean="0"/>
              <a:t>objektů (nebezpečí</a:t>
            </a:r>
            <a:r>
              <a:rPr lang="cs-CZ" dirty="0"/>
              <a:t>, riziko, inteligence, láska atd.) proto musíme </a:t>
            </a:r>
            <a:r>
              <a:rPr lang="cs-CZ" b="1" dirty="0"/>
              <a:t>odvozovat</a:t>
            </a:r>
            <a:r>
              <a:rPr lang="cs-CZ" dirty="0"/>
              <a:t> na základě podnětů, které jsou nám senzoricky přímo k dispozici. Např</a:t>
            </a:r>
            <a:r>
              <a:rPr lang="cs-CZ" dirty="0" smtClean="0"/>
              <a:t>.: </a:t>
            </a:r>
            <a:r>
              <a:rPr lang="cs-CZ" dirty="0"/>
              <a:t>osobnostní rys extraverzi nelze vidět přímo, ale odvozujeme jej např. z chování (ze stylu oblékání, </a:t>
            </a:r>
            <a:r>
              <a:rPr lang="cs-CZ" dirty="0" smtClean="0"/>
              <a:t>z hlasitosti řeči, z </a:t>
            </a:r>
            <a:r>
              <a:rPr lang="cs-CZ" dirty="0" err="1" smtClean="0"/>
              <a:t>gestiky</a:t>
            </a:r>
            <a:r>
              <a:rPr lang="cs-CZ" dirty="0" smtClean="0"/>
              <a:t> a mimiky </a:t>
            </a:r>
            <a:r>
              <a:rPr lang="cs-CZ" dirty="0"/>
              <a:t>atd.). </a:t>
            </a:r>
          </a:p>
        </p:txBody>
      </p:sp>
    </p:spTree>
    <p:extLst>
      <p:ext uri="{BB962C8B-B14F-4D97-AF65-F5344CB8AC3E}">
        <p14:creationId xmlns:p14="http://schemas.microsoft.com/office/powerpoint/2010/main" val="3897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579296" cy="4752528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1800" dirty="0"/>
              <a:t>Tím, že člověk interpretuje daný </a:t>
            </a:r>
            <a:r>
              <a:rPr lang="cs-CZ" sz="1800" dirty="0" smtClean="0"/>
              <a:t>objekt jako </a:t>
            </a:r>
            <a:r>
              <a:rPr lang="cs-CZ" sz="1800" dirty="0"/>
              <a:t>přináležející určité kategorii, připisuje objektu </a:t>
            </a:r>
            <a:r>
              <a:rPr lang="cs-CZ" sz="1800" dirty="0" smtClean="0"/>
              <a:t>i mnoho </a:t>
            </a:r>
            <a:r>
              <a:rPr lang="cs-CZ" sz="1800" dirty="0"/>
              <a:t>dalších </a:t>
            </a:r>
            <a:r>
              <a:rPr lang="cs-CZ" sz="1800" dirty="0" smtClean="0"/>
              <a:t>atributů, které daný objekt nijak viditelně nemá </a:t>
            </a:r>
            <a:r>
              <a:rPr lang="cs-CZ" sz="1800" dirty="0"/>
              <a:t>(je to vlastně </a:t>
            </a:r>
            <a:r>
              <a:rPr lang="cs-CZ" sz="1800" i="1" dirty="0" smtClean="0"/>
              <a:t>top-</a:t>
            </a:r>
            <a:r>
              <a:rPr lang="cs-CZ" sz="1800" i="1" dirty="0" err="1" smtClean="0"/>
              <a:t>down</a:t>
            </a:r>
            <a:r>
              <a:rPr lang="cs-CZ" sz="1800" i="1" dirty="0" smtClean="0"/>
              <a:t> </a:t>
            </a:r>
            <a:r>
              <a:rPr lang="cs-CZ" sz="1800" dirty="0"/>
              <a:t>kognitivní </a:t>
            </a:r>
            <a:r>
              <a:rPr lang="cs-CZ" sz="1800" dirty="0" smtClean="0"/>
              <a:t>proces). Dochází k </a:t>
            </a:r>
            <a:r>
              <a:rPr lang="cs-CZ" sz="1800" b="1" dirty="0" smtClean="0"/>
              <a:t>inferenčním procesům</a:t>
            </a:r>
            <a:r>
              <a:rPr lang="cs-CZ" sz="1800" dirty="0" smtClean="0"/>
              <a:t>, kdy o objektu vytváříme složitější úsudky (</a:t>
            </a:r>
            <a:r>
              <a:rPr lang="cs-CZ" sz="1800" b="1" dirty="0" smtClean="0"/>
              <a:t>inference</a:t>
            </a:r>
            <a:r>
              <a:rPr lang="cs-CZ" sz="1800" dirty="0" smtClean="0"/>
              <a:t>).</a:t>
            </a:r>
          </a:p>
          <a:p>
            <a:pPr marL="118872" indent="0">
              <a:buNone/>
            </a:pPr>
            <a:r>
              <a:rPr lang="cs-CZ" sz="1800" dirty="0" smtClean="0"/>
              <a:t>Např. pokud rozpoznáme, že určitý vnímaný objekt je pták, víme ihned mnoho dalších podrobností o jeho životě, aniž bychom je ve spojitosti s tímto objektem někdy dříve viděli/y: např. že se bude bát, ale může nás zranit, že klade vece, že má peří, že má zobák, že pravděpodobně létá atd.</a:t>
            </a:r>
          </a:p>
          <a:p>
            <a:pPr marL="118872" indent="0">
              <a:buNone/>
            </a:pPr>
            <a:r>
              <a:rPr lang="cs-CZ" sz="1800" dirty="0" smtClean="0"/>
              <a:t>Pokud víme, že velryba je savec, tak navzdory její podobnosti rybám budeme očekávat, že rodí živá mláďata, která kojí. Atd.</a:t>
            </a:r>
          </a:p>
          <a:p>
            <a:pPr marL="118872" indent="0">
              <a:buNone/>
            </a:pPr>
            <a:endParaRPr lang="cs-CZ" sz="1800" dirty="0" smtClean="0"/>
          </a:p>
          <a:p>
            <a:pPr marL="118872" indent="0">
              <a:buNone/>
            </a:pPr>
            <a:r>
              <a:rPr lang="cs-CZ" sz="1800" dirty="0" smtClean="0"/>
              <a:t>Uvažte ale kategorizace v sociálním kontextu: „Petr se </a:t>
            </a:r>
            <a:r>
              <a:rPr lang="cs-CZ" sz="1800" dirty="0"/>
              <a:t>narodil </a:t>
            </a:r>
            <a:r>
              <a:rPr lang="cs-CZ" sz="1800" dirty="0" smtClean="0"/>
              <a:t>do </a:t>
            </a:r>
            <a:r>
              <a:rPr lang="cs-CZ" sz="1800" dirty="0"/>
              <a:t>rodiny velvyslance ve </a:t>
            </a:r>
            <a:r>
              <a:rPr lang="cs-CZ" sz="1800" dirty="0" smtClean="0"/>
              <a:t>Francii.“; „Během svého života byl nejdál v okresním městě.“; „Tento člověk málem uškrtil svoji ženu.“; „Ta žena měla ve svém domě asi sto koček.“; „Ten muž je vegetarián.“ Tyto výroky, díky tomu, že pracujeme s kategoriemi i v sociální oblasti, říkají o daných jedincích mnohem více, než jen to, co samy tvrdí.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2289" y="0"/>
            <a:ext cx="3831711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0372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14710</TotalTime>
  <Words>1633</Words>
  <Application>Microsoft Office PowerPoint</Application>
  <PresentationFormat>Předvádění na obrazovce (4:3)</PresentationFormat>
  <Paragraphs>114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Corbel</vt:lpstr>
      <vt:lpstr>Wingdings</vt:lpstr>
      <vt:lpstr>Wingdings 2</vt:lpstr>
      <vt:lpstr>Wingdings 3</vt:lpstr>
      <vt:lpstr>Modul</vt:lpstr>
      <vt:lpstr>Sociální psychologie Kategorizace a stereotypy</vt:lpstr>
      <vt:lpstr>Dotaz na minulou přednášku</vt:lpstr>
      <vt:lpstr>Co se dozvíte:</vt:lpstr>
      <vt:lpstr>Zpracování (sociálních) informací</vt:lpstr>
      <vt:lpstr>Stádia zpracování informací  (dle Fiedler &amp; Bless, 2006, s. 158) </vt:lpstr>
      <vt:lpstr>Kategorie a stereotyp </vt:lpstr>
      <vt:lpstr>Stereotypy</vt:lpstr>
      <vt:lpstr>Sociální kognice (dle Fiedler &amp; Bless, 2006)</vt:lpstr>
      <vt:lpstr>Kategorizace</vt:lpstr>
      <vt:lpstr>Prezentace aplikace PowerPoint</vt:lpstr>
      <vt:lpstr>Práce s kategorií v mysli</vt:lpstr>
      <vt:lpstr>Proč vůbec kategorizujeme?</vt:lpstr>
      <vt:lpstr>Kategorie a naše individualita (self)</vt:lpstr>
      <vt:lpstr>Jak se bránit automatismům?</vt:lpstr>
      <vt:lpstr>Doplňující studium:</vt:lpstr>
      <vt:lpstr>Kategorizace, paměť a priming</vt:lpstr>
      <vt:lpstr>Priming</vt:lpstr>
      <vt:lpstr>Prezentace aplikace PowerPoint</vt:lpstr>
      <vt:lpstr>Krátká historie psychologie</vt:lpstr>
      <vt:lpstr>Krátká historie sociální psychologie (dle Hogg &amp; Vaughan, 2014)</vt:lpstr>
      <vt:lpstr>Krátká historie sociální psychologie</vt:lpstr>
      <vt:lpstr>Krátká historie sociální psychologie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170</cp:revision>
  <dcterms:created xsi:type="dcterms:W3CDTF">2015-10-20T07:43:33Z</dcterms:created>
  <dcterms:modified xsi:type="dcterms:W3CDTF">2020-03-17T09:28:10Z</dcterms:modified>
</cp:coreProperties>
</file>