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5143500"/>
  <p:notesSz cx="6858000" cy="9144000"/>
  <p:embeddedFontLst>
    <p:embeddedFont>
      <p:font typeface="Roboto" panose="0200000000000000000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font" Target="fonts/font1.fntdata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9a166521a5_0_1947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9a166521a5_0_194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9a166521a5_0_1942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9a166521a5_0_194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9a166521a5_0_1932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9a166521a5_0_193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9a166521a5_0_196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9a166521a5_0_196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9a166521a5_0_2017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9a166521a5_0_201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9a166521a5_0_201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9a166521a5_0_201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9a166521a5_0_2022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9a166521a5_0_202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9a166521a5_0_200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9a166521a5_0_200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9a166521a5_0_1937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9a166521a5_0_193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9a166521a5_0_1952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9a166521a5_0_195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bg>
      <p:bgPr>
        <a:solidFill>
          <a:schemeClr val="dk1"/>
        </a:solidFill>
        <a:effectLst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76" name="Google Shape;76;p11"/>
          <p:cNvSpPr txBox="1"/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bg>
      <p:bgPr>
        <a:solidFill>
          <a:schemeClr val="dk1"/>
        </a:solidFill>
        <a:effectLst/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 panose="02000000000000000000"/>
              <a:buNone/>
              <a:defRPr sz="3000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 panose="02000000000000000000"/>
              <a:buNone/>
              <a:defRPr sz="3000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 panose="02000000000000000000"/>
              <a:buNone/>
              <a:defRPr sz="3000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 panose="02000000000000000000"/>
              <a:buNone/>
              <a:defRPr sz="3000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 panose="02000000000000000000"/>
              <a:buNone/>
              <a:defRPr sz="3000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 panose="02000000000000000000"/>
              <a:buNone/>
              <a:defRPr sz="3000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 panose="02000000000000000000"/>
              <a:buNone/>
              <a:defRPr sz="3000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 panose="02000000000000000000"/>
              <a:buNone/>
              <a:defRPr sz="3000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 panose="02000000000000000000"/>
              <a:buNone/>
              <a:defRPr sz="3000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 panose="02000000000000000000"/>
              <a:buChar char="●"/>
              <a:defRPr sz="1800"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 panose="02000000000000000000"/>
              <a:buChar char="○"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 panose="02000000000000000000"/>
              <a:buChar char="■"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 panose="02000000000000000000"/>
              <a:buChar char="●"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 panose="02000000000000000000"/>
              <a:buChar char="○"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 panose="02000000000000000000"/>
              <a:buChar char="■"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 panose="02000000000000000000"/>
              <a:buChar char="●"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 panose="02000000000000000000"/>
              <a:buChar char="○"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 panose="02000000000000000000"/>
              <a:buChar char="■"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3.xml"/><Relationship Id="rId5" Type="http://schemas.openxmlformats.org/officeDocument/2006/relationships/hyperlink" Target="https://www.zakonyprolidi.cz/cs/2005-72" TargetMode="External"/><Relationship Id="rId4" Type="http://schemas.openxmlformats.org/officeDocument/2006/relationships/hyperlink" Target="https://www.rodicovskalinka.cz/" TargetMode="External"/><Relationship Id="rId3" Type="http://schemas.openxmlformats.org/officeDocument/2006/relationships/hyperlink" Target="http://www.majinato.cz/25-zasitovani-a-spoluprace-s-institucemi-a-nevladnimi-organizacemi.php" TargetMode="External"/><Relationship Id="rId2" Type="http://schemas.openxmlformats.org/officeDocument/2006/relationships/hyperlink" Target="http://www.nuv.cz/projekty/rspp/vzdelavani" TargetMode="External"/><Relationship Id="rId1" Type="http://schemas.openxmlformats.org/officeDocument/2006/relationships/hyperlink" Target="https://nevypustdusi.cz/2019/09/05/kdo-se-stara-o-dusevni-zdravi-ve-skol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ctrTitle"/>
          </p:nvPr>
        </p:nvSpPr>
        <p:spPr>
          <a:xfrm>
            <a:off x="834700" y="31278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Seminář z pedagogick</a:t>
            </a:r>
            <a:r>
              <a:rPr lang="cs-CZ" altLang="en-US" sz="3400"/>
              <a:t>é</a:t>
            </a:r>
            <a:r>
              <a:rPr lang="en-US" sz="3400"/>
              <a:t> psychologie</a:t>
            </a:r>
            <a:endParaRPr sz="3400"/>
          </a:p>
        </p:txBody>
      </p:sp>
      <p:sp>
        <p:nvSpPr>
          <p:cNvPr id="86" name="Google Shape;86;p13"/>
          <p:cNvSpPr txBox="1"/>
          <p:nvPr>
            <p:ph type="subTitle" idx="1"/>
          </p:nvPr>
        </p:nvSpPr>
        <p:spPr>
          <a:xfrm>
            <a:off x="-238375" y="1963043"/>
            <a:ext cx="8222100" cy="6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>
                <a:solidFill>
                  <a:srgbClr val="B6D7A8"/>
                </a:solidFill>
              </a:rPr>
              <a:t>ZASÍŤOVÁNÍ</a:t>
            </a:r>
            <a:endParaRPr sz="5100">
              <a:solidFill>
                <a:srgbClr val="B6D7A8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Zpětná vazba</a:t>
            </a:r>
            <a:endParaRPr lang="en-US"/>
          </a:p>
        </p:txBody>
      </p:sp>
      <p:sp>
        <p:nvSpPr>
          <p:cNvPr id="145" name="Google Shape;145;p22"/>
          <p:cNvSpPr txBox="1"/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7035" algn="l" rtl="0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8"/>
              <a:buFont typeface="Arial" panose="020B0604020202020204"/>
              <a:buChar char="●"/>
            </a:pPr>
            <a:r>
              <a:rPr lang="en-US" sz="281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Jak jsem se dnes do semináře zapojil/a? </a:t>
            </a:r>
            <a:endParaRPr sz="281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lvl="0" indent="-407035" algn="l" rtl="0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8"/>
              <a:buFont typeface="Arial" panose="020B0604020202020204"/>
              <a:buChar char="●"/>
            </a:pPr>
            <a:r>
              <a:rPr lang="en-US" sz="281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 se mi dnes na semináři dařilo? </a:t>
            </a:r>
            <a:endParaRPr sz="281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lvl="0" indent="-407035" algn="l" rtl="0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8"/>
              <a:buFont typeface="Arial" panose="020B0604020202020204"/>
              <a:buChar char="●"/>
            </a:pPr>
            <a:r>
              <a:rPr lang="en-US" sz="281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 si odnáším pro profesní a/nebo osobní život?</a:t>
            </a:r>
            <a:endParaRPr lang="en-US" sz="281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Zdroje a doplňující materiály </a:t>
            </a:r>
            <a:endParaRPr lang="en-US"/>
          </a:p>
        </p:txBody>
      </p:sp>
      <p:sp>
        <p:nvSpPr>
          <p:cNvPr id="151" name="Google Shape;151;p23"/>
          <p:cNvSpPr txBox="1"/>
          <p:nvPr>
            <p:ph type="body" idx="1"/>
          </p:nvPr>
        </p:nvSpPr>
        <p:spPr>
          <a:xfrm>
            <a:off x="216450" y="12060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300" u="sng">
                <a:solidFill>
                  <a:srgbClr val="1155CC"/>
                </a:solidFill>
                <a:hlinkClick r:id="rId1"/>
              </a:rPr>
              <a:t>https://nevypustdusi.cz/2019/09/05/kdo-se-stara-o-dusevni-zdravi-ve-skole/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300" u="sng">
                <a:solidFill>
                  <a:srgbClr val="1155CC"/>
                </a:solidFill>
                <a:hlinkClick r:id="rId2"/>
              </a:rPr>
              <a:t>http://www.nuv.cz/projekty/rspp/vzdelavani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300" u="sng">
                <a:solidFill>
                  <a:schemeClr val="hlink"/>
                </a:solidFill>
                <a:hlinkClick r:id="rId3"/>
              </a:rPr>
              <a:t>http://www.majinato.cz/25-zasitovani-a-spoluprace-s-institucemi-a-nevladnimi-organizacemi.php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300" u="sng">
                <a:solidFill>
                  <a:schemeClr val="hlink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4"/>
              </a:rPr>
              <a:t>https://www.rodicovskalinka.cz/</a:t>
            </a:r>
            <a:endParaRPr sz="130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300" u="sng">
                <a:solidFill>
                  <a:schemeClr val="hlink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5"/>
              </a:rPr>
              <a:t>https://www.zakonyprolidi.cz/cs/2005-72</a:t>
            </a:r>
            <a:endParaRPr sz="130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 je to zasíťování?</a:t>
            </a:r>
            <a:endParaRPr lang="en-US"/>
          </a:p>
        </p:txBody>
      </p:sp>
      <p:sp>
        <p:nvSpPr>
          <p:cNvPr id="92" name="Google Shape;92;p14"/>
          <p:cNvSpPr txBox="1"/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Pojem popisující síť odborníků, kteří nám mohou v naší práci pomáhat a spolupracovat s námi</a:t>
            </a:r>
            <a:endParaRPr lang="en-US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P</a:t>
            </a:r>
            <a:r>
              <a:rPr lang="en-US"/>
              <a:t>ředstavuje to tak možnost, jak efektivně reagovat n</a:t>
            </a:r>
            <a:r>
              <a:rPr lang="en-US"/>
              <a:t>a některé potíže spojené se vzděláváním žáků</a:t>
            </a:r>
            <a:endParaRPr lang="en-US"/>
          </a:p>
        </p:txBody>
      </p:sp>
      <p:pic>
        <p:nvPicPr>
          <p:cNvPr id="93" name="Google Shape;93;p14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2428875" y="2753900"/>
            <a:ext cx="3590675" cy="20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Kdo patří do naší sítě? </a:t>
            </a:r>
            <a:endParaRPr lang="en-US"/>
          </a:p>
        </p:txBody>
      </p:sp>
      <p:sp>
        <p:nvSpPr>
          <p:cNvPr id="99" name="Google Shape;99;p15"/>
          <p:cNvSpPr txBox="1"/>
          <p:nvPr>
            <p:ph type="body" idx="1"/>
          </p:nvPr>
        </p:nvSpPr>
        <p:spPr>
          <a:xfrm>
            <a:off x="311700" y="1229875"/>
            <a:ext cx="40461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/>
              <a:t>Zkuste zapřemýšlet nad tím, kdo patří ve škole, nebo mimo ni do naší “sítě”</a:t>
            </a:r>
            <a:endParaRPr lang="en-US"/>
          </a:p>
        </p:txBody>
      </p:sp>
      <p:pic>
        <p:nvPicPr>
          <p:cNvPr id="100" name="Google Shape;100;p15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4572000" y="112323"/>
            <a:ext cx="4300024" cy="285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Ve škole</a:t>
            </a:r>
            <a:endParaRPr lang="en-US"/>
          </a:p>
        </p:txBody>
      </p:sp>
      <p:sp>
        <p:nvSpPr>
          <p:cNvPr id="106" name="Google Shape;106;p16"/>
          <p:cNvSpPr txBox="1"/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Školní poradenské pracoviště – šk.psycholog, MP, VP, spec. ped.</a:t>
            </a:r>
            <a:endParaRPr lang="en-US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Ředitel a zástupce ředitele</a:t>
            </a:r>
            <a:endParaRPr lang="en-US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Kolegové</a:t>
            </a:r>
            <a:endParaRPr lang="en-US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Asistenti, vychovatelé (problematika asistentů)</a:t>
            </a:r>
            <a:endParaRPr lang="en-US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Děti</a:t>
            </a:r>
            <a:endParaRPr lang="en-US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Ostatní pracovníci školy (kuchařky, školník atd.)</a:t>
            </a:r>
            <a:endParaRPr lang="en-US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Rodiče</a:t>
            </a:r>
            <a:endParaRPr lang="en-US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</a:p>
        </p:txBody>
      </p:sp>
      <p:pic>
        <p:nvPicPr>
          <p:cNvPr id="107" name="Google Shape;107;p16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6150750" y="1753625"/>
            <a:ext cx="2425300" cy="256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13;p17"/>
          <p:cNvSpPr txBox="1"/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</a:p>
        </p:txBody>
      </p:sp>
      <p:pic>
        <p:nvPicPr>
          <p:cNvPr id="114" name="Google Shape;114;p17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371200" y="-139600"/>
            <a:ext cx="5940424" cy="499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Mimo školu</a:t>
            </a:r>
            <a:endParaRPr lang="en-US"/>
          </a:p>
        </p:txBody>
      </p:sp>
      <p:sp>
        <p:nvSpPr>
          <p:cNvPr id="120" name="Google Shape;120;p18"/>
          <p:cNvSpPr txBox="1"/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PPP, SPC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Psycholog (poradenský psycholog x klinický psycholog x psychoterapeut)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Psychoterapeut 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Psychiatr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OSPOD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Policie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SVP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Neziskové organizace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Linky důvěry – poradenská linka pro pedagogy, rodičovská linka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Zájmové kroužky, trenéři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Lékaři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atd...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</a:p>
        </p:txBody>
      </p:sp>
      <p:pic>
        <p:nvPicPr>
          <p:cNvPr id="121" name="Google Shape;121;p18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5691163" y="1937363"/>
            <a:ext cx="2962275" cy="154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27;p19"/>
          <p:cNvSpPr txBox="1"/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</a:p>
        </p:txBody>
      </p:sp>
      <p:pic>
        <p:nvPicPr>
          <p:cNvPr id="128" name="Google Shape;128;p19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395025" y="92625"/>
            <a:ext cx="5914649" cy="495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>
            <p:ph type="title"/>
          </p:nvPr>
        </p:nvSpPr>
        <p:spPr>
          <a:xfrm>
            <a:off x="311700" y="410000"/>
            <a:ext cx="8520600" cy="26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/>
              <a:t>NEJSTE NA TO SAMI!</a:t>
            </a:r>
            <a:endParaRPr sz="43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Interaktivní tabulka</a:t>
            </a:r>
            <a:endParaRPr lang="en-US"/>
          </a:p>
        </p:txBody>
      </p:sp>
      <p:sp>
        <p:nvSpPr>
          <p:cNvPr id="139" name="Google Shape;139;p21"/>
          <p:cNvSpPr txBox="1"/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2000"/>
              <a:t>V interaktivní osnově máte tabulku rozdělenou podle krajů. Vyberte si kraj své současné, nebo budoucí působnosti a doplňte: </a:t>
            </a:r>
            <a:endParaRPr sz="2000"/>
          </a:p>
          <a:p>
            <a:pPr marL="457200" lvl="0" indent="-355600" algn="l" rtl="0">
              <a:spcBef>
                <a:spcPts val="160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S kým na své pozici spolupracuji, kdo mi může pomoci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lidé/organizace působící na škole  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lidé/organizace působící mimo školu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1533</Words>
  <Application>WPS Presentation</Application>
  <PresentationFormat/>
  <Paragraphs>65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Arial</vt:lpstr>
      <vt:lpstr>SimSun</vt:lpstr>
      <vt:lpstr>Wingdings</vt:lpstr>
      <vt:lpstr>Arial</vt:lpstr>
      <vt:lpstr>Roboto</vt:lpstr>
      <vt:lpstr>Microsoft YaHei</vt:lpstr>
      <vt:lpstr>Arial Unicode MS</vt:lpstr>
      <vt:lpstr>Geometric</vt:lpstr>
      <vt:lpstr>Seminář z pedagogická psychologie</vt:lpstr>
      <vt:lpstr>Co je to zasíťování?</vt:lpstr>
      <vt:lpstr>Kdo patří do naší sítě? </vt:lpstr>
      <vt:lpstr>Ve škole</vt:lpstr>
      <vt:lpstr>PowerPoint 演示文稿</vt:lpstr>
      <vt:lpstr>Mimo školu</vt:lpstr>
      <vt:lpstr>PowerPoint 演示文稿</vt:lpstr>
      <vt:lpstr>NEJSTE NA TO SAMI!</vt:lpstr>
      <vt:lpstr>Interaktivní tabulka</vt:lpstr>
      <vt:lpstr>Zpětná vazba</vt:lpstr>
      <vt:lpstr>Zdroje a doplňující materiály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Seminář z pedagogické psychologie</dc:title>
  <dc:creator/>
  <cp:lastModifiedBy>Markéta</cp:lastModifiedBy>
  <cp:revision>1</cp:revision>
  <dcterms:created xsi:type="dcterms:W3CDTF">2022-09-12T14:31:13Z</dcterms:created>
  <dcterms:modified xsi:type="dcterms:W3CDTF">2022-09-12T14:31:13Z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EF73485903004D8CAB3A9DC2946B9D2D</vt:lpwstr>
  </property>
  <property fmtid="{D5CDD505-2E9C-101B-9397-08002B2CF9AE}" pid="3" name="KSOProductBuildVer">
    <vt:lpwstr>1033-11.2.0.11306</vt:lpwstr>
  </property>
</Properties>
</file>