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393" r:id="rId4"/>
    <p:sldId id="384" r:id="rId5"/>
    <p:sldId id="369" r:id="rId6"/>
    <p:sldId id="409" r:id="rId7"/>
    <p:sldId id="410" r:id="rId8"/>
    <p:sldId id="364" r:id="rId9"/>
    <p:sldId id="370" r:id="rId10"/>
    <p:sldId id="414" r:id="rId11"/>
    <p:sldId id="411" r:id="rId12"/>
    <p:sldId id="423" r:id="rId13"/>
    <p:sldId id="413" r:id="rId14"/>
    <p:sldId id="412" r:id="rId15"/>
    <p:sldId id="415" r:id="rId16"/>
    <p:sldId id="424" r:id="rId17"/>
    <p:sldId id="425" r:id="rId18"/>
    <p:sldId id="426" r:id="rId19"/>
    <p:sldId id="418" r:id="rId20"/>
    <p:sldId id="416" r:id="rId21"/>
    <p:sldId id="417" r:id="rId22"/>
    <p:sldId id="419" r:id="rId23"/>
    <p:sldId id="420" r:id="rId24"/>
    <p:sldId id="421" r:id="rId25"/>
    <p:sldId id="422" r:id="rId26"/>
    <p:sldId id="397" r:id="rId27"/>
    <p:sldId id="398" r:id="rId28"/>
    <p:sldId id="399" r:id="rId29"/>
    <p:sldId id="400" r:id="rId30"/>
    <p:sldId id="401" r:id="rId31"/>
    <p:sldId id="36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ois.ois.m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Kognitivní psychologie </a:t>
            </a:r>
            <a:r>
              <a:rPr lang="cs-CZ" dirty="0"/>
              <a:t>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Čichový lalok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5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Čichový lalok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40760" cy="51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5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oblasti mozkové kůry</a:t>
            </a:r>
            <a:endParaRPr lang="cs-CZ" dirty="0"/>
          </a:p>
        </p:txBody>
      </p:sp>
      <p:pic>
        <p:nvPicPr>
          <p:cNvPr id="2050" name="Picture 2" descr="VÃ½sledek obrÃ¡zku pro cerebral cortex visu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6" y="1556792"/>
            <a:ext cx="691032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9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kůra člověka</a:t>
            </a:r>
            <a:endParaRPr lang="cs-CZ" dirty="0"/>
          </a:p>
        </p:txBody>
      </p:sp>
      <p:pic>
        <p:nvPicPr>
          <p:cNvPr id="1028" name="Picture 4" descr="VÃ½sledek obrÃ¡zku pro cerebral cortex visu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16" y="1408176"/>
            <a:ext cx="6877167" cy="56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Vizuální kortex – obdobná lokalizace </a:t>
            </a:r>
            <a:endParaRPr lang="cs-CZ" dirty="0"/>
          </a:p>
        </p:txBody>
      </p:sp>
      <p:pic>
        <p:nvPicPr>
          <p:cNvPr id="2050" name="Picture 2" descr="VÃ½sledek obrÃ¡zku pro visual cortex chimpanz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8" cy="50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0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Prefrontální</a:t>
            </a:r>
            <a:r>
              <a:rPr lang="cs-CZ" dirty="0" smtClean="0"/>
              <a:t> kůra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80500"/>
            <a:ext cx="7314506" cy="5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7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connectom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endParaRPr lang="cs-CZ" dirty="0"/>
          </a:p>
        </p:txBody>
      </p:sp>
      <p:pic>
        <p:nvPicPr>
          <p:cNvPr id="3074" name="Picture 2" descr="http://www.ritholtz.com/blog/wp-content/uploads/2012/04/my-brain-hur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1376"/>
            <a:ext cx="64807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3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rain connect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1" y="1340768"/>
            <a:ext cx="7363018" cy="51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7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9877"/>
            <a:ext cx="6552728" cy="57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1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556792"/>
            <a:ext cx="4248472" cy="518457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b="1" dirty="0"/>
              <a:t>Genotyp</a:t>
            </a:r>
            <a:r>
              <a:rPr lang="cs-CZ" dirty="0"/>
              <a:t> x </a:t>
            </a:r>
            <a:r>
              <a:rPr lang="cs-CZ" b="1" dirty="0"/>
              <a:t>fenotyp</a:t>
            </a:r>
          </a:p>
          <a:p>
            <a:pPr marL="137160" indent="0">
              <a:buNone/>
            </a:pPr>
            <a:r>
              <a:rPr lang="cs-CZ" dirty="0" smtClean="0"/>
              <a:t>Geneticky je předávána informace do </a:t>
            </a:r>
            <a:r>
              <a:rPr lang="cs-CZ" dirty="0"/>
              <a:t>úrovně </a:t>
            </a:r>
            <a:r>
              <a:rPr lang="cs-CZ" b="1" dirty="0" smtClean="0"/>
              <a:t>novorozeneckých </a:t>
            </a:r>
            <a:r>
              <a:rPr lang="cs-CZ" b="1" dirty="0"/>
              <a:t>reflexů </a:t>
            </a:r>
            <a:r>
              <a:rPr lang="cs-CZ" dirty="0" smtClean="0"/>
              <a:t>(jak dlouho budou existovat?) a </a:t>
            </a:r>
            <a:r>
              <a:rPr lang="cs-CZ" b="1" dirty="0"/>
              <a:t>vrozených vzorců </a:t>
            </a:r>
            <a:r>
              <a:rPr lang="cs-CZ" b="1" dirty="0" smtClean="0"/>
              <a:t>chování </a:t>
            </a:r>
            <a:r>
              <a:rPr lang="cs-CZ" dirty="0" smtClean="0"/>
              <a:t>(stavění hnízd, migrace, zásnubní tance – zde však hraje roli i imitace!).  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Fenotyp:</a:t>
            </a:r>
          </a:p>
          <a:p>
            <a:pPr marL="137160" indent="0">
              <a:buNone/>
            </a:pPr>
            <a:r>
              <a:rPr lang="cs-CZ" dirty="0" smtClean="0"/>
              <a:t>Modré oči – 10 000BC</a:t>
            </a:r>
          </a:p>
          <a:p>
            <a:pPr marL="137160" indent="0">
              <a:buNone/>
            </a:pPr>
            <a:r>
              <a:rPr lang="cs-CZ" dirty="0" smtClean="0"/>
              <a:t>Tolerance alkoholu (10-6 tis)</a:t>
            </a:r>
          </a:p>
          <a:p>
            <a:pPr marL="137160" indent="0">
              <a:buNone/>
            </a:pPr>
            <a:r>
              <a:rPr lang="cs-CZ" dirty="0" smtClean="0"/>
              <a:t>Tolerance laktózy </a:t>
            </a:r>
            <a:r>
              <a:rPr lang="cs-CZ" dirty="0"/>
              <a:t>a </a:t>
            </a:r>
            <a:r>
              <a:rPr lang="cs-CZ" dirty="0" smtClean="0"/>
              <a:t>světlá pleť – 3000BC – jámová kultura na Ukrajině</a:t>
            </a:r>
          </a:p>
        </p:txBody>
      </p:sp>
      <p:pic>
        <p:nvPicPr>
          <p:cNvPr id="4" name="Picture 2" descr="http://www.dabase.org/LorenzAndGees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4537"/>
            <a:ext cx="3950271" cy="514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Geny a </a:t>
            </a:r>
            <a:r>
              <a:rPr lang="cs-CZ" dirty="0" smtClean="0"/>
              <a:t>psychika</a:t>
            </a:r>
            <a:br>
              <a:rPr lang="cs-CZ" dirty="0" smtClean="0"/>
            </a:br>
            <a:r>
              <a:rPr lang="cs-CZ" dirty="0" smtClean="0"/>
              <a:t>Co může být vrozeno?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3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cs-CZ" dirty="0" smtClean="0"/>
              <a:t>Docházka: nejméně 80% (10 z 12)</a:t>
            </a:r>
          </a:p>
          <a:p>
            <a:pPr marL="633222" indent="-514350">
              <a:buAutoNum type="arabicPeriod"/>
            </a:pPr>
            <a:r>
              <a:rPr lang="cs-CZ" dirty="0" smtClean="0"/>
              <a:t>Odevzdávání úkolů (četba apod.): </a:t>
            </a:r>
            <a:r>
              <a:rPr lang="cs-CZ" dirty="0"/>
              <a:t>nejméně 80</a:t>
            </a:r>
            <a:r>
              <a:rPr lang="cs-CZ" dirty="0" smtClean="0"/>
              <a:t>%. </a:t>
            </a:r>
            <a:r>
              <a:rPr lang="cs-CZ" dirty="0" err="1" smtClean="0"/>
              <a:t>Odevzdávárna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7920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      Naše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5006261" cy="511256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 smtClean="0"/>
              <a:t>Lidský genom je složen z: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 smtClean="0"/>
              <a:t>2% genetické informace (</a:t>
            </a:r>
            <a:r>
              <a:rPr lang="cs-CZ" sz="2000" u="sng" dirty="0" err="1" smtClean="0"/>
              <a:t>exony</a:t>
            </a:r>
            <a:r>
              <a:rPr lang="cs-CZ" sz="2000" dirty="0" smtClean="0"/>
              <a:t> a introny)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 smtClean="0"/>
              <a:t>98% tvoří nekódující DNA</a:t>
            </a:r>
          </a:p>
          <a:p>
            <a:pPr>
              <a:buNone/>
            </a:pPr>
            <a:r>
              <a:rPr lang="cs-CZ" sz="2000" dirty="0" smtClean="0"/>
              <a:t>42%!! je tvořeno </a:t>
            </a:r>
            <a:r>
              <a:rPr lang="cs-CZ" sz="2000" dirty="0" err="1" smtClean="0"/>
              <a:t>retrotranspozony</a:t>
            </a:r>
            <a:r>
              <a:rPr lang="cs-CZ" sz="2000" dirty="0" smtClean="0"/>
              <a:t> = retrovirovými řetězci – datování potvrzuje evoluční strom. </a:t>
            </a:r>
            <a:r>
              <a:rPr lang="en-US" sz="2000" dirty="0" smtClean="0"/>
              <a:t>David </a:t>
            </a:r>
            <a:r>
              <a:rPr lang="en-US" sz="2000" dirty="0"/>
              <a:t>Baltimore </a:t>
            </a:r>
            <a:r>
              <a:rPr lang="en-US" sz="2000" dirty="0" smtClean="0"/>
              <a:t>(</a:t>
            </a:r>
            <a:r>
              <a:rPr lang="cs-CZ" sz="2000" dirty="0" smtClean="0"/>
              <a:t>jeden z objevitelů reverzní </a:t>
            </a:r>
            <a:r>
              <a:rPr lang="en-US" sz="2000" dirty="0" smtClean="0"/>
              <a:t>trans</a:t>
            </a:r>
            <a:r>
              <a:rPr lang="cs-CZ" sz="2000" dirty="0" smtClean="0"/>
              <a:t>k</a:t>
            </a:r>
            <a:r>
              <a:rPr lang="en-US" sz="2000" dirty="0" err="1" smtClean="0"/>
              <a:t>ript</a:t>
            </a:r>
            <a:r>
              <a:rPr lang="cs-CZ" sz="2000" dirty="0" err="1" smtClean="0"/>
              <a:t>ázy</a:t>
            </a:r>
            <a:r>
              <a:rPr lang="en-US" sz="2000" dirty="0" smtClean="0"/>
              <a:t>)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cs-CZ" sz="2000" dirty="0" smtClean="0"/>
              <a:t>„</a:t>
            </a:r>
            <a:r>
              <a:rPr lang="en-US" sz="2000" dirty="0" smtClean="0"/>
              <a:t>the </a:t>
            </a:r>
            <a:r>
              <a:rPr lang="en-US" sz="2000" dirty="0"/>
              <a:t>genome </a:t>
            </a:r>
            <a:r>
              <a:rPr lang="en-US" sz="2000" dirty="0" smtClean="0"/>
              <a:t>looks</a:t>
            </a:r>
            <a:r>
              <a:rPr lang="cs-CZ" sz="2000" dirty="0" smtClean="0"/>
              <a:t> </a:t>
            </a:r>
            <a:r>
              <a:rPr lang="en-US" sz="2000" dirty="0" smtClean="0"/>
              <a:t>like </a:t>
            </a:r>
            <a:r>
              <a:rPr lang="en-US" sz="2000" dirty="0"/>
              <a:t>a sea of reverse-transcribed DNA with a </a:t>
            </a:r>
            <a:r>
              <a:rPr lang="cs-CZ" sz="2000" dirty="0" smtClean="0"/>
              <a:t>s</a:t>
            </a:r>
            <a:r>
              <a:rPr lang="en-US" sz="2000" dirty="0" smtClean="0"/>
              <a:t>mall</a:t>
            </a:r>
            <a:r>
              <a:rPr lang="cs-CZ" sz="2000" dirty="0" smtClean="0"/>
              <a:t> </a:t>
            </a:r>
            <a:r>
              <a:rPr lang="cs-CZ" sz="2000" dirty="0" err="1" smtClean="0"/>
              <a:t>admixture</a:t>
            </a:r>
            <a:r>
              <a:rPr lang="cs-CZ" sz="2000" dirty="0" smtClean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 smtClean="0"/>
              <a:t>genes</a:t>
            </a:r>
            <a:r>
              <a:rPr lang="cs-CZ" sz="2000" dirty="0" smtClean="0"/>
              <a:t>“.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cs-CZ" sz="2000" dirty="0"/>
          </a:p>
          <a:p>
            <a:pPr>
              <a:buNone/>
              <a:defRPr/>
            </a:pPr>
            <a:r>
              <a:rPr lang="cs-CZ" sz="2000" dirty="0"/>
              <a:t>Nejdelší DNA </a:t>
            </a:r>
            <a:r>
              <a:rPr lang="cs-CZ" sz="2000" dirty="0" smtClean="0"/>
              <a:t>(lidský má 3 </a:t>
            </a:r>
            <a:r>
              <a:rPr lang="cs-CZ" sz="2000" dirty="0"/>
              <a:t>miliardy </a:t>
            </a:r>
            <a:r>
              <a:rPr lang="cs-CZ" sz="2000" dirty="0" smtClean="0"/>
              <a:t>bází, 1m): </a:t>
            </a:r>
          </a:p>
          <a:p>
            <a:pPr>
              <a:buNone/>
              <a:defRPr/>
            </a:pPr>
            <a:r>
              <a:rPr lang="cs-CZ" sz="2000" i="1" dirty="0" err="1" smtClean="0"/>
              <a:t>Protopterus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aethiopicus</a:t>
            </a:r>
            <a:r>
              <a:rPr lang="cs-CZ" sz="2000" dirty="0" smtClean="0"/>
              <a:t> (bahník východoafrický) – 133 miliard</a:t>
            </a:r>
          </a:p>
          <a:p>
            <a:pPr>
              <a:buNone/>
              <a:defRPr/>
            </a:pPr>
            <a:r>
              <a:rPr lang="cs-CZ" sz="2000" i="1" dirty="0"/>
              <a:t>Paris </a:t>
            </a:r>
            <a:r>
              <a:rPr lang="cs-CZ" sz="2000" i="1" dirty="0" err="1"/>
              <a:t>japonica</a:t>
            </a:r>
            <a:r>
              <a:rPr lang="cs-CZ" sz="2000" dirty="0"/>
              <a:t> - 150 miliard</a:t>
            </a:r>
          </a:p>
          <a:p>
            <a:pPr>
              <a:buNone/>
              <a:defRPr/>
            </a:pPr>
            <a:r>
              <a:rPr lang="cs-CZ" sz="2000" i="1" dirty="0" err="1" smtClean="0"/>
              <a:t>Polychaos</a:t>
            </a:r>
            <a:r>
              <a:rPr lang="cs-CZ" sz="2000" i="1" dirty="0" smtClean="0"/>
              <a:t> </a:t>
            </a:r>
            <a:r>
              <a:rPr lang="cs-CZ" sz="2000" i="1" dirty="0" err="1"/>
              <a:t>dubiumi</a:t>
            </a:r>
            <a:r>
              <a:rPr lang="cs-CZ" sz="2000" i="1" dirty="0"/>
              <a:t> </a:t>
            </a:r>
            <a:r>
              <a:rPr lang="cs-CZ" sz="2000" dirty="0"/>
              <a:t>– 670 </a:t>
            </a:r>
            <a:r>
              <a:rPr lang="cs-CZ" sz="2000" dirty="0" smtClean="0"/>
              <a:t>miliard</a:t>
            </a:r>
            <a:endParaRPr lang="cs-CZ" sz="2000" dirty="0"/>
          </a:p>
        </p:txBody>
      </p:sp>
      <p:pic>
        <p:nvPicPr>
          <p:cNvPr id="1026" name="Picture 2" descr="http://media-1.web.britannica.com/eb-media/80/55080-004-189D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97" y="4365104"/>
            <a:ext cx="3722189" cy="24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Polychaos dub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rcella.nl/sites/default/files/platenvanamoeben/Polychaos-dubium-BBtr-30-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8" y="178372"/>
            <a:ext cx="30480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m: White flower has world's longest gen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6" y="2154810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rotnatka obec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4" y="18864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geny (2% DNA)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5597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Člověk má zhruba 25 000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Hrotnatka obecná (</a:t>
            </a:r>
            <a:r>
              <a:rPr lang="cs-CZ" dirty="0" err="1" smtClean="0"/>
              <a:t>Daphnia</a:t>
            </a:r>
            <a:r>
              <a:rPr lang="cs-CZ" dirty="0" smtClean="0"/>
              <a:t> </a:t>
            </a:r>
            <a:r>
              <a:rPr lang="cs-CZ" dirty="0" err="1" smtClean="0"/>
              <a:t>pulex</a:t>
            </a:r>
            <a:r>
              <a:rPr lang="cs-CZ" dirty="0" smtClean="0"/>
              <a:t>) má 31 000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Topol </a:t>
            </a:r>
            <a:r>
              <a:rPr lang="cs-CZ" dirty="0" err="1"/>
              <a:t>chlupatoplodý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Populus</a:t>
            </a:r>
            <a:r>
              <a:rPr lang="cs-CZ" i="1" dirty="0" smtClean="0"/>
              <a:t> </a:t>
            </a:r>
            <a:r>
              <a:rPr lang="cs-CZ" i="1" dirty="0" err="1" smtClean="0"/>
              <a:t>trichocarpa</a:t>
            </a:r>
            <a:r>
              <a:rPr lang="cs-CZ" dirty="0" smtClean="0"/>
              <a:t>) – 45 000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Bičenky (</a:t>
            </a:r>
            <a:r>
              <a:rPr lang="cs-CZ" i="1" dirty="0" err="1" smtClean="0"/>
              <a:t>Trichomonas</a:t>
            </a:r>
            <a:r>
              <a:rPr lang="cs-CZ" i="1" dirty="0" smtClean="0"/>
              <a:t> </a:t>
            </a:r>
            <a:r>
              <a:rPr lang="cs-CZ" i="1" dirty="0" err="1" smtClean="0"/>
              <a:t>sp</a:t>
            </a:r>
            <a:r>
              <a:rPr lang="cs-CZ" i="1" dirty="0" smtClean="0"/>
              <a:t>.</a:t>
            </a:r>
            <a:r>
              <a:rPr lang="cs-CZ" dirty="0" smtClean="0"/>
              <a:t>) – 60 000 genů</a:t>
            </a:r>
          </a:p>
          <a:p>
            <a:pPr marL="137160" indent="0">
              <a:buNone/>
            </a:pPr>
            <a:r>
              <a:rPr lang="cs-CZ" dirty="0" smtClean="0"/>
              <a:t>(dle </a:t>
            </a:r>
            <a:r>
              <a:rPr lang="cs-CZ" dirty="0" err="1" smtClean="0"/>
              <a:t>Madigan</a:t>
            </a:r>
            <a:r>
              <a:rPr lang="cs-CZ" dirty="0" smtClean="0"/>
              <a:t> et al., 2014)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 smtClean="0"/>
              <a:t>Genotyp </a:t>
            </a:r>
            <a:r>
              <a:rPr lang="cs-CZ" dirty="0"/>
              <a:t>předurčuje fenotyp </a:t>
            </a:r>
            <a:r>
              <a:rPr lang="cs-CZ" dirty="0" smtClean="0"/>
              <a:t>(tělo </a:t>
            </a:r>
            <a:r>
              <a:rPr lang="cs-CZ" dirty="0"/>
              <a:t>člověka</a:t>
            </a:r>
            <a:r>
              <a:rPr lang="cs-CZ" dirty="0" smtClean="0"/>
              <a:t>). Ale je nutno uvažovat i </a:t>
            </a:r>
            <a:r>
              <a:rPr lang="cs-CZ" dirty="0" err="1" smtClean="0"/>
              <a:t>epigenetiku</a:t>
            </a:r>
            <a:r>
              <a:rPr lang="cs-CZ" dirty="0" smtClean="0"/>
              <a:t>.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Nicméně sociální prostředí má také významný vliv.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</a:t>
            </a:r>
            <a:r>
              <a:rPr lang="cs-CZ" dirty="0" smtClean="0"/>
              <a:t>DS (</a:t>
            </a:r>
            <a:r>
              <a:rPr lang="cs-CZ" dirty="0" err="1" smtClean="0"/>
              <a:t>trizomie</a:t>
            </a:r>
            <a:r>
              <a:rPr lang="cs-CZ" dirty="0" smtClean="0"/>
              <a:t> 21. chromozomu) </a:t>
            </a:r>
            <a:r>
              <a:rPr lang="cs-CZ" dirty="0"/>
              <a:t>má svoje </a:t>
            </a:r>
            <a:r>
              <a:rPr lang="cs-CZ" dirty="0" smtClean="0"/>
              <a:t>limity i v podnětném prostředí.</a:t>
            </a:r>
          </a:p>
          <a:p>
            <a:pPr marL="11887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8152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genů a psychiky?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Srov. DS jako model vztahu genotypu a projevu na úrovni kognice.</a:t>
            </a:r>
          </a:p>
          <a:p>
            <a:r>
              <a:rPr lang="cs-CZ" dirty="0" smtClean="0"/>
              <a:t>(Gen FOXP2)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13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02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</a:t>
            </a:r>
            <a:r>
              <a:rPr lang="cs-CZ" dirty="0" smtClean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</a:t>
            </a:r>
            <a:r>
              <a:rPr lang="cs-CZ" dirty="0" smtClean="0"/>
              <a:t>systémy, ve kterých žili. </a:t>
            </a:r>
            <a:r>
              <a:rPr lang="cs-CZ" dirty="0"/>
              <a:t>Počet sociálních vazeb (resp. velikost skupin) je u primátů </a:t>
            </a:r>
            <a:r>
              <a:rPr lang="cs-CZ" dirty="0" smtClean="0"/>
              <a:t>přímo úměrný </a:t>
            </a:r>
            <a:r>
              <a:rPr lang="cs-CZ" dirty="0"/>
              <a:t>velikosti mozku.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794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774825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94257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Rozdíly mezi člověkem a ostatními primáty (podle </a:t>
            </a:r>
            <a:r>
              <a:rPr lang="cs-CZ" dirty="0" err="1" smtClean="0"/>
              <a:t>Matsuzawa</a:t>
            </a:r>
            <a:r>
              <a:rPr lang="cs-CZ" dirty="0" smtClean="0"/>
              <a:t>, 2012)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Lidský a šimpanzí genom se liší pouze v 1.23 %, přesto jsme na první pohled odlišní.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Šimpanzi začnou rodit děti cca v 12 letech a děti mají </a:t>
            </a:r>
            <a:r>
              <a:rPr lang="cs-CZ" dirty="0"/>
              <a:t>1 po cca 5 </a:t>
            </a:r>
            <a:r>
              <a:rPr lang="cs-CZ" dirty="0" smtClean="0"/>
              <a:t>letech. Ne dříve.</a:t>
            </a:r>
          </a:p>
          <a:p>
            <a:pPr marL="118872" indent="0">
              <a:buNone/>
            </a:pPr>
            <a:r>
              <a:rPr lang="cs-CZ" dirty="0" smtClean="0"/>
              <a:t>Člověk začíná v 18 a děti má po dvou, třech, ale i po jednom roce (ovšem „soběstačné“ jsou děti tak kolem osmi let). Šimpanzice jsou </a:t>
            </a:r>
            <a:r>
              <a:rPr lang="cs-CZ" dirty="0"/>
              <a:t>plodné až do smrti (nemají menopauzu).</a:t>
            </a:r>
          </a:p>
          <a:p>
            <a:pPr marL="118872" indent="0">
              <a:buNone/>
            </a:pPr>
            <a:r>
              <a:rPr lang="cs-CZ" dirty="0" smtClean="0"/>
              <a:t>Jak je možné, že uživí lidské matky více dětí zaráz (šimpanzice by to jednoduše nedokázaly)? </a:t>
            </a:r>
          </a:p>
          <a:p>
            <a:pPr marL="118872" indent="0">
              <a:buNone/>
            </a:pPr>
            <a:r>
              <a:rPr lang="cs-CZ" dirty="0" smtClean="0"/>
              <a:t>Protože rodičovství se účastní i </a:t>
            </a:r>
            <a:r>
              <a:rPr lang="cs-CZ" b="1" dirty="0" smtClean="0"/>
              <a:t>otcové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A navíc i babičky, dědové, strýcové atd. U primátů jsou tyto pečovatelské vztahy ze strany širší komunity zcela výjimečné</a:t>
            </a:r>
            <a:r>
              <a:rPr lang="cs-CZ" dirty="0"/>
              <a:t>.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Odtud role otců, prarodičů, ale i </a:t>
            </a:r>
            <a:r>
              <a:rPr lang="cs-CZ" b="1" dirty="0" smtClean="0"/>
              <a:t>sourozenců</a:t>
            </a:r>
            <a:r>
              <a:rPr lang="cs-CZ" dirty="0" smtClean="0"/>
              <a:t>!! Proto jsou komunity lidí mnohem kooperativnější než primátů.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79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</a:t>
            </a:r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26" name="AutoShape 2" descr="Výsledek obrázku pro kognitivní stern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Výsledek obrázku pro kognitivní stern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728192" cy="21439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771800" y="184482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Sternberg</a:t>
            </a:r>
            <a:r>
              <a:rPr lang="cs-CZ" dirty="0" smtClean="0"/>
              <a:t>, R. J. (2002, 2009). </a:t>
            </a:r>
            <a:r>
              <a:rPr lang="cs-CZ" i="1" dirty="0" smtClean="0"/>
              <a:t>Kognitivní psychologie</a:t>
            </a:r>
            <a:r>
              <a:rPr lang="cs-CZ" dirty="0" smtClean="0"/>
              <a:t>. Praha: Portál.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00" y="4087995"/>
            <a:ext cx="1744578" cy="22213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691046" y="4035798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Eysenck</a:t>
            </a:r>
            <a:r>
              <a:rPr lang="cs-CZ" dirty="0" smtClean="0"/>
              <a:t>, M. W., </a:t>
            </a:r>
            <a:r>
              <a:rPr lang="cs-CZ" dirty="0" err="1" smtClean="0"/>
              <a:t>Keane</a:t>
            </a:r>
            <a:r>
              <a:rPr lang="cs-CZ" dirty="0" smtClean="0"/>
              <a:t>, M. T. (2008). </a:t>
            </a:r>
            <a:r>
              <a:rPr lang="cs-CZ" i="1" dirty="0" smtClean="0"/>
              <a:t>Kognitivní psychologie</a:t>
            </a:r>
            <a:r>
              <a:rPr lang="cs-CZ" dirty="0" smtClean="0"/>
              <a:t>. Praha: Academia.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8309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 smtClean="0"/>
              <a:t>U šimpanzů se výchovy účastní pouze matky. Samci pouze zajišťují matkám s dětmi ochranu a přístup ke zdrojům potravy.</a:t>
            </a:r>
          </a:p>
          <a:p>
            <a:pPr marL="118872" indent="0">
              <a:buNone/>
            </a:pPr>
            <a:r>
              <a:rPr lang="cs-CZ" dirty="0" smtClean="0"/>
              <a:t>Šimpanzí samice inzerují svoji ovulaci. Lidské ženy mají skrytou ovulaci (to je zcela raritní mezi živočichy).</a:t>
            </a:r>
          </a:p>
          <a:p>
            <a:pPr marL="118872" indent="0">
              <a:buNone/>
            </a:pPr>
            <a:r>
              <a:rPr lang="cs-CZ" dirty="0" smtClean="0"/>
              <a:t>Adaptací mužů na skrytou ovulaci žen (aby zajistili svoje otcovství) je celoživotní soužití s jednou partnerkou (tzv. </a:t>
            </a:r>
            <a:r>
              <a:rPr lang="cs-CZ" i="1" dirty="0" smtClean="0"/>
              <a:t>mate </a:t>
            </a:r>
            <a:r>
              <a:rPr lang="cs-CZ" i="1" dirty="0" err="1" smtClean="0"/>
              <a:t>guarding</a:t>
            </a:r>
            <a:r>
              <a:rPr lang="cs-CZ" i="1" dirty="0" smtClean="0"/>
              <a:t> </a:t>
            </a:r>
            <a:r>
              <a:rPr lang="cs-CZ" dirty="0" smtClean="0"/>
              <a:t>– existuje i u šimpanzů, ale v mnohem menší míře).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371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nám srst (popř. je tam, kde u savců chybí)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8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Erasmus +</a:t>
            </a:r>
            <a:br>
              <a:rPr lang="cs-CZ"/>
            </a:br>
            <a:r>
              <a:rPr lang="cs-CZ"/>
              <a:t> zahraniční </a:t>
            </a:r>
            <a:r>
              <a:rPr lang="cs-CZ" smtClean="0"/>
              <a:t>studium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Outgoing</a:t>
            </a:r>
            <a:r>
              <a:rPr lang="cs-CZ" dirty="0" smtClean="0"/>
              <a:t> </a:t>
            </a:r>
            <a:r>
              <a:rPr lang="cs-CZ" dirty="0"/>
              <a:t>mobility pro studenty </a:t>
            </a:r>
            <a:r>
              <a:rPr lang="cs-CZ" dirty="0" err="1"/>
              <a:t>PdF</a:t>
            </a:r>
            <a:r>
              <a:rPr lang="cs-CZ" dirty="0"/>
              <a:t> MU </a:t>
            </a:r>
            <a:r>
              <a:rPr lang="cs-CZ" b="1" dirty="0" smtClean="0"/>
              <a:t>2019</a:t>
            </a:r>
            <a:endParaRPr lang="cs-CZ" dirty="0"/>
          </a:p>
          <a:p>
            <a:pPr lvl="0"/>
            <a:r>
              <a:rPr lang="cs-CZ" dirty="0" smtClean="0"/>
              <a:t>Katedra </a:t>
            </a:r>
            <a:r>
              <a:rPr lang="cs-CZ" dirty="0"/>
              <a:t>psychologie nabízí studium na Pedagogické fakultě, Univerzity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Ljubjana</a:t>
            </a:r>
            <a:r>
              <a:rPr lang="cs-CZ" dirty="0"/>
              <a:t>, Slovinsko</a:t>
            </a:r>
          </a:p>
          <a:p>
            <a:pPr lvl="0"/>
            <a:r>
              <a:rPr lang="cs-CZ" b="1" dirty="0"/>
              <a:t>Možnost přihlášení na adrese </a:t>
            </a:r>
            <a:r>
              <a:rPr lang="cs-CZ" b="1" u="sng" dirty="0">
                <a:hlinkClick r:id="rId2"/>
              </a:rPr>
              <a:t>https://isois.ois.muni.cz</a:t>
            </a:r>
            <a:r>
              <a:rPr lang="cs-CZ" b="1" dirty="0"/>
              <a:t> </a:t>
            </a:r>
            <a:endParaRPr lang="cs-CZ" b="1" dirty="0" smtClean="0"/>
          </a:p>
          <a:p>
            <a:pPr lvl="0"/>
            <a:r>
              <a:rPr lang="cs-CZ" dirty="0" smtClean="0"/>
              <a:t>Výběrové </a:t>
            </a:r>
            <a:r>
              <a:rPr lang="cs-CZ" dirty="0"/>
              <a:t>řízení </a:t>
            </a:r>
            <a:r>
              <a:rPr lang="cs-CZ" dirty="0" smtClean="0"/>
              <a:t>na </a:t>
            </a:r>
            <a:r>
              <a:rPr lang="cs-CZ" dirty="0"/>
              <a:t>katedře psychologie</a:t>
            </a:r>
          </a:p>
          <a:p>
            <a:pPr lvl="0"/>
            <a:r>
              <a:rPr lang="cs-CZ" dirty="0"/>
              <a:t>Osobní kontakt PhDr. I. </a:t>
            </a:r>
            <a:r>
              <a:rPr lang="cs-CZ" dirty="0" err="1"/>
              <a:t>Žaloudíková</a:t>
            </a:r>
            <a:r>
              <a:rPr lang="cs-CZ" dirty="0"/>
              <a:t>, Ph.D. (zaloudikova@ped.muni.cz)</a:t>
            </a:r>
          </a:p>
          <a:p>
            <a:pPr lvl="0"/>
            <a:r>
              <a:rPr lang="cs-CZ" dirty="0"/>
              <a:t>Požadavky: motivační dopis, studijní průměr, jazyková úroveň B2, životopis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42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Bloomovy</a:t>
            </a:r>
            <a:r>
              <a:rPr lang="cs-CZ" dirty="0" smtClean="0"/>
              <a:t> dimenze vzdělávacích cílů</a:t>
            </a:r>
            <a:endParaRPr lang="cs-CZ" dirty="0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</a:t>
            </a:r>
            <a:r>
              <a:rPr lang="cs-CZ" b="1" dirty="0" smtClean="0"/>
              <a:t>empirická věda </a:t>
            </a:r>
            <a:r>
              <a:rPr lang="cs-CZ" dirty="0" smtClean="0"/>
              <a:t>(mj. sdílí metodologii přírodních věd).</a:t>
            </a:r>
          </a:p>
          <a:p>
            <a:r>
              <a:rPr lang="cs-CZ" dirty="0" smtClean="0"/>
              <a:t>Vyvinula se z proto-psychologie, kterou pěstovala filozofie. Tato proto-psychologie se vyvinula z lidového pojetí mysli. To je odrazem tzv. teorie mysli.</a:t>
            </a:r>
          </a:p>
        </p:txBody>
      </p:sp>
    </p:spTree>
    <p:extLst>
      <p:ext uri="{BB962C8B-B14F-4D97-AF65-F5344CB8AC3E}">
        <p14:creationId xmlns:p14="http://schemas.microsoft.com/office/powerpoint/2010/main" val="363862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diskuzi: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Moderní psychologie disponuje </a:t>
            </a:r>
            <a:r>
              <a:rPr lang="cs-CZ" dirty="0" smtClean="0"/>
              <a:t>4 typy </a:t>
            </a:r>
            <a:r>
              <a:rPr lang="cs-CZ" dirty="0"/>
              <a:t>modelů:</a:t>
            </a:r>
          </a:p>
          <a:p>
            <a:r>
              <a:rPr lang="cs-CZ" dirty="0"/>
              <a:t>Naivní </a:t>
            </a:r>
            <a:r>
              <a:rPr lang="cs-CZ" dirty="0" smtClean="0"/>
              <a:t>(předvědecké) modely </a:t>
            </a:r>
            <a:r>
              <a:rPr lang="cs-CZ" dirty="0"/>
              <a:t>(sociálně široce sdílené)</a:t>
            </a:r>
          </a:p>
          <a:p>
            <a:r>
              <a:rPr lang="cs-CZ" dirty="0"/>
              <a:t>Experimentální </a:t>
            </a:r>
            <a:r>
              <a:rPr lang="cs-CZ" dirty="0" smtClean="0"/>
              <a:t>modely</a:t>
            </a:r>
          </a:p>
          <a:p>
            <a:r>
              <a:rPr lang="cs-CZ" dirty="0" smtClean="0"/>
              <a:t>Neuroanatomické modely</a:t>
            </a:r>
            <a:endParaRPr lang="cs-CZ" dirty="0"/>
          </a:p>
          <a:p>
            <a:r>
              <a:rPr lang="cs-CZ" dirty="0" smtClean="0"/>
              <a:t>Psychopatologické modely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48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mozek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r>
              <a:rPr lang="cs-CZ" dirty="0" smtClean="0"/>
              <a:t>Mozek člověka ztrojnásobí (3,26) svoji velikost od narození do dospělosti. Zde je patrná důležitost postnatální péče o jedince, čili výchova!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Mozková kůra člověka má 4 krát větší plochu než mozek </a:t>
            </a:r>
            <a:r>
              <a:rPr lang="cs-CZ" dirty="0" smtClean="0"/>
              <a:t>šimpanze (rozdíl v genotypu je 1,23%).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 jako vlašský ořech</a:t>
            </a:r>
            <a:endParaRPr lang="cs-CZ" dirty="0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264696" cy="56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12509</TotalTime>
  <Words>1001</Words>
  <Application>Microsoft Office PowerPoint</Application>
  <PresentationFormat>Předvádění na obrazovce (4:3)</PresentationFormat>
  <Paragraphs>103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Corbel</vt:lpstr>
      <vt:lpstr>Wingdings</vt:lpstr>
      <vt:lpstr>Wingdings 2</vt:lpstr>
      <vt:lpstr>Wingdings 3</vt:lpstr>
      <vt:lpstr>Modul</vt:lpstr>
      <vt:lpstr>Kognitivní psychologie 1</vt:lpstr>
      <vt:lpstr>Podmínky ukončení:</vt:lpstr>
      <vt:lpstr>Studijní literatura:</vt:lpstr>
      <vt:lpstr>Erasmus +  zahraniční studium</vt:lpstr>
      <vt:lpstr>Bloomovy dimenze vzdělávacích cílů</vt:lpstr>
      <vt:lpstr>Psychologie</vt:lpstr>
      <vt:lpstr>K diskuzi:</vt:lpstr>
      <vt:lpstr>Lidský mozek</vt:lpstr>
      <vt:lpstr>Tvar jako vlašský ořech</vt:lpstr>
      <vt:lpstr>Čichový lalok</vt:lpstr>
      <vt:lpstr>Čichový lalok</vt:lpstr>
      <vt:lpstr>Funkční oblasti mozkové kůry</vt:lpstr>
      <vt:lpstr>Vizuální kůra člověka</vt:lpstr>
      <vt:lpstr>Vizuální kortex – obdobná lokalizace </vt:lpstr>
      <vt:lpstr>Prefrontální kůra</vt:lpstr>
      <vt:lpstr>Human connectom project</vt:lpstr>
      <vt:lpstr>Prezentace aplikace PowerPoint</vt:lpstr>
      <vt:lpstr>Prezentace aplikace PowerPoint</vt:lpstr>
      <vt:lpstr>Geny a psychika Co může být vrozeno?</vt:lpstr>
      <vt:lpstr>      Naše DNA</vt:lpstr>
      <vt:lpstr>Naše geny (2% DNA)</vt:lpstr>
      <vt:lpstr>Vliv genů a prostředí</vt:lpstr>
      <vt:lpstr>Vztah genů a psychiky?</vt:lpstr>
      <vt:lpstr>Prezentace aplikace PowerPoint</vt:lpstr>
      <vt:lpstr>Prezentace aplikace PowerPoint</vt:lpstr>
      <vt:lpstr>Sociální mozek </vt:lpstr>
      <vt:lpstr>Prezentace aplikace PowerPoint</vt:lpstr>
      <vt:lpstr>Sociální mozek </vt:lpstr>
      <vt:lpstr>Rozdíly mezi člověkem a ostatními primáty (podle Matsuzawa, 2012)</vt:lpstr>
      <vt:lpstr>Rozdíly mezi člověkem a ostatními primáty</vt:lpstr>
      <vt:lpstr>Zvláštnosti člověka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190</cp:revision>
  <dcterms:created xsi:type="dcterms:W3CDTF">2015-10-20T07:43:33Z</dcterms:created>
  <dcterms:modified xsi:type="dcterms:W3CDTF">2018-09-24T14:59:36Z</dcterms:modified>
</cp:coreProperties>
</file>