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66" r:id="rId2"/>
    <p:sldId id="256" r:id="rId3"/>
    <p:sldId id="267" r:id="rId4"/>
    <p:sldId id="268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5" roundtripDataSignature="AMtx7mgTnZTAS5onPV1jyOkrhlIxJ+hpK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489E473-92F7-4BAA-A8EF-A73AAAEEC929}">
  <a:tblStyle styleId="{0489E473-92F7-4BAA-A8EF-A73AAAEEC92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9" Type="http://schemas.openxmlformats.org/officeDocument/2006/relationships/tableStyles" Target="tableStyles.xml"/><Relationship Id="rId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tabulka" type="tbl">
  <p:cSld name="TAB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>
            <a:spLocks noGrp="1"/>
          </p:cNvSpPr>
          <p:nvPr>
            <p:ph type="title"/>
          </p:nvPr>
        </p:nvSpPr>
        <p:spPr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2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1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1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1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uze nadpis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2" name="Google Shape;62;p1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3" name="Google Shape;63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DC22B0-157E-4276-A3B2-16A84C3E0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Structure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didactic</a:t>
            </a:r>
            <a:r>
              <a:rPr lang="cs-CZ" dirty="0"/>
              <a:t> </a:t>
            </a:r>
            <a:r>
              <a:rPr lang="cs-CZ" dirty="0" err="1"/>
              <a:t>analysis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112A9C0-6904-424A-8D55-C911230F4B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7948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title"/>
          </p:nvPr>
        </p:nvSpPr>
        <p:spPr>
          <a:xfrm>
            <a:off x="1073020" y="609600"/>
            <a:ext cx="9594900" cy="25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cs-CZ" sz="2500" b="1" i="1" u="sng"/>
              <a:t>Formal structure :</a:t>
            </a:r>
            <a:br>
              <a:rPr lang="cs-CZ" sz="2500" b="1" i="1" u="sng"/>
            </a:br>
            <a:r>
              <a:rPr lang="cs-CZ" sz="1900" b="1" i="1" u="sng"/>
              <a:t>Subject</a:t>
            </a:r>
            <a:r>
              <a:rPr lang="cs-CZ" sz="1900" b="1"/>
              <a:t>– educational field:                                                           Level:</a:t>
            </a:r>
            <a:br>
              <a:rPr lang="cs-CZ" sz="1900" b="1"/>
            </a:br>
            <a:r>
              <a:rPr lang="cs-CZ" sz="1900" b="1"/>
              <a:t>Thematic Unit:</a:t>
            </a:r>
            <a:br>
              <a:rPr lang="cs-CZ" sz="1900" b="1"/>
            </a:br>
            <a:r>
              <a:rPr lang="cs-CZ" sz="1900" b="1"/>
              <a:t>Topic  (3-4 teaching units)… .. mind map</a:t>
            </a:r>
            <a:br>
              <a:rPr lang="cs-CZ" sz="1900" b="1" i="1"/>
            </a:br>
            <a:r>
              <a:rPr lang="cs-CZ" sz="1900" b="1"/>
              <a:t>Objectives of the topic: *) - to choose from the FEP ("objectives", "key competencies" and "expected outputs"):</a:t>
            </a:r>
            <a:br>
              <a:rPr lang="cs-CZ" sz="1900" b="1" i="1"/>
            </a:br>
            <a:r>
              <a:rPr lang="cs-CZ" sz="1900" i="1"/>
              <a:t>-</a:t>
            </a:r>
            <a:r>
              <a:rPr lang="cs-CZ" sz="1900" b="1" i="1"/>
              <a:t> </a:t>
            </a:r>
            <a:r>
              <a:rPr lang="cs-CZ" sz="1900" i="1"/>
              <a:t>cognitive (knowledge) </a:t>
            </a:r>
            <a:br>
              <a:rPr lang="cs-CZ" sz="1900" i="1"/>
            </a:br>
            <a:r>
              <a:rPr lang="cs-CZ" sz="1900" i="1"/>
              <a:t>- psychomotor (skills, abilities) </a:t>
            </a:r>
            <a:br>
              <a:rPr lang="cs-CZ" sz="1900" i="1"/>
            </a:br>
            <a:r>
              <a:rPr lang="cs-CZ" sz="1900" i="1"/>
              <a:t>- affective (attitudes, needs, interests, values)</a:t>
            </a:r>
            <a:endParaRPr sz="2100" b="1" i="1"/>
          </a:p>
        </p:txBody>
      </p:sp>
      <p:graphicFrame>
        <p:nvGraphicFramePr>
          <p:cNvPr id="90" name="Google Shape;90;p1"/>
          <p:cNvGraphicFramePr/>
          <p:nvPr>
            <p:extLst>
              <p:ext uri="{D42A27DB-BD31-4B8C-83A1-F6EECF244321}">
                <p14:modId xmlns:p14="http://schemas.microsoft.com/office/powerpoint/2010/main" val="3971978956"/>
              </p:ext>
            </p:extLst>
          </p:nvPr>
        </p:nvGraphicFramePr>
        <p:xfrm>
          <a:off x="1196820" y="3124200"/>
          <a:ext cx="9594900" cy="3887974"/>
        </p:xfrm>
        <a:graphic>
          <a:graphicData uri="http://schemas.openxmlformats.org/drawingml/2006/table">
            <a:tbl>
              <a:tblPr>
                <a:noFill/>
                <a:tableStyleId>{0489E473-92F7-4BAA-A8EF-A73AAAEEC929}</a:tableStyleId>
              </a:tblPr>
              <a:tblGrid>
                <a:gridCol w="1734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80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2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52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29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1124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620"/>
                        <a:buFont typeface="Noto Sans Symbols"/>
                        <a:buNone/>
                      </a:pPr>
                      <a:r>
                        <a:rPr lang="cs-CZ" sz="1800" b="0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Topic</a:t>
                      </a:r>
                      <a:r>
                        <a:rPr lang="cs-CZ" sz="18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620"/>
                        <a:buFont typeface="Noto Sans Symbols"/>
                        <a:buNone/>
                      </a:pPr>
                      <a:r>
                        <a:rPr lang="cs-CZ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Educational objectives*)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440"/>
                        <a:buFont typeface="Noto Sans Symbols"/>
                        <a:buNone/>
                      </a:pPr>
                      <a:r>
                        <a:rPr lang="cs-CZ" sz="1600" b="1" i="0" u="sng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Did.analysis</a:t>
                      </a:r>
                      <a:endParaRPr sz="1600" b="1" i="0" u="sng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620"/>
                        <a:buFont typeface="Noto Sans Symbols"/>
                        <a:buNone/>
                      </a:pPr>
                      <a:r>
                        <a:rPr lang="cs-CZ" sz="1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CONCEPTUAL</a:t>
                      </a:r>
                      <a:endParaRPr sz="14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440"/>
                        <a:buFont typeface="Noto Sans Symbols"/>
                        <a:buNone/>
                      </a:pPr>
                      <a:r>
                        <a:rPr lang="cs-CZ" sz="1600" b="1" i="0" u="sng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Did.analysis</a:t>
                      </a:r>
                      <a:endParaRPr sz="1600" b="1" i="0" u="sng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620"/>
                        <a:buFont typeface="Noto Sans Symbols"/>
                        <a:buNone/>
                      </a:pPr>
                      <a:r>
                        <a:rPr lang="cs-CZ" sz="1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OPERATIONAL</a:t>
                      </a:r>
                      <a:endParaRPr sz="14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620"/>
                        <a:buFont typeface="Noto Sans Symbols"/>
                        <a:buNone/>
                      </a:pPr>
                      <a:r>
                        <a:rPr lang="cs-CZ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Teaching strategies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620"/>
                        <a:buFont typeface="Noto Sans Symbols"/>
                        <a:buNone/>
                      </a:pPr>
                      <a:r>
                        <a:rPr lang="cs-CZ" sz="1800" b="0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Assessment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598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620"/>
                        <a:buFont typeface="Noto Sans Symbols"/>
                        <a:buNone/>
                      </a:pPr>
                      <a:endParaRPr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440"/>
                        <a:buFont typeface="Noto Sans Symbols"/>
                        <a:buNone/>
                      </a:pP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440"/>
                        <a:buFont typeface="Noto Sans Symbols"/>
                        <a:buNone/>
                      </a:pPr>
                      <a:r>
                        <a:rPr lang="cs-CZ" sz="1600" b="1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facts</a:t>
                      </a:r>
                      <a:endParaRPr sz="1600" b="1" i="1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620"/>
                        <a:buFont typeface="Noto Sans Symbols"/>
                        <a:buNone/>
                      </a:pPr>
                      <a:r>
                        <a:rPr lang="cs-CZ" sz="1800" b="1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Learning tasks</a:t>
                      </a:r>
                      <a:endParaRPr sz="1800" b="1" i="1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2160"/>
                        <a:buFont typeface="Noto Sans Symbols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2160"/>
                        <a:buFont typeface="Noto Sans Symbols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931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2160"/>
                        <a:buFont typeface="Noto Sans Symbols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2160"/>
                        <a:buFont typeface="Noto Sans Symbols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440"/>
                        <a:buFont typeface="Noto Sans Symbols"/>
                        <a:buNone/>
                      </a:pPr>
                      <a:r>
                        <a:rPr lang="cs-CZ" sz="1600" b="1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concepts</a:t>
                      </a:r>
                      <a:endParaRPr sz="1600" b="1" i="1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620"/>
                        <a:buFont typeface="Noto Sans Symbols"/>
                        <a:buNone/>
                      </a:pPr>
                      <a:r>
                        <a:rPr lang="cs-CZ" sz="1800" b="0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(instructions)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2160"/>
                        <a:buFont typeface="Noto Sans Symbols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2160"/>
                        <a:buFont typeface="Noto Sans Symbols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598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2160"/>
                        <a:buFont typeface="Noto Sans Symbols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2160"/>
                        <a:buFont typeface="Noto Sans Symbols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440"/>
                        <a:buFont typeface="Noto Sans Symbols"/>
                        <a:buNone/>
                      </a:pPr>
                      <a:r>
                        <a:rPr lang="cs-CZ" sz="1600" b="1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generalisation</a:t>
                      </a:r>
                      <a:endParaRPr sz="1600" b="1" i="1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620"/>
                        <a:buFont typeface="Noto Sans Symbols"/>
                        <a:buNone/>
                      </a:pPr>
                      <a:r>
                        <a:rPr lang="cs-CZ" sz="1800" b="0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(questions)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2160"/>
                        <a:buFont typeface="Noto Sans Symbols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2160"/>
                        <a:buFont typeface="Noto Sans Symbols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545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2160"/>
                        <a:buFont typeface="Noto Sans Symbols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2160"/>
                        <a:buFont typeface="Noto Sans Symbols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2160"/>
                        <a:buFont typeface="Noto Sans Symbols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260"/>
                        <a:buFont typeface="Noto Sans Symbols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2160"/>
                        <a:buFont typeface="Noto Sans Symbols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2160"/>
                        <a:buFont typeface="Noto Sans Symbols"/>
                        <a:buNone/>
                      </a:pPr>
                      <a:endParaRPr sz="240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B8A5E29-E8F7-45FA-A7B4-D5E4C15D7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67833"/>
            <a:ext cx="10515600" cy="570913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cs-CZ" dirty="0"/>
              <a:t>+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description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each</a:t>
            </a:r>
            <a:r>
              <a:rPr lang="cs-CZ" dirty="0"/>
              <a:t> </a:t>
            </a:r>
            <a:r>
              <a:rPr lang="cs-CZ" dirty="0" err="1"/>
              <a:t>lesson</a:t>
            </a:r>
            <a:r>
              <a:rPr lang="cs-CZ" dirty="0"/>
              <a:t> (</a:t>
            </a:r>
            <a:r>
              <a:rPr lang="cs-CZ" dirty="0" err="1"/>
              <a:t>lesson</a:t>
            </a:r>
            <a:r>
              <a:rPr lang="cs-CZ" dirty="0"/>
              <a:t> </a:t>
            </a:r>
            <a:r>
              <a:rPr lang="cs-CZ" dirty="0" err="1"/>
              <a:t>plan</a:t>
            </a:r>
            <a:r>
              <a:rPr lang="cs-CZ" dirty="0"/>
              <a:t>)</a:t>
            </a:r>
          </a:p>
          <a:p>
            <a:pPr marL="114300" indent="0">
              <a:buNone/>
            </a:pPr>
            <a:endParaRPr lang="cs-CZ" dirty="0"/>
          </a:p>
          <a:p>
            <a:pPr marL="114300" indent="0">
              <a:buNone/>
            </a:pP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prepared</a:t>
            </a:r>
            <a:r>
              <a:rPr lang="cs-CZ" dirty="0"/>
              <a:t> to </a:t>
            </a:r>
            <a:r>
              <a:rPr lang="cs-CZ" dirty="0" err="1"/>
              <a:t>answer</a:t>
            </a:r>
            <a:r>
              <a:rPr lang="cs-CZ" dirty="0"/>
              <a:t> and </a:t>
            </a:r>
            <a:r>
              <a:rPr lang="cs-CZ" dirty="0" err="1"/>
              <a:t>demonstrate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 </a:t>
            </a:r>
            <a:r>
              <a:rPr lang="cs-CZ" dirty="0" err="1"/>
              <a:t>questions</a:t>
            </a:r>
            <a:r>
              <a:rPr lang="cs-CZ" dirty="0"/>
              <a:t>:</a:t>
            </a:r>
          </a:p>
          <a:p>
            <a:pPr>
              <a:buFontTx/>
              <a:buChar char="-"/>
            </a:pPr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motivate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students</a:t>
            </a:r>
            <a:r>
              <a:rPr lang="cs-CZ" dirty="0"/>
              <a:t>?</a:t>
            </a:r>
          </a:p>
          <a:p>
            <a:pPr>
              <a:buFontTx/>
              <a:buChar char="-"/>
            </a:pP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evidence </a:t>
            </a:r>
            <a:r>
              <a:rPr lang="cs-CZ" dirty="0" err="1"/>
              <a:t>of</a:t>
            </a:r>
            <a:r>
              <a:rPr lang="cs-CZ" dirty="0"/>
              <a:t> learning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? </a:t>
            </a:r>
            <a:r>
              <a:rPr lang="cs-CZ" dirty="0" err="1"/>
              <a:t>Explain</a:t>
            </a:r>
            <a:r>
              <a:rPr lang="cs-CZ" dirty="0"/>
              <a:t> in </a:t>
            </a:r>
            <a:r>
              <a:rPr lang="cs-CZ" dirty="0" err="1"/>
              <a:t>relation</a:t>
            </a:r>
            <a:r>
              <a:rPr lang="cs-CZ" dirty="0"/>
              <a:t> to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objective</a:t>
            </a:r>
            <a:r>
              <a:rPr lang="cs-CZ" dirty="0"/>
              <a:t>.</a:t>
            </a:r>
          </a:p>
          <a:p>
            <a:pPr>
              <a:buFontTx/>
              <a:buChar char="-"/>
            </a:pPr>
            <a:r>
              <a:rPr lang="cs-CZ" dirty="0" err="1"/>
              <a:t>What</a:t>
            </a:r>
            <a:r>
              <a:rPr lang="cs-CZ" dirty="0"/>
              <a:t> sort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competences</a:t>
            </a:r>
            <a:r>
              <a:rPr lang="cs-CZ" dirty="0"/>
              <a:t> are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developing</a:t>
            </a:r>
            <a:r>
              <a:rPr lang="cs-CZ" dirty="0"/>
              <a:t> in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students</a:t>
            </a:r>
            <a:r>
              <a:rPr lang="cs-CZ" dirty="0"/>
              <a:t>?</a:t>
            </a:r>
          </a:p>
          <a:p>
            <a:pPr>
              <a:buFontTx/>
              <a:buChar char="-"/>
            </a:pPr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assess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students</a:t>
            </a:r>
            <a:r>
              <a:rPr lang="cs-CZ" dirty="0"/>
              <a:t>?</a:t>
            </a:r>
          </a:p>
          <a:p>
            <a:pPr>
              <a:buFontTx/>
              <a:buChar char="-"/>
            </a:pPr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differentiate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teaching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10323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113B13-C31E-4E51-9D5D-70A1B922F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Recommended</a:t>
            </a:r>
            <a:r>
              <a:rPr lang="cs-CZ" dirty="0"/>
              <a:t> </a:t>
            </a:r>
            <a:r>
              <a:rPr lang="cs-CZ" dirty="0" err="1"/>
              <a:t>literature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0659BEF-9FD6-4C22-91D0-D5C545A7DA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1800" b="0" i="0" u="none" strike="noStrike" dirty="0">
                <a:solidFill>
                  <a:srgbClr val="3F3F3F"/>
                </a:solidFill>
                <a:effectLst/>
                <a:latin typeface="Trebuchet MS" panose="020B0603020202020204" pitchFamily="34" charset="0"/>
              </a:rPr>
              <a:t>Pasch, M., et al.(1995). Teaching as Decision Making. Addison-Wesley: Longman.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32752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194</Words>
  <Application>Microsoft Office PowerPoint</Application>
  <PresentationFormat>Širokoúhlá obrazovka</PresentationFormat>
  <Paragraphs>26</Paragraphs>
  <Slides>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Noto Sans Symbols</vt:lpstr>
      <vt:lpstr>Trebuchet MS</vt:lpstr>
      <vt:lpstr>Motiv Office</vt:lpstr>
      <vt:lpstr>Structure of didactic analysis</vt:lpstr>
      <vt:lpstr>Formal structure : Subject– educational field:                                                           Level: Thematic Unit: Topic  (3-4 teaching units)… .. mind map Objectives of the topic: *) - to choose from the FEP ("objectives", "key competencies" and "expected outputs"): - cognitive (knowledge)  - psychomotor (skills, abilities)  - affective (attitudes, needs, interests, values)</vt:lpstr>
      <vt:lpstr>Prezentace aplikace PowerPoint</vt:lpstr>
      <vt:lpstr>Recommended literature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 of didactic analysis</dc:title>
  <dc:creator>Horka</dc:creator>
  <cp:lastModifiedBy>Jarmila Bradová</cp:lastModifiedBy>
  <cp:revision>2</cp:revision>
  <dcterms:created xsi:type="dcterms:W3CDTF">2019-04-02T06:43:33Z</dcterms:created>
  <dcterms:modified xsi:type="dcterms:W3CDTF">2022-11-24T19:54:51Z</dcterms:modified>
</cp:coreProperties>
</file>