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sldIdLst>
    <p:sldId id="256" r:id="rId2"/>
    <p:sldId id="257" r:id="rId3"/>
    <p:sldId id="258" r:id="rId4"/>
    <p:sldId id="269" r:id="rId5"/>
    <p:sldId id="267" r:id="rId6"/>
    <p:sldId id="259" r:id="rId7"/>
    <p:sldId id="270" r:id="rId8"/>
    <p:sldId id="271" r:id="rId9"/>
    <p:sldId id="260" r:id="rId10"/>
    <p:sldId id="262" r:id="rId11"/>
    <p:sldId id="282" r:id="rId12"/>
    <p:sldId id="274" r:id="rId13"/>
    <p:sldId id="273" r:id="rId14"/>
    <p:sldId id="264" r:id="rId15"/>
    <p:sldId id="265" r:id="rId16"/>
    <p:sldId id="266" r:id="rId17"/>
    <p:sldId id="275" r:id="rId18"/>
    <p:sldId id="280" r:id="rId19"/>
    <p:sldId id="277" r:id="rId20"/>
    <p:sldId id="290" r:id="rId21"/>
    <p:sldId id="278" r:id="rId22"/>
    <p:sldId id="281" r:id="rId23"/>
    <p:sldId id="279" r:id="rId24"/>
    <p:sldId id="288" r:id="rId25"/>
    <p:sldId id="293" r:id="rId26"/>
    <p:sldId id="294" r:id="rId27"/>
    <p:sldId id="297" r:id="rId28"/>
    <p:sldId id="298" r:id="rId29"/>
    <p:sldId id="299" r:id="rId30"/>
    <p:sldId id="300" r:id="rId31"/>
    <p:sldId id="301" r:id="rId32"/>
    <p:sldId id="302" r:id="rId33"/>
    <p:sldId id="303" r:id="rId34"/>
    <p:sldId id="304" r:id="rId35"/>
    <p:sldId id="305" r:id="rId36"/>
    <p:sldId id="283" r:id="rId37"/>
    <p:sldId id="286" r:id="rId38"/>
    <p:sldId id="296" r:id="rId3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3" roundtripDataSignature="AMtx7mj9/zhtVwjNp6GY1kAawPMQTg9F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customschemas.google.com/relationships/presentationmetadata" Target="meta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0829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7608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8823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4288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7692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13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1633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7385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4002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1"/>
          <p:cNvSpPr>
            <a:spLocks noGrp="1"/>
          </p:cNvSpPr>
          <p:nvPr>
            <p:ph type="pic" idx="2"/>
          </p:nvPr>
        </p:nvSpPr>
        <p:spPr>
          <a:xfrm>
            <a:off x="5183188" y="987425"/>
            <a:ext cx="6172200" cy="4873625"/>
          </a:xfrm>
          <a:prstGeom prst="rect">
            <a:avLst/>
          </a:prstGeom>
          <a:noFill/>
          <a:ln>
            <a:noFill/>
          </a:ln>
        </p:spPr>
      </p:sp>
      <p:sp>
        <p:nvSpPr>
          <p:cNvPr id="64" name="Google Shape;64;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k-SK"/>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qKG-a7CnNj0" TargetMode="External"/><Relationship Id="rId2" Type="http://schemas.openxmlformats.org/officeDocument/2006/relationships/hyperlink" Target="https://youtu.be/Wdu2pWGoeh0"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91999" cy="68573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5" name="Google Shape;85;p1"/>
          <p:cNvSpPr txBox="1">
            <a:spLocks noGrp="1"/>
          </p:cNvSpPr>
          <p:nvPr>
            <p:ph type="title"/>
          </p:nvPr>
        </p:nvSpPr>
        <p:spPr>
          <a:xfrm>
            <a:off x="7041856" y="3113415"/>
            <a:ext cx="4181942" cy="23876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5400"/>
              <a:buFont typeface="Calibri"/>
              <a:buNone/>
            </a:pPr>
            <a:r>
              <a:rPr lang="sk-SK" sz="5400"/>
              <a:t>SWOT analysis</a:t>
            </a:r>
            <a:endParaRPr sz="5400"/>
          </a:p>
        </p:txBody>
      </p:sp>
      <p:sp>
        <p:nvSpPr>
          <p:cNvPr id="86" name="Google Shape;86;p1"/>
          <p:cNvSpPr/>
          <p:nvPr/>
        </p:nvSpPr>
        <p:spPr>
          <a:xfrm flipH="1">
            <a:off x="0" y="0"/>
            <a:ext cx="1494330" cy="68580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7" name="Google Shape;87;p1"/>
          <p:cNvSpPr/>
          <p:nvPr/>
        </p:nvSpPr>
        <p:spPr>
          <a:xfrm>
            <a:off x="496824" y="391886"/>
            <a:ext cx="6009366" cy="6017078"/>
          </a:xfrm>
          <a:prstGeom prst="rect">
            <a:avLst/>
          </a:prstGeom>
          <a:solidFill>
            <a:schemeClr val="lt1"/>
          </a:solidFill>
          <a:ln>
            <a:noFill/>
          </a:ln>
          <a:effectLst>
            <a:outerShdw blurRad="139700" dist="127000" dir="5400000" algn="t" rotWithShape="0">
              <a:srgbClr val="000000">
                <a:alpha val="1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88" name="Google Shape;88;p1" descr="Graphical user interface, application&#10;&#10;Description automatically generated"/>
          <p:cNvPicPr preferRelativeResize="0">
            <a:picLocks noGrp="1"/>
          </p:cNvPicPr>
          <p:nvPr>
            <p:ph type="body" idx="1"/>
          </p:nvPr>
        </p:nvPicPr>
        <p:blipFill rotWithShape="1">
          <a:blip r:embed="rId3">
            <a:alphaModFix/>
          </a:blip>
          <a:srcRect r="-1" b="1266"/>
          <a:stretch/>
        </p:blipFill>
        <p:spPr>
          <a:xfrm>
            <a:off x="733507" y="666728"/>
            <a:ext cx="5536001" cy="5465791"/>
          </a:xfrm>
          <a:prstGeom prst="rect">
            <a:avLst/>
          </a:prstGeom>
          <a:noFill/>
          <a:ln>
            <a:noFill/>
          </a:ln>
        </p:spPr>
      </p:pic>
      <p:grpSp>
        <p:nvGrpSpPr>
          <p:cNvPr id="89" name="Google Shape;89;p1"/>
          <p:cNvGrpSpPr/>
          <p:nvPr/>
        </p:nvGrpSpPr>
        <p:grpSpPr>
          <a:xfrm>
            <a:off x="11460480" y="3154317"/>
            <a:ext cx="731521" cy="673460"/>
            <a:chOff x="3940602" y="308034"/>
            <a:chExt cx="2116791" cy="3428999"/>
          </a:xfrm>
        </p:grpSpPr>
        <p:sp>
          <p:nvSpPr>
            <p:cNvPr id="90" name="Google Shape;90;p1"/>
            <p:cNvSpPr/>
            <p:nvPr/>
          </p:nvSpPr>
          <p:spPr>
            <a:xfrm>
              <a:off x="3940602"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1" name="Google Shape;91;p1"/>
            <p:cNvSpPr/>
            <p:nvPr/>
          </p:nvSpPr>
          <p:spPr>
            <a:xfrm>
              <a:off x="4715626"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2" name="Google Shape;92;p1"/>
            <p:cNvSpPr/>
            <p:nvPr/>
          </p:nvSpPr>
          <p:spPr>
            <a:xfrm>
              <a:off x="5490650"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6"/>
        <p:cNvGrpSpPr/>
        <p:nvPr/>
      </p:nvGrpSpPr>
      <p:grpSpPr>
        <a:xfrm>
          <a:off x="0" y="0"/>
          <a:ext cx="0" cy="0"/>
          <a:chOff x="0" y="0"/>
          <a:chExt cx="0" cy="0"/>
        </a:xfrm>
      </p:grpSpPr>
      <p:sp>
        <p:nvSpPr>
          <p:cNvPr id="187" name="Google Shape;187;p7"/>
          <p:cNvSpPr/>
          <p:nvPr/>
        </p:nvSpPr>
        <p:spPr>
          <a:xfrm>
            <a:off x="-1"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8" name="Google Shape;188;p7"/>
          <p:cNvSpPr txBox="1">
            <a:spLocks noGrp="1"/>
          </p:cNvSpPr>
          <p:nvPr>
            <p:ph type="title"/>
          </p:nvPr>
        </p:nvSpPr>
        <p:spPr>
          <a:xfrm>
            <a:off x="838199" y="548464"/>
            <a:ext cx="3807187" cy="222807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sk-SK" sz="4000"/>
              <a:t>Well set objective is </a:t>
            </a:r>
            <a:endParaRPr sz="4000"/>
          </a:p>
        </p:txBody>
      </p:sp>
      <p:sp>
        <p:nvSpPr>
          <p:cNvPr id="189" name="Google Shape;189;p7"/>
          <p:cNvSpPr txBox="1">
            <a:spLocks noGrp="1"/>
          </p:cNvSpPr>
          <p:nvPr>
            <p:ph type="body" idx="1"/>
          </p:nvPr>
        </p:nvSpPr>
        <p:spPr>
          <a:xfrm>
            <a:off x="838201" y="2962279"/>
            <a:ext cx="3799425" cy="3143241"/>
          </a:xfrm>
          <a:prstGeom prst="rect">
            <a:avLst/>
          </a:prstGeom>
          <a:noFill/>
          <a:ln>
            <a:noFill/>
          </a:ln>
        </p:spPr>
        <p:txBody>
          <a:bodyPr spcFirstLastPara="1" wrap="square" lIns="91425" tIns="45700" rIns="91425" bIns="45700" anchor="t" anchorCtr="0">
            <a:normAutofit/>
          </a:bodyPr>
          <a:lstStyle/>
          <a:p>
            <a:pPr marL="228600" lvl="0" indent="-101600" algn="l" rtl="0">
              <a:lnSpc>
                <a:spcPct val="90000"/>
              </a:lnSpc>
              <a:spcBef>
                <a:spcPts val="0"/>
              </a:spcBef>
              <a:spcAft>
                <a:spcPts val="0"/>
              </a:spcAft>
              <a:buClr>
                <a:schemeClr val="dk1"/>
              </a:buClr>
              <a:buSzPts val="2000"/>
              <a:buNone/>
            </a:pPr>
            <a:endParaRPr sz="2000"/>
          </a:p>
        </p:txBody>
      </p:sp>
      <p:pic>
        <p:nvPicPr>
          <p:cNvPr id="190" name="Google Shape;190;p7" descr="Timeline&#10;&#10;Description automatically generated"/>
          <p:cNvPicPr preferRelativeResize="0"/>
          <p:nvPr/>
        </p:nvPicPr>
        <p:blipFill rotWithShape="1">
          <a:blip r:embed="rId3">
            <a:alphaModFix/>
          </a:blip>
          <a:srcRect t="628" b="3156"/>
          <a:stretch/>
        </p:blipFill>
        <p:spPr>
          <a:xfrm>
            <a:off x="5010386" y="10"/>
            <a:ext cx="7181613" cy="685799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6"/>
          <p:cNvSpPr txBox="1">
            <a:spLocks noGrp="1"/>
          </p:cNvSpPr>
          <p:nvPr>
            <p:ph type="title"/>
          </p:nvPr>
        </p:nvSpPr>
        <p:spPr>
          <a:xfrm>
            <a:off x="519545" y="621792"/>
            <a:ext cx="5417021" cy="550468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800"/>
              <a:buFont typeface="Calibri"/>
              <a:buNone/>
            </a:pPr>
            <a:r>
              <a:rPr lang="sk-SK" sz="4800"/>
              <a:t>WHAT = clear objectives</a:t>
            </a:r>
            <a:endParaRPr sz="4800"/>
          </a:p>
        </p:txBody>
      </p:sp>
      <p:sp>
        <p:nvSpPr>
          <p:cNvPr id="175" name="Google Shape;175;p6"/>
          <p:cNvSpPr/>
          <p:nvPr/>
        </p:nvSpPr>
        <p:spPr>
          <a:xfrm>
            <a:off x="0" y="0"/>
            <a:ext cx="126124" cy="6858000"/>
          </a:xfrm>
          <a:prstGeom prst="rect">
            <a:avLst/>
          </a:prstGeom>
          <a:solidFill>
            <a:srgbClr val="4472C4"/>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endParaRPr kumimoji="0" sz="1800" b="1" i="0" u="none" strike="noStrike" kern="0" cap="none" spc="0" normalizeH="0" baseline="0" noProof="0">
              <a:ln>
                <a:noFill/>
              </a:ln>
              <a:solidFill>
                <a:srgbClr val="FFFFFF"/>
              </a:solidFill>
              <a:effectLst/>
              <a:uLnTx/>
              <a:uFillTx/>
              <a:latin typeface="Calibri"/>
              <a:ea typeface="Calibri"/>
              <a:cs typeface="Calibri"/>
              <a:sym typeface="Calibri"/>
            </a:endParaRPr>
          </a:p>
        </p:txBody>
      </p:sp>
      <p:grpSp>
        <p:nvGrpSpPr>
          <p:cNvPr id="176" name="Google Shape;176;p6"/>
          <p:cNvGrpSpPr/>
          <p:nvPr/>
        </p:nvGrpSpPr>
        <p:grpSpPr>
          <a:xfrm>
            <a:off x="6099048" y="1392403"/>
            <a:ext cx="5257800" cy="3963465"/>
            <a:chOff x="0" y="770611"/>
            <a:chExt cx="5257800" cy="3963465"/>
          </a:xfrm>
        </p:grpSpPr>
        <p:sp>
          <p:nvSpPr>
            <p:cNvPr id="177" name="Google Shape;177;p6"/>
            <p:cNvSpPr/>
            <p:nvPr/>
          </p:nvSpPr>
          <p:spPr>
            <a:xfrm>
              <a:off x="0" y="770611"/>
              <a:ext cx="5257800" cy="1223235"/>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 name="Google Shape;178;p6"/>
            <p:cNvSpPr txBox="1"/>
            <p:nvPr/>
          </p:nvSpPr>
          <p:spPr>
            <a:xfrm>
              <a:off x="59713" y="830324"/>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COGNITIVE</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79" name="Google Shape;179;p6"/>
            <p:cNvSpPr/>
            <p:nvPr/>
          </p:nvSpPr>
          <p:spPr>
            <a:xfrm>
              <a:off x="0" y="2140726"/>
              <a:ext cx="5257800" cy="1223235"/>
            </a:xfrm>
            <a:prstGeom prst="roundRect">
              <a:avLst>
                <a:gd name="adj" fmla="val 16667"/>
              </a:avLst>
            </a:prstGeom>
            <a:solidFill>
              <a:srgbClr val="4CC38C"/>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0" name="Google Shape;180;p6"/>
            <p:cNvSpPr txBox="1"/>
            <p:nvPr/>
          </p:nvSpPr>
          <p:spPr>
            <a:xfrm>
              <a:off x="59713" y="2200439"/>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AFFECTIVE </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81" name="Google Shape;181;p6"/>
            <p:cNvSpPr/>
            <p:nvPr/>
          </p:nvSpPr>
          <p:spPr>
            <a:xfrm>
              <a:off x="0" y="3510841"/>
              <a:ext cx="5257800" cy="1223235"/>
            </a:xfrm>
            <a:prstGeom prst="roundRect">
              <a:avLst>
                <a:gd name="adj" fmla="val 16667"/>
              </a:avLst>
            </a:prstGeom>
            <a:solidFill>
              <a:srgbClr val="6FAB4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2" name="Google Shape;182;p6"/>
            <p:cNvSpPr txBox="1"/>
            <p:nvPr/>
          </p:nvSpPr>
          <p:spPr>
            <a:xfrm>
              <a:off x="59713" y="3570554"/>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PSYCHOMOTORIC </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spTree>
    <p:extLst>
      <p:ext uri="{BB962C8B-B14F-4D97-AF65-F5344CB8AC3E}">
        <p14:creationId xmlns:p14="http://schemas.microsoft.com/office/powerpoint/2010/main" val="10017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lgn="ctr">
              <a:buSzPts val="4400"/>
            </a:pPr>
            <a:r>
              <a:rPr lang="sk-SK" sz="3200" b="1" dirty="0"/>
              <a:t>COGNITIVE DOMAIN - </a:t>
            </a:r>
            <a:r>
              <a:rPr lang="sk-SK" sz="3200" b="1" dirty="0" err="1"/>
              <a:t>which</a:t>
            </a:r>
            <a:r>
              <a:rPr lang="sk-SK" sz="3200" b="1" dirty="0"/>
              <a:t> </a:t>
            </a:r>
            <a:r>
              <a:rPr lang="sk-SK" sz="3200" b="1" dirty="0" err="1"/>
              <a:t>would</a:t>
            </a:r>
            <a:r>
              <a:rPr lang="sk-SK" sz="3200" b="1" dirty="0"/>
              <a:t> </a:t>
            </a:r>
            <a:r>
              <a:rPr lang="sk-SK" sz="3200" b="1" dirty="0" err="1"/>
              <a:t>be</a:t>
            </a:r>
            <a:r>
              <a:rPr lang="sk-SK" sz="3200" b="1" dirty="0"/>
              <a:t> </a:t>
            </a:r>
            <a:r>
              <a:rPr lang="sk-SK" sz="3200" b="1" dirty="0" err="1"/>
              <a:t>the</a:t>
            </a:r>
            <a:r>
              <a:rPr lang="sk-SK" sz="3200" b="1" dirty="0"/>
              <a:t> most/</a:t>
            </a:r>
            <a:r>
              <a:rPr lang="sk-SK" sz="3200" b="1" dirty="0" err="1"/>
              <a:t>the</a:t>
            </a:r>
            <a:r>
              <a:rPr lang="sk-SK" sz="3200" b="1" dirty="0"/>
              <a:t> </a:t>
            </a:r>
            <a:r>
              <a:rPr lang="sk-SK" sz="3200" b="1" dirty="0" err="1"/>
              <a:t>least</a:t>
            </a:r>
            <a:r>
              <a:rPr lang="sk-SK" sz="3200" b="1" dirty="0"/>
              <a:t> </a:t>
            </a:r>
            <a:r>
              <a:rPr lang="sk-SK" sz="3200" b="1" dirty="0" err="1"/>
              <a:t>difficult</a:t>
            </a:r>
            <a:r>
              <a:rPr lang="sk-SK" sz="3200" b="1" dirty="0"/>
              <a:t> </a:t>
            </a:r>
            <a:r>
              <a:rPr lang="sk-SK" sz="3200" b="1" dirty="0" err="1"/>
              <a:t>for</a:t>
            </a:r>
            <a:r>
              <a:rPr lang="sk-SK" sz="3200" b="1" dirty="0"/>
              <a:t> </a:t>
            </a:r>
            <a:r>
              <a:rPr lang="sk-SK" sz="3200" b="1" dirty="0" err="1"/>
              <a:t>you</a:t>
            </a:r>
            <a:r>
              <a:rPr lang="sk-SK" sz="3200" b="1" dirty="0"/>
              <a:t>? </a:t>
            </a:r>
            <a:r>
              <a:rPr lang="sk-SK" sz="3200" b="1" dirty="0" err="1"/>
              <a:t>Why</a:t>
            </a:r>
            <a:r>
              <a:rPr lang="sk-SK" sz="3200" b="1" dirty="0"/>
              <a:t>?</a:t>
            </a:r>
            <a:endParaRPr sz="3200" b="1" dirty="0"/>
          </a:p>
        </p:txBody>
      </p:sp>
      <p:sp>
        <p:nvSpPr>
          <p:cNvPr id="202" name="Google Shape;202;p9"/>
          <p:cNvSpPr txBox="1">
            <a:spLocks noGrp="1"/>
          </p:cNvSpPr>
          <p:nvPr>
            <p:ph type="body" idx="1"/>
          </p:nvPr>
        </p:nvSpPr>
        <p:spPr>
          <a:xfrm>
            <a:off x="838200" y="1690688"/>
            <a:ext cx="10515600" cy="4696044"/>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07000"/>
              </a:lnSpc>
              <a:spcBef>
                <a:spcPts val="1800"/>
              </a:spcBef>
              <a:spcAft>
                <a:spcPts val="0"/>
              </a:spcAft>
              <a:buClr>
                <a:schemeClr val="dk1"/>
              </a:buClr>
              <a:buSzPts val="1800"/>
              <a:buNone/>
            </a:pPr>
            <a:endParaRPr sz="1800" dirty="0">
              <a:latin typeface="Calibri"/>
              <a:ea typeface="Calibri"/>
              <a:cs typeface="Calibri"/>
              <a:sym typeface="Calibri"/>
            </a:endParaRPr>
          </a:p>
          <a:p>
            <a:pPr marL="228600" lvl="3" indent="-50800">
              <a:spcBef>
                <a:spcPts val="1800"/>
              </a:spcBef>
              <a:buSzPts val="2800"/>
              <a:buNone/>
            </a:pPr>
            <a:r>
              <a:rPr lang="sk-SK" sz="14400" dirty="0" err="1"/>
              <a:t>Evaluate</a:t>
            </a:r>
            <a:r>
              <a:rPr lang="sk-SK" sz="14400" dirty="0"/>
              <a:t>					</a:t>
            </a:r>
            <a:r>
              <a:rPr lang="sk-SK" sz="14400" dirty="0" err="1"/>
              <a:t>Analyze</a:t>
            </a:r>
            <a:endParaRPr lang="sk-SK" sz="14400" dirty="0"/>
          </a:p>
          <a:p>
            <a:pPr marL="228600" indent="-50800">
              <a:spcBef>
                <a:spcPts val="1800"/>
              </a:spcBef>
              <a:buSzPts val="2800"/>
              <a:buNone/>
            </a:pPr>
            <a:endParaRPr lang="sk-SK" sz="14400" dirty="0"/>
          </a:p>
          <a:p>
            <a:pPr marL="228600" lvl="3" indent="-50800">
              <a:spcBef>
                <a:spcPts val="1800"/>
              </a:spcBef>
              <a:buSzPts val="2800"/>
              <a:buNone/>
            </a:pPr>
            <a:r>
              <a:rPr lang="sk-SK" sz="14400" dirty="0"/>
              <a:t>				</a:t>
            </a:r>
            <a:r>
              <a:rPr lang="sk-SK" sz="14400" dirty="0" err="1"/>
              <a:t>Create</a:t>
            </a:r>
            <a:endParaRPr lang="sk-SK" sz="14400" dirty="0"/>
          </a:p>
          <a:p>
            <a:pPr marL="228600" lvl="3" indent="-50800">
              <a:spcBef>
                <a:spcPts val="1800"/>
              </a:spcBef>
              <a:buSzPts val="2800"/>
              <a:buNone/>
            </a:pPr>
            <a:r>
              <a:rPr lang="sk-SK" sz="14400" dirty="0" err="1"/>
              <a:t>Remember</a:t>
            </a:r>
            <a:endParaRPr lang="sk-SK" sz="14400" dirty="0"/>
          </a:p>
          <a:p>
            <a:pPr marL="228600" indent="-50800">
              <a:spcBef>
                <a:spcPts val="1800"/>
              </a:spcBef>
              <a:buSzPts val="2800"/>
              <a:buNone/>
            </a:pPr>
            <a:endParaRPr lang="sk-SK" sz="14400" dirty="0"/>
          </a:p>
          <a:p>
            <a:pPr marL="1600200" lvl="3" indent="-50800">
              <a:spcBef>
                <a:spcPts val="1800"/>
              </a:spcBef>
              <a:buSzPts val="2800"/>
              <a:buNone/>
            </a:pPr>
            <a:r>
              <a:rPr lang="sk-SK" sz="14400" dirty="0"/>
              <a:t>						</a:t>
            </a:r>
            <a:r>
              <a:rPr lang="sk-SK" sz="14400" dirty="0" err="1"/>
              <a:t>Understand</a:t>
            </a:r>
            <a:endParaRPr lang="sk-SK" sz="14400" dirty="0"/>
          </a:p>
          <a:p>
            <a:pPr marL="1600200" lvl="3" indent="-50800">
              <a:spcBef>
                <a:spcPts val="1800"/>
              </a:spcBef>
              <a:buSzPts val="2800"/>
              <a:buNone/>
            </a:pPr>
            <a:r>
              <a:rPr lang="sk-SK" sz="14400" dirty="0" err="1"/>
              <a:t>Apply</a:t>
            </a:r>
            <a:endParaRPr lang="sk-SK" sz="14400" dirty="0"/>
          </a:p>
          <a:p>
            <a:pPr marL="1600200" lvl="3" indent="-50800">
              <a:spcBef>
                <a:spcPts val="1800"/>
              </a:spcBef>
              <a:buSzPts val="2800"/>
              <a:buNone/>
            </a:pPr>
            <a:r>
              <a:rPr lang="sk-SK" sz="14400" dirty="0"/>
              <a:t>												</a:t>
            </a:r>
            <a:endParaRPr sz="14400" dirty="0"/>
          </a:p>
        </p:txBody>
      </p:sp>
    </p:spTree>
    <p:extLst>
      <p:ext uri="{BB962C8B-B14F-4D97-AF65-F5344CB8AC3E}">
        <p14:creationId xmlns:p14="http://schemas.microsoft.com/office/powerpoint/2010/main" val="414667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pic>
        <p:nvPicPr>
          <p:cNvPr id="213" name="Google Shape;213;p11" descr="Diagram&#10;&#10;Description automatically generated"/>
          <p:cNvPicPr preferRelativeResize="0">
            <a:picLocks noGrp="1"/>
          </p:cNvPicPr>
          <p:nvPr>
            <p:ph type="body" idx="1"/>
          </p:nvPr>
        </p:nvPicPr>
        <p:blipFill rotWithShape="1">
          <a:blip r:embed="rId3">
            <a:alphaModFix/>
          </a:blip>
          <a:srcRect r="444"/>
          <a:stretch/>
        </p:blipFill>
        <p:spPr>
          <a:xfrm>
            <a:off x="20" y="10"/>
            <a:ext cx="12191980" cy="6857990"/>
          </a:xfrm>
          <a:prstGeom prst="rect">
            <a:avLst/>
          </a:prstGeom>
          <a:noFill/>
          <a:ln>
            <a:noFill/>
          </a:ln>
        </p:spPr>
      </p:pic>
      <p:sp>
        <p:nvSpPr>
          <p:cNvPr id="214" name="Google Shape;214;p11"/>
          <p:cNvSpPr txBox="1">
            <a:spLocks noGrp="1"/>
          </p:cNvSpPr>
          <p:nvPr>
            <p:ph type="title"/>
          </p:nvPr>
        </p:nvSpPr>
        <p:spPr>
          <a:xfrm>
            <a:off x="502613" y="2985802"/>
            <a:ext cx="3414373" cy="886397"/>
          </a:xfrm>
          <a:prstGeom prst="rect">
            <a:avLst/>
          </a:prstGeom>
          <a:solidFill>
            <a:schemeClr val="lt1">
              <a:alpha val="89803"/>
            </a:schemeClr>
          </a:solidFill>
          <a:ln w="127000" cap="sq" cmpd="thinThick">
            <a:solidFill>
              <a:schemeClr val="lt1"/>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400"/>
              <a:buFont typeface="Calibri"/>
              <a:buNone/>
            </a:pPr>
            <a:r>
              <a:rPr lang="sk-SK" sz="2400"/>
              <a:t>Bloom's Taxonomy</a:t>
            </a:r>
            <a:endParaRPr sz="2400">
              <a:solidFill>
                <a:srgbClr val="3F3F3F"/>
              </a:solidFill>
            </a:endParaRPr>
          </a:p>
        </p:txBody>
      </p:sp>
    </p:spTree>
    <p:extLst>
      <p:ext uri="{BB962C8B-B14F-4D97-AF65-F5344CB8AC3E}">
        <p14:creationId xmlns:p14="http://schemas.microsoft.com/office/powerpoint/2010/main" val="3676750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k-SK"/>
              <a:t>Remember / Understand / Apply / Analyze / Evaluate / Create</a:t>
            </a:r>
            <a:endParaRPr/>
          </a:p>
        </p:txBody>
      </p:sp>
      <p:sp>
        <p:nvSpPr>
          <p:cNvPr id="202" name="Google Shape;202;p9"/>
          <p:cNvSpPr txBox="1">
            <a:spLocks noGrp="1"/>
          </p:cNvSpPr>
          <p:nvPr>
            <p:ph type="body" idx="1"/>
          </p:nvPr>
        </p:nvSpPr>
        <p:spPr>
          <a:xfrm>
            <a:off x="838200" y="1690688"/>
            <a:ext cx="10515600" cy="4696044"/>
          </a:xfrm>
          <a:prstGeom prst="rect">
            <a:avLst/>
          </a:prstGeom>
          <a:noFill/>
          <a:ln>
            <a:noFill/>
          </a:ln>
        </p:spPr>
        <p:txBody>
          <a:bodyPr spcFirstLastPara="1" wrap="square" lIns="91425" tIns="45700" rIns="91425" bIns="45700" anchor="t" anchorCtr="0">
            <a:normAutofit/>
          </a:bodyPr>
          <a:lstStyle/>
          <a:p>
            <a:pPr marL="228600" lvl="0" indent="-228600" algn="l" rtl="0">
              <a:lnSpc>
                <a:spcPct val="107000"/>
              </a:lnSpc>
              <a:spcBef>
                <a:spcPts val="0"/>
              </a:spcBef>
              <a:spcAft>
                <a:spcPts val="0"/>
              </a:spcAft>
              <a:buClr>
                <a:schemeClr val="dk1"/>
              </a:buClr>
              <a:buSzPts val="1800"/>
              <a:buChar char="•"/>
            </a:pPr>
            <a:r>
              <a:rPr lang="sk-SK" sz="1800">
                <a:latin typeface="Times New Roman"/>
                <a:ea typeface="Times New Roman"/>
                <a:cs typeface="Times New Roman"/>
                <a:sym typeface="Times New Roman"/>
              </a:rPr>
              <a:t>use a formula to solve a problem, select a design to meet a purpose, reconstruct the passage of a new law through a given government/system</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organize the animal kingdom based on a given framework, illustrate the difference between a rectangle and square, summarize the plot of a simple story</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identify the ‘parts of’ democracy, explain how the steps of the scientific process work together, identify why a machine isn’t working</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design a new solution to an ‘old’ problem that honors/acknowledges the previous failures, delete the least useful arguments in a persuasive essay, write a poem based on a given theme and tone</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memorize a poem, recall state capitals, remember math formulas</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make a judgment regarding an ethical dilemma, interpret the significance of a given law of physics, illustrate the relative value of a technological innovation in a specific setting</a:t>
            </a:r>
            <a:endParaRPr sz="1800">
              <a:latin typeface="Calibri"/>
              <a:ea typeface="Calibri"/>
              <a:cs typeface="Calibri"/>
              <a:sym typeface="Calibri"/>
            </a:endParaRPr>
          </a:p>
          <a:p>
            <a:pPr marL="0" lvl="0" indent="0" algn="l" rtl="0">
              <a:lnSpc>
                <a:spcPct val="107000"/>
              </a:lnSpc>
              <a:spcBef>
                <a:spcPts val="1800"/>
              </a:spcBef>
              <a:spcAft>
                <a:spcPts val="0"/>
              </a:spcAft>
              <a:buClr>
                <a:schemeClr val="dk1"/>
              </a:buClr>
              <a:buSzPts val="1800"/>
              <a:buNone/>
            </a:pPr>
            <a:endParaRPr sz="1800">
              <a:latin typeface="Calibri"/>
              <a:ea typeface="Calibri"/>
              <a:cs typeface="Calibri"/>
              <a:sym typeface="Calibri"/>
            </a:endParaRPr>
          </a:p>
          <a:p>
            <a:pPr marL="228600" lvl="0" indent="-50800" algn="l" rtl="0">
              <a:lnSpc>
                <a:spcPct val="90000"/>
              </a:lnSpc>
              <a:spcBef>
                <a:spcPts val="1800"/>
              </a:spcBef>
              <a:spcAft>
                <a:spcPts val="0"/>
              </a:spcAft>
              <a:buClr>
                <a:schemeClr val="dk1"/>
              </a:buClr>
              <a:buSzPts val="28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k-SK"/>
              <a:t>Bloom's Taxonomy</a:t>
            </a:r>
            <a:endParaRPr/>
          </a:p>
        </p:txBody>
      </p:sp>
      <p:sp>
        <p:nvSpPr>
          <p:cNvPr id="208" name="Google Shape;208;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107000"/>
              </a:lnSpc>
              <a:spcBef>
                <a:spcPts val="0"/>
              </a:spcBef>
              <a:spcAft>
                <a:spcPts val="0"/>
              </a:spcAft>
              <a:buClr>
                <a:schemeClr val="dk1"/>
              </a:buClr>
              <a:buSzPct val="100000"/>
              <a:buNone/>
            </a:pPr>
            <a:r>
              <a:rPr lang="sk-SK" sz="2600" dirty="0">
                <a:latin typeface="Times New Roman"/>
                <a:ea typeface="Times New Roman"/>
                <a:cs typeface="Times New Roman"/>
                <a:sym typeface="Times New Roman"/>
              </a:rPr>
              <a:t>CREATE: </a:t>
            </a:r>
            <a:r>
              <a:rPr lang="sk-SK" sz="2600" dirty="0" err="1">
                <a:latin typeface="Times New Roman"/>
                <a:ea typeface="Times New Roman"/>
                <a:cs typeface="Times New Roman"/>
                <a:sym typeface="Times New Roman"/>
              </a:rPr>
              <a:t>make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judgment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regarding</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ethical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dilemma</a:t>
            </a:r>
            <a:r>
              <a:rPr lang="sk-SK" sz="2600" dirty="0">
                <a:latin typeface="Times New Roman"/>
                <a:ea typeface="Times New Roman"/>
                <a:cs typeface="Times New Roman"/>
                <a:sym typeface="Times New Roman"/>
              </a:rPr>
              <a:t>, interpret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significance</a:t>
            </a:r>
            <a:r>
              <a:rPr lang="sk-SK" sz="2600" dirty="0">
                <a:latin typeface="Times New Roman"/>
                <a:ea typeface="Times New Roman"/>
                <a:cs typeface="Times New Roman"/>
                <a:sym typeface="Times New Roman"/>
              </a:rPr>
              <a:t> of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law</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physics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illustrate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relative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value</a:t>
            </a:r>
            <a:r>
              <a:rPr lang="sk-SK" sz="2600" dirty="0">
                <a:latin typeface="Times New Roman"/>
                <a:ea typeface="Times New Roman"/>
                <a:cs typeface="Times New Roman"/>
                <a:sym typeface="Times New Roman"/>
              </a:rPr>
              <a:t> of a </a:t>
            </a:r>
            <a:r>
              <a:rPr lang="sk-SK" sz="2600" dirty="0" err="1">
                <a:latin typeface="Times New Roman"/>
                <a:ea typeface="Times New Roman"/>
                <a:cs typeface="Times New Roman"/>
                <a:sym typeface="Times New Roman"/>
              </a:rPr>
              <a:t>technological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innovation</a:t>
            </a:r>
            <a:r>
              <a:rPr lang="sk-SK" sz="2600" dirty="0">
                <a:latin typeface="Times New Roman"/>
                <a:ea typeface="Times New Roman"/>
                <a:cs typeface="Times New Roman"/>
                <a:sym typeface="Times New Roman"/>
              </a:rPr>
              <a:t> in a </a:t>
            </a:r>
            <a:r>
              <a:rPr lang="sk-SK" sz="2600" dirty="0" err="1">
                <a:latin typeface="Times New Roman"/>
                <a:ea typeface="Times New Roman"/>
                <a:cs typeface="Times New Roman"/>
                <a:sym typeface="Times New Roman"/>
              </a:rPr>
              <a:t>specific</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setting</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EVALUATE: </a:t>
            </a:r>
            <a:r>
              <a:rPr lang="sk-SK" sz="2600" dirty="0" err="1">
                <a:latin typeface="Times New Roman"/>
                <a:ea typeface="Times New Roman"/>
                <a:cs typeface="Times New Roman"/>
                <a:sym typeface="Times New Roman"/>
              </a:rPr>
              <a:t>memorize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poem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recall</a:t>
            </a:r>
            <a:r>
              <a:rPr lang="sk-SK" sz="2600" dirty="0">
                <a:latin typeface="Times New Roman"/>
                <a:ea typeface="Times New Roman"/>
                <a:cs typeface="Times New Roman"/>
                <a:sym typeface="Times New Roman"/>
              </a:rPr>
              <a:t> state </a:t>
            </a:r>
            <a:r>
              <a:rPr lang="sk-SK" sz="2600" dirty="0" err="1">
                <a:latin typeface="Times New Roman"/>
                <a:ea typeface="Times New Roman"/>
                <a:cs typeface="Times New Roman"/>
                <a:sym typeface="Times New Roman"/>
              </a:rPr>
              <a:t>capitals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remember</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math</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formulas</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ANALYZE: design a new </a:t>
            </a:r>
            <a:r>
              <a:rPr lang="sk-SK" sz="2600" dirty="0" err="1">
                <a:latin typeface="Times New Roman"/>
                <a:ea typeface="Times New Roman"/>
                <a:cs typeface="Times New Roman"/>
                <a:sym typeface="Times New Roman"/>
              </a:rPr>
              <a:t>solution</a:t>
            </a:r>
            <a:r>
              <a:rPr lang="sk-SK" sz="2600" dirty="0">
                <a:latin typeface="Times New Roman"/>
                <a:ea typeface="Times New Roman"/>
                <a:cs typeface="Times New Roman"/>
                <a:sym typeface="Times New Roman"/>
              </a:rPr>
              <a:t> to </a:t>
            </a:r>
            <a:r>
              <a:rPr lang="sk-SK" sz="2600" dirty="0" err="1">
                <a:latin typeface="Times New Roman"/>
                <a:ea typeface="Times New Roman"/>
                <a:cs typeface="Times New Roman"/>
                <a:sym typeface="Times New Roman"/>
              </a:rPr>
              <a:t>an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old</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problem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that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honors</a:t>
            </a:r>
            <a:r>
              <a:rPr lang="sk-SK" sz="2600" dirty="0">
                <a:latin typeface="Times New Roman"/>
                <a:ea typeface="Times New Roman"/>
                <a:cs typeface="Times New Roman"/>
                <a:sym typeface="Times New Roman"/>
              </a:rPr>
              <a:t>/</a:t>
            </a:r>
            <a:r>
              <a:rPr lang="sk-SK" sz="2600" dirty="0" err="1">
                <a:latin typeface="Times New Roman"/>
                <a:ea typeface="Times New Roman"/>
                <a:cs typeface="Times New Roman"/>
                <a:sym typeface="Times New Roman"/>
              </a:rPr>
              <a:t>acknowledges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previous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failures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delete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least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useful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arguments</a:t>
            </a:r>
            <a:r>
              <a:rPr lang="sk-SK" sz="2600" dirty="0">
                <a:latin typeface="Times New Roman"/>
                <a:ea typeface="Times New Roman"/>
                <a:cs typeface="Times New Roman"/>
                <a:sym typeface="Times New Roman"/>
              </a:rPr>
              <a:t> in a </a:t>
            </a:r>
            <a:r>
              <a:rPr lang="sk-SK" sz="2600" dirty="0" err="1">
                <a:latin typeface="Times New Roman"/>
                <a:ea typeface="Times New Roman"/>
                <a:cs typeface="Times New Roman"/>
                <a:sym typeface="Times New Roman"/>
              </a:rPr>
              <a:t>persuasive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essay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write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poem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based</a:t>
            </a:r>
            <a:r>
              <a:rPr lang="sk-SK" sz="2600" dirty="0">
                <a:latin typeface="Times New Roman"/>
                <a:ea typeface="Times New Roman"/>
                <a:cs typeface="Times New Roman"/>
                <a:sym typeface="Times New Roman"/>
              </a:rPr>
              <a:t> on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theme</a:t>
            </a:r>
            <a:r>
              <a:rPr lang="sk-SK" sz="2600" dirty="0">
                <a:latin typeface="Times New Roman"/>
                <a:ea typeface="Times New Roman"/>
                <a:cs typeface="Times New Roman"/>
                <a:sym typeface="Times New Roman"/>
              </a:rPr>
              <a:t> and tone</a:t>
            </a:r>
            <a:endParaRPr dirty="0"/>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APPLY: </a:t>
            </a:r>
            <a:r>
              <a:rPr lang="sk-SK" sz="2600" dirty="0" err="1">
                <a:latin typeface="Times New Roman"/>
                <a:ea typeface="Times New Roman"/>
                <a:cs typeface="Times New Roman"/>
                <a:sym typeface="Times New Roman"/>
              </a:rPr>
              <a:t>identify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parts</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democracy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explain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how</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steps</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scientific</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process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work</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together</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identify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why</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machine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isn’t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working</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UNDERSTAND: </a:t>
            </a:r>
            <a:r>
              <a:rPr lang="sk-SK" sz="2600" dirty="0" err="1">
                <a:latin typeface="Times New Roman"/>
                <a:ea typeface="Times New Roman"/>
                <a:cs typeface="Times New Roman"/>
                <a:sym typeface="Times New Roman"/>
              </a:rPr>
              <a:t>organize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animal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kingdom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based</a:t>
            </a:r>
            <a:r>
              <a:rPr lang="sk-SK" sz="2600" dirty="0">
                <a:latin typeface="Times New Roman"/>
                <a:ea typeface="Times New Roman"/>
                <a:cs typeface="Times New Roman"/>
                <a:sym typeface="Times New Roman"/>
              </a:rPr>
              <a:t> on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framework</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illustrate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difference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between</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rectangle</a:t>
            </a:r>
            <a:r>
              <a:rPr lang="sk-SK" sz="2600" dirty="0">
                <a:latin typeface="Times New Roman"/>
                <a:ea typeface="Times New Roman"/>
                <a:cs typeface="Times New Roman"/>
                <a:sym typeface="Times New Roman"/>
              </a:rPr>
              <a:t> and </a:t>
            </a:r>
            <a:r>
              <a:rPr lang="sk-SK" sz="2600" dirty="0" err="1">
                <a:latin typeface="Times New Roman"/>
                <a:ea typeface="Times New Roman"/>
                <a:cs typeface="Times New Roman"/>
                <a:sym typeface="Times New Roman"/>
              </a:rPr>
              <a:t>square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summarize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plot of a </a:t>
            </a:r>
            <a:r>
              <a:rPr lang="sk-SK" sz="2600" dirty="0" err="1">
                <a:latin typeface="Times New Roman"/>
                <a:ea typeface="Times New Roman"/>
                <a:cs typeface="Times New Roman"/>
                <a:sym typeface="Times New Roman"/>
              </a:rPr>
              <a:t>simple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story</a:t>
            </a:r>
            <a:endParaRPr sz="2600" dirty="0">
              <a:latin typeface="Times New Roman"/>
              <a:ea typeface="Times New Roman"/>
              <a:cs typeface="Times New Roman"/>
              <a:sym typeface="Times New Roman"/>
            </a:endParaRPr>
          </a:p>
          <a:p>
            <a:pPr marL="0" lvl="0" indent="0" algn="l" rtl="0">
              <a:lnSpc>
                <a:spcPct val="90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REMEMBER: </a:t>
            </a:r>
            <a:r>
              <a:rPr lang="sk-SK" sz="2600" dirty="0" err="1">
                <a:latin typeface="Times New Roman"/>
                <a:ea typeface="Times New Roman"/>
                <a:cs typeface="Times New Roman"/>
                <a:sym typeface="Times New Roman"/>
              </a:rPr>
              <a:t>use</a:t>
            </a:r>
            <a:r>
              <a:rPr lang="sk-SK" sz="2600" dirty="0">
                <a:latin typeface="Times New Roman"/>
                <a:ea typeface="Times New Roman"/>
                <a:cs typeface="Times New Roman"/>
                <a:sym typeface="Times New Roman"/>
              </a:rPr>
              <a:t> a formula to </a:t>
            </a:r>
            <a:r>
              <a:rPr lang="sk-SK" sz="2600" dirty="0" err="1">
                <a:latin typeface="Times New Roman"/>
                <a:ea typeface="Times New Roman"/>
                <a:cs typeface="Times New Roman"/>
                <a:sym typeface="Times New Roman"/>
              </a:rPr>
              <a:t>solve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problem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select</a:t>
            </a:r>
            <a:r>
              <a:rPr lang="sk-SK" sz="2600" dirty="0">
                <a:latin typeface="Times New Roman"/>
                <a:ea typeface="Times New Roman"/>
                <a:cs typeface="Times New Roman"/>
                <a:sym typeface="Times New Roman"/>
              </a:rPr>
              <a:t> a design to </a:t>
            </a:r>
            <a:r>
              <a:rPr lang="sk-SK" sz="2600" dirty="0" err="1">
                <a:latin typeface="Times New Roman"/>
                <a:ea typeface="Times New Roman"/>
                <a:cs typeface="Times New Roman"/>
                <a:sym typeface="Times New Roman"/>
              </a:rPr>
              <a:t>meet</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purpose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reconstruct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passage</a:t>
            </a:r>
            <a:r>
              <a:rPr lang="sk-SK" sz="2600" dirty="0">
                <a:latin typeface="Times New Roman"/>
                <a:ea typeface="Times New Roman"/>
                <a:cs typeface="Times New Roman"/>
                <a:sym typeface="Times New Roman"/>
              </a:rPr>
              <a:t> of a new </a:t>
            </a:r>
            <a:r>
              <a:rPr lang="sk-SK" sz="2600" dirty="0" err="1">
                <a:latin typeface="Times New Roman"/>
                <a:ea typeface="Times New Roman"/>
                <a:cs typeface="Times New Roman"/>
                <a:sym typeface="Times New Roman"/>
              </a:rPr>
              <a:t>law</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through</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government</a:t>
            </a:r>
            <a:r>
              <a:rPr lang="sk-SK" sz="2600" dirty="0">
                <a:latin typeface="Times New Roman"/>
                <a:ea typeface="Times New Roman"/>
                <a:cs typeface="Times New Roman"/>
                <a:sym typeface="Times New Roman"/>
              </a:rPr>
              <a:t>/</a:t>
            </a:r>
            <a:r>
              <a:rPr lang="sk-SK" sz="2600" dirty="0" err="1">
                <a:latin typeface="Times New Roman"/>
                <a:ea typeface="Times New Roman"/>
                <a:cs typeface="Times New Roman"/>
                <a:sym typeface="Times New Roman"/>
              </a:rPr>
              <a:t>system</a:t>
            </a:r>
            <a:endParaRPr sz="2600" dirty="0">
              <a:latin typeface="Times New Roman"/>
              <a:ea typeface="Times New Roman"/>
              <a:cs typeface="Times New Roman"/>
              <a:sym typeface="Times New Roman"/>
            </a:endParaRPr>
          </a:p>
          <a:p>
            <a:pPr marL="228600" lvl="0" indent="-90804"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2"/>
        <p:cNvGrpSpPr/>
        <p:nvPr/>
      </p:nvGrpSpPr>
      <p:grpSpPr>
        <a:xfrm>
          <a:off x="0" y="0"/>
          <a:ext cx="0" cy="0"/>
          <a:chOff x="0" y="0"/>
          <a:chExt cx="0" cy="0"/>
        </a:xfrm>
      </p:grpSpPr>
      <p:pic>
        <p:nvPicPr>
          <p:cNvPr id="213" name="Google Shape;213;p11" descr="Diagram&#10;&#10;Description automatically generated"/>
          <p:cNvPicPr preferRelativeResize="0">
            <a:picLocks noGrp="1"/>
          </p:cNvPicPr>
          <p:nvPr>
            <p:ph type="body" idx="1"/>
          </p:nvPr>
        </p:nvPicPr>
        <p:blipFill rotWithShape="1">
          <a:blip r:embed="rId3">
            <a:alphaModFix/>
          </a:blip>
          <a:srcRect r="444"/>
          <a:stretch/>
        </p:blipFill>
        <p:spPr>
          <a:xfrm>
            <a:off x="20" y="10"/>
            <a:ext cx="12191980" cy="6857990"/>
          </a:xfrm>
          <a:prstGeom prst="rect">
            <a:avLst/>
          </a:prstGeom>
          <a:noFill/>
          <a:ln>
            <a:noFill/>
          </a:ln>
        </p:spPr>
      </p:pic>
      <p:sp>
        <p:nvSpPr>
          <p:cNvPr id="214" name="Google Shape;214;p11"/>
          <p:cNvSpPr txBox="1">
            <a:spLocks noGrp="1"/>
          </p:cNvSpPr>
          <p:nvPr>
            <p:ph type="title"/>
          </p:nvPr>
        </p:nvSpPr>
        <p:spPr>
          <a:xfrm>
            <a:off x="502613" y="2985802"/>
            <a:ext cx="3414373" cy="886397"/>
          </a:xfrm>
          <a:prstGeom prst="rect">
            <a:avLst/>
          </a:prstGeom>
          <a:solidFill>
            <a:schemeClr val="lt1">
              <a:alpha val="89803"/>
            </a:schemeClr>
          </a:solidFill>
          <a:ln w="127000" cap="sq" cmpd="thinThick">
            <a:solidFill>
              <a:schemeClr val="lt1"/>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400"/>
              <a:buFont typeface="Calibri"/>
              <a:buNone/>
            </a:pPr>
            <a:r>
              <a:rPr lang="sk-SK" sz="2400"/>
              <a:t>Bloom's Taxonomy</a:t>
            </a:r>
            <a:endParaRPr sz="2400">
              <a:solidFill>
                <a:srgbClr val="3F3F3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4E9B5-AE41-AED5-DA83-836957ACF5A1}"/>
              </a:ext>
            </a:extLst>
          </p:cNvPr>
          <p:cNvSpPr>
            <a:spLocks noGrp="1"/>
          </p:cNvSpPr>
          <p:nvPr>
            <p:ph type="title"/>
          </p:nvPr>
        </p:nvSpPr>
        <p:spPr/>
        <p:txBody>
          <a:bodyPr/>
          <a:lstStyle/>
          <a:p>
            <a:endParaRPr lang="cs-CZ"/>
          </a:p>
        </p:txBody>
      </p:sp>
      <p:sp>
        <p:nvSpPr>
          <p:cNvPr id="3" name="Zástupný text 2">
            <a:extLst>
              <a:ext uri="{FF2B5EF4-FFF2-40B4-BE49-F238E27FC236}">
                <a16:creationId xmlns:a16="http://schemas.microsoft.com/office/drawing/2014/main" id="{573106FE-F80E-6FB3-FCED-0731D754F0F9}"/>
              </a:ext>
            </a:extLst>
          </p:cNvPr>
          <p:cNvSpPr>
            <a:spLocks noGrp="1"/>
          </p:cNvSpPr>
          <p:nvPr>
            <p:ph type="body" idx="1"/>
          </p:nvPr>
        </p:nvSpPr>
        <p:spPr/>
        <p:txBody>
          <a:bodyPr/>
          <a:lstStyle/>
          <a:p>
            <a:r>
              <a:rPr lang="cs-CZ" dirty="0">
                <a:hlinkClick r:id="rId2"/>
              </a:rPr>
              <a:t>https://youtu.be/Wdu2pWGoeh0</a:t>
            </a:r>
            <a:endParaRPr lang="cs-CZ" dirty="0"/>
          </a:p>
          <a:p>
            <a:endParaRPr lang="cs-CZ" dirty="0"/>
          </a:p>
          <a:p>
            <a:r>
              <a:rPr lang="en-US" dirty="0">
                <a:hlinkClick r:id="rId3"/>
              </a:rPr>
              <a:t>(749) 7 </a:t>
            </a:r>
            <a:r>
              <a:rPr lang="en-US" dirty="0" err="1">
                <a:hlinkClick r:id="rId3"/>
              </a:rPr>
              <a:t>yrs</a:t>
            </a:r>
            <a:r>
              <a:rPr lang="en-US" dirty="0">
                <a:hlinkClick r:id="rId3"/>
              </a:rPr>
              <a:t> old boy Solves Rubik's Cube 8.72 sec – YouTube</a:t>
            </a:r>
            <a:endParaRPr lang="cs-CZ" dirty="0"/>
          </a:p>
          <a:p>
            <a:endParaRPr lang="cs-CZ" dirty="0"/>
          </a:p>
          <a:p>
            <a:endParaRPr lang="cs-CZ" dirty="0"/>
          </a:p>
        </p:txBody>
      </p:sp>
    </p:spTree>
    <p:extLst>
      <p:ext uri="{BB962C8B-B14F-4D97-AF65-F5344CB8AC3E}">
        <p14:creationId xmlns:p14="http://schemas.microsoft.com/office/powerpoint/2010/main" val="18487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80C06DD5-9468-73A3-19A8-27AB83A5A61C}"/>
              </a:ext>
            </a:extLst>
          </p:cNvPr>
          <p:cNvSpPr>
            <a:spLocks noGrp="1"/>
          </p:cNvSpPr>
          <p:nvPr>
            <p:ph type="title"/>
          </p:nvPr>
        </p:nvSpPr>
        <p:spPr>
          <a:xfrm>
            <a:off x="956826" y="1112969"/>
            <a:ext cx="3937298" cy="4166010"/>
          </a:xfrm>
        </p:spPr>
        <p:txBody>
          <a:bodyPr>
            <a:normAutofit/>
          </a:bodyPr>
          <a:lstStyle/>
          <a:p>
            <a:r>
              <a:rPr lang="cs-CZ" dirty="0" err="1">
                <a:solidFill>
                  <a:srgbClr val="FFFFFF"/>
                </a:solidFill>
              </a:rPr>
              <a:t>Educational</a:t>
            </a:r>
            <a:r>
              <a:rPr lang="cs-CZ" dirty="0">
                <a:solidFill>
                  <a:srgbClr val="FFFFFF"/>
                </a:solidFill>
              </a:rPr>
              <a:t> </a:t>
            </a:r>
            <a:r>
              <a:rPr lang="cs-CZ" dirty="0" err="1">
                <a:solidFill>
                  <a:srgbClr val="FFFFFF"/>
                </a:solidFill>
              </a:rPr>
              <a:t>Philosophies</a:t>
            </a:r>
            <a:endParaRPr lang="cs-CZ" dirty="0">
              <a:solidFill>
                <a:srgbClr val="FFFFFF"/>
              </a:solidFill>
            </a:endParaRPr>
          </a:p>
        </p:txBody>
      </p:sp>
      <p:sp>
        <p:nvSpPr>
          <p:cNvPr id="47" name="Freeform: Shape 4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9"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46" name="Freeform: Shape 4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Zástupný text 2">
            <a:extLst>
              <a:ext uri="{FF2B5EF4-FFF2-40B4-BE49-F238E27FC236}">
                <a16:creationId xmlns:a16="http://schemas.microsoft.com/office/drawing/2014/main" id="{7236B574-DE1D-CDDE-E3E3-2E8F73C60879}"/>
              </a:ext>
            </a:extLst>
          </p:cNvPr>
          <p:cNvSpPr>
            <a:spLocks noGrp="1"/>
          </p:cNvSpPr>
          <p:nvPr>
            <p:ph type="body" idx="1"/>
          </p:nvPr>
        </p:nvSpPr>
        <p:spPr>
          <a:xfrm>
            <a:off x="6096000" y="820880"/>
            <a:ext cx="5257799" cy="4889350"/>
          </a:xfrm>
        </p:spPr>
        <p:txBody>
          <a:bodyPr anchor="t">
            <a:normAutofit fontScale="77500" lnSpcReduction="20000"/>
          </a:bodyPr>
          <a:lstStyle/>
          <a:p>
            <a:pPr marL="114300" indent="0">
              <a:buNone/>
            </a:pPr>
            <a:endParaRPr lang="cs-CZ" dirty="0"/>
          </a:p>
          <a:p>
            <a:endParaRPr lang="cs-CZ" dirty="0"/>
          </a:p>
          <a:p>
            <a:pPr marL="114300" indent="0" algn="just">
              <a:buNone/>
            </a:pPr>
            <a:r>
              <a:rPr lang="cs-CZ" sz="3800" dirty="0" err="1"/>
              <a:t>Read</a:t>
            </a:r>
            <a:r>
              <a:rPr lang="cs-CZ" sz="3800" dirty="0"/>
              <a:t> </a:t>
            </a:r>
            <a:r>
              <a:rPr lang="cs-CZ" sz="3800" dirty="0" err="1"/>
              <a:t>about</a:t>
            </a:r>
            <a:r>
              <a:rPr lang="cs-CZ" sz="3800" dirty="0"/>
              <a:t> ONE </a:t>
            </a:r>
            <a:r>
              <a:rPr lang="cs-CZ" sz="3800" dirty="0" err="1"/>
              <a:t>philosophy</a:t>
            </a:r>
            <a:r>
              <a:rPr lang="cs-CZ" sz="3800" dirty="0"/>
              <a:t> </a:t>
            </a:r>
            <a:r>
              <a:rPr lang="cs-CZ" sz="3800" dirty="0" err="1"/>
              <a:t>of</a:t>
            </a:r>
            <a:r>
              <a:rPr lang="cs-CZ" sz="3800" dirty="0"/>
              <a:t> </a:t>
            </a:r>
            <a:r>
              <a:rPr lang="cs-CZ" sz="3800" dirty="0" err="1"/>
              <a:t>education</a:t>
            </a:r>
            <a:r>
              <a:rPr lang="cs-CZ" sz="3800" dirty="0"/>
              <a:t> by  Pasch et al. (1998). </a:t>
            </a:r>
          </a:p>
          <a:p>
            <a:pPr marL="114300" indent="0" algn="just">
              <a:buNone/>
            </a:pPr>
            <a:endParaRPr lang="cs-CZ" sz="3800" dirty="0"/>
          </a:p>
          <a:p>
            <a:pPr marL="114300" indent="0" algn="just">
              <a:buNone/>
            </a:pPr>
            <a:r>
              <a:rPr lang="cs-CZ" sz="3800" dirty="0" err="1"/>
              <a:t>Inform</a:t>
            </a:r>
            <a:r>
              <a:rPr lang="cs-CZ" sz="3800" dirty="0"/>
              <a:t> </a:t>
            </a:r>
            <a:r>
              <a:rPr lang="cs-CZ" sz="3800" dirty="0" err="1"/>
              <a:t>your</a:t>
            </a:r>
            <a:r>
              <a:rPr lang="cs-CZ" sz="3800" dirty="0"/>
              <a:t> </a:t>
            </a:r>
            <a:r>
              <a:rPr lang="cs-CZ" sz="3800" dirty="0" err="1"/>
              <a:t>classmates</a:t>
            </a:r>
            <a:r>
              <a:rPr lang="cs-CZ" sz="3800" dirty="0"/>
              <a:t> </a:t>
            </a:r>
            <a:r>
              <a:rPr lang="cs-CZ" sz="3800" dirty="0" err="1"/>
              <a:t>about</a:t>
            </a:r>
            <a:r>
              <a:rPr lang="cs-CZ" sz="3800" dirty="0"/>
              <a:t> </a:t>
            </a:r>
            <a:r>
              <a:rPr lang="cs-CZ" sz="3800" dirty="0" err="1"/>
              <a:t>the</a:t>
            </a:r>
            <a:r>
              <a:rPr lang="cs-CZ" sz="3800" dirty="0"/>
              <a:t> </a:t>
            </a:r>
            <a:r>
              <a:rPr lang="cs-CZ" sz="3800" dirty="0" err="1"/>
              <a:t>educational</a:t>
            </a:r>
            <a:r>
              <a:rPr lang="cs-CZ" sz="3800" dirty="0"/>
              <a:t> </a:t>
            </a:r>
            <a:r>
              <a:rPr lang="cs-CZ" sz="3800" dirty="0" err="1"/>
              <a:t>philosophy</a:t>
            </a:r>
            <a:r>
              <a:rPr lang="cs-CZ" sz="3800" dirty="0"/>
              <a:t>. Use </a:t>
            </a:r>
            <a:r>
              <a:rPr lang="cs-CZ" sz="3800" dirty="0" err="1"/>
              <a:t>practictal</a:t>
            </a:r>
            <a:r>
              <a:rPr lang="cs-CZ" sz="3800" dirty="0"/>
              <a:t> </a:t>
            </a:r>
            <a:r>
              <a:rPr lang="cs-CZ" sz="3800" dirty="0" err="1"/>
              <a:t>examples</a:t>
            </a:r>
            <a:r>
              <a:rPr lang="cs-CZ" sz="3800" dirty="0"/>
              <a:t>, </a:t>
            </a:r>
            <a:r>
              <a:rPr lang="cs-CZ" sz="3800" dirty="0" err="1"/>
              <a:t>your</a:t>
            </a:r>
            <a:r>
              <a:rPr lang="cs-CZ" sz="3800" dirty="0"/>
              <a:t> </a:t>
            </a:r>
            <a:r>
              <a:rPr lang="cs-CZ" sz="3800" dirty="0" err="1"/>
              <a:t>experience</a:t>
            </a:r>
            <a:r>
              <a:rPr lang="cs-CZ" sz="3800" dirty="0"/>
              <a:t> </a:t>
            </a:r>
            <a:r>
              <a:rPr lang="cs-CZ" sz="3800" dirty="0" err="1"/>
              <a:t>etc</a:t>
            </a:r>
            <a:r>
              <a:rPr lang="cs-CZ" sz="3800" dirty="0"/>
              <a:t>. </a:t>
            </a:r>
          </a:p>
          <a:p>
            <a:pPr marL="114300" indent="0" algn="just">
              <a:buNone/>
            </a:pPr>
            <a:endParaRPr lang="cs-CZ" sz="3800" dirty="0"/>
          </a:p>
          <a:p>
            <a:pPr marL="114300" indent="0" algn="just">
              <a:buNone/>
            </a:pPr>
            <a:r>
              <a:rPr lang="cs-CZ" sz="3800" dirty="0" err="1"/>
              <a:t>Which</a:t>
            </a:r>
            <a:r>
              <a:rPr lang="cs-CZ" sz="3800" dirty="0"/>
              <a:t> </a:t>
            </a:r>
            <a:r>
              <a:rPr lang="cs-CZ" sz="3800" dirty="0" err="1"/>
              <a:t>philosophy</a:t>
            </a:r>
            <a:r>
              <a:rPr lang="cs-CZ" sz="3800" dirty="0"/>
              <a:t> </a:t>
            </a:r>
            <a:r>
              <a:rPr lang="cs-CZ" sz="3800" dirty="0" err="1"/>
              <a:t>appeals</a:t>
            </a:r>
            <a:r>
              <a:rPr lang="cs-CZ" sz="3800" dirty="0"/>
              <a:t> to </a:t>
            </a:r>
            <a:r>
              <a:rPr lang="cs-CZ" sz="3800" dirty="0" err="1"/>
              <a:t>you</a:t>
            </a:r>
            <a:r>
              <a:rPr lang="cs-CZ" sz="3800" dirty="0"/>
              <a:t> </a:t>
            </a:r>
            <a:r>
              <a:rPr lang="cs-CZ" sz="3800" dirty="0" err="1"/>
              <a:t>the</a:t>
            </a:r>
            <a:r>
              <a:rPr lang="cs-CZ" sz="3800" dirty="0"/>
              <a:t> most?</a:t>
            </a:r>
          </a:p>
          <a:p>
            <a:pPr marL="114300" indent="0" algn="just">
              <a:buNone/>
            </a:pPr>
            <a:endParaRPr lang="cs-CZ" sz="3500" dirty="0"/>
          </a:p>
          <a:p>
            <a:endParaRPr lang="cs-CZ" dirty="0"/>
          </a:p>
          <a:p>
            <a:endParaRPr lang="cs-CZ" dirty="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0" name="Freeform: Shape 4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Freeform: Shape 5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3194725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DC3B8047-493D-5701-875F-C97756C40B90}"/>
              </a:ext>
            </a:extLst>
          </p:cNvPr>
          <p:cNvSpPr>
            <a:spLocks noGrp="1"/>
          </p:cNvSpPr>
          <p:nvPr>
            <p:ph type="title"/>
          </p:nvPr>
        </p:nvSpPr>
        <p:spPr>
          <a:xfrm>
            <a:off x="686834" y="1153572"/>
            <a:ext cx="3200400" cy="4461163"/>
          </a:xfrm>
        </p:spPr>
        <p:txBody>
          <a:bodyPr>
            <a:normAutofit/>
          </a:bodyPr>
          <a:lstStyle/>
          <a:p>
            <a:r>
              <a:rPr lang="cs-CZ" dirty="0" err="1">
                <a:solidFill>
                  <a:srgbClr val="FFFFFF"/>
                </a:solidFill>
              </a:rPr>
              <a:t>Educational</a:t>
            </a:r>
            <a:r>
              <a:rPr lang="cs-CZ" dirty="0">
                <a:solidFill>
                  <a:srgbClr val="FFFFFF"/>
                </a:solidFill>
              </a:rPr>
              <a:t> Framework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31" name="Zástupný text 2">
            <a:extLst>
              <a:ext uri="{FF2B5EF4-FFF2-40B4-BE49-F238E27FC236}">
                <a16:creationId xmlns:a16="http://schemas.microsoft.com/office/drawing/2014/main" id="{E0D2E8F4-1D26-CD81-B2CF-AE21C88C4F00}"/>
              </a:ext>
            </a:extLst>
          </p:cNvPr>
          <p:cNvSpPr>
            <a:spLocks noGrp="1"/>
          </p:cNvSpPr>
          <p:nvPr>
            <p:ph type="body" idx="1"/>
          </p:nvPr>
        </p:nvSpPr>
        <p:spPr>
          <a:xfrm>
            <a:off x="4447308" y="591344"/>
            <a:ext cx="6906491" cy="5585619"/>
          </a:xfrm>
        </p:spPr>
        <p:txBody>
          <a:bodyPr anchor="ctr">
            <a:normAutofit/>
          </a:bodyPr>
          <a:lstStyle/>
          <a:p>
            <a:r>
              <a:rPr lang="en-US" dirty="0"/>
              <a:t>Find a</a:t>
            </a:r>
            <a:r>
              <a:rPr lang="cs-CZ" dirty="0"/>
              <a:t> </a:t>
            </a:r>
            <a:r>
              <a:rPr lang="en-US" dirty="0"/>
              <a:t>classmate for the pair</a:t>
            </a:r>
            <a:r>
              <a:rPr lang="cs-CZ" dirty="0" err="1"/>
              <a:t>work</a:t>
            </a:r>
            <a:r>
              <a:rPr lang="en-US" dirty="0"/>
              <a:t>. </a:t>
            </a:r>
          </a:p>
          <a:p>
            <a:r>
              <a:rPr lang="en-US" dirty="0"/>
              <a:t>Download the </a:t>
            </a:r>
            <a:r>
              <a:rPr lang="cs-CZ" dirty="0"/>
              <a:t>FEP (Framework </a:t>
            </a:r>
            <a:r>
              <a:rPr lang="cs-CZ" dirty="0" err="1"/>
              <a:t>Educational</a:t>
            </a:r>
            <a:r>
              <a:rPr lang="cs-CZ" dirty="0"/>
              <a:t> </a:t>
            </a:r>
            <a:r>
              <a:rPr lang="cs-CZ" dirty="0" err="1"/>
              <a:t>Programme</a:t>
            </a:r>
            <a:r>
              <a:rPr lang="cs-CZ" dirty="0"/>
              <a:t>)</a:t>
            </a:r>
            <a:r>
              <a:rPr lang="en-US" dirty="0"/>
              <a:t> from the study materials in IS. </a:t>
            </a:r>
          </a:p>
          <a:p>
            <a:r>
              <a:rPr lang="cs-CZ" dirty="0" err="1"/>
              <a:t>Find</a:t>
            </a:r>
            <a:r>
              <a:rPr lang="cs-CZ" dirty="0"/>
              <a:t> </a:t>
            </a:r>
            <a:r>
              <a:rPr lang="cs-CZ" dirty="0" err="1"/>
              <a:t>out</a:t>
            </a:r>
            <a:r>
              <a:rPr lang="cs-CZ" dirty="0"/>
              <a:t>: </a:t>
            </a:r>
            <a:r>
              <a:rPr lang="en-US" dirty="0"/>
              <a:t>What is an </a:t>
            </a:r>
            <a:r>
              <a:rPr lang="en-US" b="1" dirty="0"/>
              <a:t>educational area </a:t>
            </a:r>
            <a:r>
              <a:rPr lang="en-US" dirty="0"/>
              <a:t>/ </a:t>
            </a:r>
            <a:r>
              <a:rPr lang="cs-CZ" b="1" dirty="0" err="1"/>
              <a:t>educational</a:t>
            </a:r>
            <a:r>
              <a:rPr lang="cs-CZ" b="1" dirty="0"/>
              <a:t> </a:t>
            </a:r>
            <a:r>
              <a:rPr lang="cs-CZ" b="1" dirty="0" err="1"/>
              <a:t>content</a:t>
            </a:r>
            <a:r>
              <a:rPr lang="en-US" b="1" dirty="0"/>
              <a:t> </a:t>
            </a:r>
            <a:r>
              <a:rPr lang="en-US" dirty="0"/>
              <a:t>/ </a:t>
            </a:r>
            <a:r>
              <a:rPr lang="en-US" b="1" dirty="0"/>
              <a:t>expected outcome</a:t>
            </a:r>
            <a:r>
              <a:rPr lang="en-US" dirty="0"/>
              <a:t>?</a:t>
            </a:r>
          </a:p>
          <a:p>
            <a:r>
              <a:rPr lang="en-US" dirty="0"/>
              <a:t>Find out (or check) which educational area your subject belongs to (5 min</a:t>
            </a:r>
            <a:r>
              <a:rPr lang="cs-CZ" dirty="0"/>
              <a:t>s</a:t>
            </a:r>
            <a:r>
              <a:rPr lang="en-US" dirty="0"/>
              <a:t>).</a:t>
            </a:r>
          </a:p>
          <a:p>
            <a:r>
              <a:rPr lang="en-US" dirty="0"/>
              <a:t>How challenging do you think it is to meet the expected outcomes?</a:t>
            </a:r>
          </a:p>
          <a:p>
            <a:endParaRPr lang="en-US" dirty="0"/>
          </a:p>
        </p:txBody>
      </p:sp>
    </p:spTree>
    <p:extLst>
      <p:ext uri="{BB962C8B-B14F-4D97-AF65-F5344CB8AC3E}">
        <p14:creationId xmlns:p14="http://schemas.microsoft.com/office/powerpoint/2010/main" val="413211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2"/>
          <p:cNvSpPr/>
          <p:nvPr/>
        </p:nvSpPr>
        <p:spPr>
          <a:xfrm>
            <a:off x="-1"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8" name="Google Shape;98;p2"/>
          <p:cNvSpPr txBox="1">
            <a:spLocks noGrp="1"/>
          </p:cNvSpPr>
          <p:nvPr>
            <p:ph type="title"/>
          </p:nvPr>
        </p:nvSpPr>
        <p:spPr>
          <a:xfrm>
            <a:off x="838200" y="525195"/>
            <a:ext cx="3986156" cy="69869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000"/>
              <a:buFont typeface="Calibri"/>
              <a:buNone/>
            </a:pPr>
            <a:endParaRPr sz="4000"/>
          </a:p>
        </p:txBody>
      </p:sp>
      <p:sp>
        <p:nvSpPr>
          <p:cNvPr id="99" name="Google Shape;99;p2"/>
          <p:cNvSpPr txBox="1">
            <a:spLocks noGrp="1"/>
          </p:cNvSpPr>
          <p:nvPr>
            <p:ph type="body" idx="1"/>
          </p:nvPr>
        </p:nvSpPr>
        <p:spPr>
          <a:xfrm>
            <a:off x="838200" y="2504049"/>
            <a:ext cx="3986156" cy="361070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None/>
            </a:pPr>
            <a:r>
              <a:rPr lang="sk-SK" sz="2000" b="1" dirty="0"/>
              <a:t>TASK: </a:t>
            </a:r>
            <a:endParaRPr dirty="0"/>
          </a:p>
          <a:p>
            <a:pPr marL="0" lvl="0" indent="0" algn="l" rtl="0">
              <a:lnSpc>
                <a:spcPct val="90000"/>
              </a:lnSpc>
              <a:spcBef>
                <a:spcPts val="1000"/>
              </a:spcBef>
              <a:spcAft>
                <a:spcPts val="0"/>
              </a:spcAft>
              <a:buClr>
                <a:schemeClr val="dk1"/>
              </a:buClr>
              <a:buSzPts val="2000"/>
              <a:buNone/>
            </a:pPr>
            <a:r>
              <a:rPr lang="sk-SK" sz="2000" b="1" dirty="0"/>
              <a:t>a) </a:t>
            </a:r>
            <a:r>
              <a:rPr lang="sk-SK" sz="2000" b="1" dirty="0" err="1"/>
              <a:t>Me</a:t>
            </a:r>
            <a:r>
              <a:rPr lang="sk-SK" sz="2000" b="1" dirty="0"/>
              <a:t> as a </a:t>
            </a:r>
            <a:r>
              <a:rPr lang="sk-SK" sz="2000" b="1" dirty="0" err="1"/>
              <a:t>teacher</a:t>
            </a:r>
            <a:r>
              <a:rPr lang="sk-SK" sz="2000" dirty="0"/>
              <a:t>  (</a:t>
            </a:r>
            <a:r>
              <a:rPr lang="sk-SK" sz="2000" dirty="0" err="1"/>
              <a:t>currently</a:t>
            </a:r>
            <a:r>
              <a:rPr lang="sk-SK" sz="2000" dirty="0"/>
              <a:t>) – </a:t>
            </a:r>
            <a:r>
              <a:rPr lang="sk-SK" sz="2000" dirty="0" err="1"/>
              <a:t>analyze</a:t>
            </a:r>
            <a:r>
              <a:rPr lang="sk-SK" sz="2000" dirty="0"/>
              <a:t> </a:t>
            </a:r>
            <a:r>
              <a:rPr lang="sk-SK" sz="2000" dirty="0" err="1"/>
              <a:t>yourself</a:t>
            </a:r>
            <a:r>
              <a:rPr lang="sk-SK" sz="2000" dirty="0"/>
              <a:t> as a </a:t>
            </a:r>
            <a:r>
              <a:rPr lang="sk-SK" sz="2000" dirty="0" err="1"/>
              <a:t>teacher</a:t>
            </a:r>
            <a:r>
              <a:rPr lang="sk-SK" sz="2000" dirty="0"/>
              <a:t> </a:t>
            </a:r>
            <a:r>
              <a:rPr lang="sk-SK" sz="2000" dirty="0" err="1"/>
              <a:t>using</a:t>
            </a:r>
            <a:r>
              <a:rPr lang="sk-SK" sz="2000" dirty="0"/>
              <a:t>  SWOT </a:t>
            </a:r>
            <a:r>
              <a:rPr lang="sk-SK" sz="2000" dirty="0" err="1"/>
              <a:t>analysis</a:t>
            </a:r>
            <a:r>
              <a:rPr lang="sk-SK" sz="2000" dirty="0"/>
              <a:t> – rule 3:1</a:t>
            </a:r>
            <a:endParaRPr dirty="0"/>
          </a:p>
          <a:p>
            <a:pPr marL="228600" indent="-101600">
              <a:buSzPts val="2000"/>
              <a:buNone/>
            </a:pPr>
            <a:r>
              <a:rPr lang="cs-CZ" sz="2000" dirty="0"/>
              <a:t>			</a:t>
            </a:r>
            <a:r>
              <a:rPr lang="sk-SK" sz="2000" dirty="0"/>
              <a:t>(5 </a:t>
            </a:r>
            <a:r>
              <a:rPr lang="sk-SK" sz="2000" dirty="0" err="1"/>
              <a:t>minutes</a:t>
            </a:r>
            <a:r>
              <a:rPr lang="sk-SK" sz="2000" dirty="0"/>
              <a:t>)</a:t>
            </a:r>
          </a:p>
          <a:p>
            <a:pPr marL="228600" lvl="0" indent="-101600" algn="l" rtl="0">
              <a:lnSpc>
                <a:spcPct val="90000"/>
              </a:lnSpc>
              <a:spcBef>
                <a:spcPts val="1000"/>
              </a:spcBef>
              <a:spcAft>
                <a:spcPts val="0"/>
              </a:spcAft>
              <a:buClr>
                <a:schemeClr val="dk1"/>
              </a:buClr>
              <a:buSzPts val="2000"/>
              <a:buNone/>
            </a:pPr>
            <a:endParaRPr sz="2000" dirty="0"/>
          </a:p>
          <a:p>
            <a:pPr marL="0" lvl="0" indent="0" algn="l" rtl="0">
              <a:lnSpc>
                <a:spcPct val="90000"/>
              </a:lnSpc>
              <a:spcBef>
                <a:spcPts val="1000"/>
              </a:spcBef>
              <a:spcAft>
                <a:spcPts val="0"/>
              </a:spcAft>
              <a:buClr>
                <a:schemeClr val="dk1"/>
              </a:buClr>
              <a:buSzPts val="2000"/>
              <a:buNone/>
            </a:pPr>
            <a:r>
              <a:rPr lang="sk-SK" sz="2000" b="1" dirty="0"/>
              <a:t>b)</a:t>
            </a:r>
            <a:r>
              <a:rPr lang="sk-SK" sz="2000" dirty="0"/>
              <a:t> </a:t>
            </a:r>
            <a:r>
              <a:rPr lang="sk-SK" sz="2000" dirty="0" err="1"/>
              <a:t>Name</a:t>
            </a:r>
            <a:r>
              <a:rPr lang="sk-SK" sz="2000" dirty="0"/>
              <a:t> </a:t>
            </a:r>
            <a:r>
              <a:rPr lang="sk-SK" sz="2000" dirty="0" err="1"/>
              <a:t>your</a:t>
            </a:r>
            <a:r>
              <a:rPr lang="sk-SK" sz="2000" dirty="0"/>
              <a:t> </a:t>
            </a:r>
            <a:r>
              <a:rPr lang="sk-SK" sz="2000" dirty="0" err="1"/>
              <a:t>strenghts</a:t>
            </a:r>
            <a:r>
              <a:rPr lang="sk-SK" sz="2000" dirty="0"/>
              <a:t> </a:t>
            </a:r>
            <a:r>
              <a:rPr lang="sk-SK" sz="2000" dirty="0" err="1"/>
              <a:t>with</a:t>
            </a:r>
            <a:r>
              <a:rPr lang="sk-SK" sz="2000" dirty="0"/>
              <a:t> </a:t>
            </a:r>
            <a:r>
              <a:rPr lang="sk-SK" sz="2000" dirty="0" err="1"/>
              <a:t>which</a:t>
            </a:r>
            <a:r>
              <a:rPr lang="sk-SK" sz="2000" dirty="0"/>
              <a:t> </a:t>
            </a:r>
            <a:r>
              <a:rPr lang="sk-SK" sz="2000" dirty="0" err="1"/>
              <a:t>you</a:t>
            </a:r>
            <a:r>
              <a:rPr lang="sk-SK" sz="2000" dirty="0"/>
              <a:t> </a:t>
            </a:r>
            <a:r>
              <a:rPr lang="sk-SK" sz="2000" dirty="0" err="1"/>
              <a:t>can</a:t>
            </a:r>
            <a:r>
              <a:rPr lang="sk-SK" sz="2000" dirty="0"/>
              <a:t> </a:t>
            </a:r>
            <a:r>
              <a:rPr lang="sk-SK" sz="2000" dirty="0" err="1"/>
              <a:t>contribute</a:t>
            </a:r>
            <a:r>
              <a:rPr lang="sk-SK" sz="2000" dirty="0"/>
              <a:t> to </a:t>
            </a:r>
            <a:r>
              <a:rPr lang="sk-SK" sz="2000" dirty="0" err="1"/>
              <a:t>the</a:t>
            </a:r>
            <a:r>
              <a:rPr lang="sk-SK" sz="2000" dirty="0"/>
              <a:t> </a:t>
            </a:r>
            <a:r>
              <a:rPr lang="sk-SK" sz="2000" dirty="0" err="1"/>
              <a:t>group</a:t>
            </a:r>
            <a:endParaRPr lang="sk-SK" sz="2000" dirty="0"/>
          </a:p>
          <a:p>
            <a:pPr marL="0" lvl="0" indent="0" algn="l" rtl="0">
              <a:lnSpc>
                <a:spcPct val="90000"/>
              </a:lnSpc>
              <a:spcBef>
                <a:spcPts val="1000"/>
              </a:spcBef>
              <a:spcAft>
                <a:spcPts val="0"/>
              </a:spcAft>
              <a:buClr>
                <a:schemeClr val="dk1"/>
              </a:buClr>
              <a:buSzPts val="2000"/>
              <a:buNone/>
            </a:pPr>
            <a:r>
              <a:rPr lang="sk-SK" sz="2000" dirty="0"/>
              <a:t>		(15 </a:t>
            </a:r>
            <a:r>
              <a:rPr lang="sk-SK" sz="2000" dirty="0" err="1"/>
              <a:t>minutes</a:t>
            </a:r>
            <a:r>
              <a:rPr lang="sk-SK" sz="2000" dirty="0"/>
              <a:t>)</a:t>
            </a:r>
            <a:endParaRPr dirty="0"/>
          </a:p>
        </p:txBody>
      </p:sp>
      <p:pic>
        <p:nvPicPr>
          <p:cNvPr id="100" name="Google Shape;100;p2" descr="A picture containing graphical user interface&#10;&#10;Description automatically generated"/>
          <p:cNvPicPr preferRelativeResize="0"/>
          <p:nvPr/>
        </p:nvPicPr>
        <p:blipFill rotWithShape="1">
          <a:blip r:embed="rId3">
            <a:alphaModFix/>
          </a:blip>
          <a:srcRect/>
          <a:stretch/>
        </p:blipFill>
        <p:spPr>
          <a:xfrm>
            <a:off x="6205025" y="874542"/>
            <a:ext cx="5148775" cy="496589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Portfolio </a:t>
            </a:r>
            <a:r>
              <a:rPr lang="cs-CZ" dirty="0" err="1"/>
              <a:t>task</a:t>
            </a:r>
            <a:endParaRPr lang="cs-CZ" dirty="0"/>
          </a:p>
        </p:txBody>
      </p:sp>
      <p:sp>
        <p:nvSpPr>
          <p:cNvPr id="3" name="Zástupný symbol pro text 2"/>
          <p:cNvSpPr>
            <a:spLocks noGrp="1"/>
          </p:cNvSpPr>
          <p:nvPr>
            <p:ph type="body" idx="1"/>
          </p:nvPr>
        </p:nvSpPr>
        <p:spPr>
          <a:xfrm>
            <a:off x="838200" y="1450731"/>
            <a:ext cx="10515600" cy="5266592"/>
          </a:xfrm>
        </p:spPr>
        <p:txBody>
          <a:bodyPr>
            <a:normAutofit fontScale="47500" lnSpcReduction="20000"/>
          </a:bodyPr>
          <a:lstStyle/>
          <a:p>
            <a:pPr marL="0" lvl="0" indent="0" algn="just">
              <a:lnSpc>
                <a:spcPct val="115000"/>
              </a:lnSpc>
              <a:spcBef>
                <a:spcPts val="1200"/>
              </a:spcBef>
              <a:buSzPct val="33846"/>
              <a:buNone/>
            </a:pPr>
            <a:r>
              <a:rPr lang="en-US" sz="2900" b="1" dirty="0">
                <a:latin typeface="Arial"/>
                <a:ea typeface="Arial"/>
                <a:cs typeface="Arial"/>
                <a:sym typeface="Arial"/>
              </a:rPr>
              <a:t>Steps to follow:</a:t>
            </a:r>
          </a:p>
          <a:p>
            <a:pPr marL="0" lvl="0" indent="0">
              <a:lnSpc>
                <a:spcPct val="115000"/>
              </a:lnSpc>
              <a:spcBef>
                <a:spcPts val="1200"/>
              </a:spcBef>
              <a:buSzPct val="33846"/>
              <a:buNone/>
            </a:pPr>
            <a:r>
              <a:rPr lang="en-US" sz="2900" b="1" dirty="0">
                <a:solidFill>
                  <a:srgbClr val="C00000"/>
                </a:solidFill>
                <a:latin typeface="Arial"/>
                <a:ea typeface="Arial"/>
                <a:cs typeface="Arial"/>
                <a:sym typeface="Arial"/>
              </a:rPr>
              <a:t>1. Choose a school and describe it. What type of school is it? What type of students does it educate? Study the SEP ( School educational plan) of the selected school and characterize declared principles / strategies on which the school builds the SEP.</a:t>
            </a:r>
          </a:p>
          <a:p>
            <a:pPr marL="0" lvl="0" indent="0">
              <a:lnSpc>
                <a:spcPct val="115000"/>
              </a:lnSpc>
              <a:spcBef>
                <a:spcPts val="1200"/>
              </a:spcBef>
              <a:buSzPct val="33846"/>
              <a:buNone/>
            </a:pPr>
            <a:r>
              <a:rPr lang="en-US" sz="2900" b="1" dirty="0">
                <a:solidFill>
                  <a:schemeClr val="tx1"/>
                </a:solidFill>
                <a:latin typeface="Arial"/>
                <a:ea typeface="Arial"/>
                <a:cs typeface="Arial"/>
                <a:sym typeface="Arial"/>
              </a:rPr>
              <a:t>2. Choose one thematic unit within one year of the selected school type and find out how the school curriculum delimits the curriculum and outcomes for one of your subjects and how it corresponds with the philosophy of education by Pasch et al.</a:t>
            </a:r>
            <a:endParaRPr lang="cs-CZ" sz="2900" b="1" dirty="0">
              <a:solidFill>
                <a:schemeClr val="tx1"/>
              </a:solidFill>
              <a:latin typeface="Arial"/>
              <a:ea typeface="Arial"/>
              <a:cs typeface="Arial"/>
              <a:sym typeface="Arial"/>
            </a:endParaRPr>
          </a:p>
          <a:p>
            <a:pPr marL="0" lvl="0" indent="0">
              <a:lnSpc>
                <a:spcPct val="115000"/>
              </a:lnSpc>
              <a:spcBef>
                <a:spcPts val="1200"/>
              </a:spcBef>
              <a:buSzPct val="33846"/>
              <a:buNone/>
            </a:pPr>
            <a:r>
              <a:rPr lang="cs-CZ" sz="2900" b="1" dirty="0">
                <a:solidFill>
                  <a:schemeClr val="tx1"/>
                </a:solidFill>
                <a:latin typeface="Arial"/>
                <a:ea typeface="Arial"/>
                <a:cs typeface="Arial"/>
                <a:sym typeface="Arial"/>
              </a:rPr>
              <a:t>3. </a:t>
            </a:r>
            <a:r>
              <a:rPr lang="en-US" sz="2900" b="1" dirty="0">
                <a:solidFill>
                  <a:schemeClr val="tx1"/>
                </a:solidFill>
                <a:latin typeface="Arial"/>
                <a:ea typeface="Arial"/>
                <a:cs typeface="Arial"/>
                <a:sym typeface="Arial"/>
              </a:rPr>
              <a:t>Formulate general objectives for the selected thematic unit.</a:t>
            </a:r>
            <a:endParaRPr lang="cs-CZ" sz="2900" b="1" dirty="0">
              <a:solidFill>
                <a:schemeClr val="tx1"/>
              </a:solidFill>
              <a:latin typeface="Arial"/>
              <a:ea typeface="Arial"/>
              <a:cs typeface="Arial"/>
              <a:sym typeface="Arial"/>
            </a:endParaRPr>
          </a:p>
          <a:p>
            <a:pPr marL="0" lvl="0" indent="0">
              <a:lnSpc>
                <a:spcPct val="115000"/>
              </a:lnSpc>
              <a:spcBef>
                <a:spcPts val="1200"/>
              </a:spcBef>
              <a:buSzPct val="33846"/>
              <a:buNone/>
            </a:pPr>
            <a:r>
              <a:rPr lang="cs-CZ" sz="2900" b="1" dirty="0">
                <a:latin typeface="Arial"/>
                <a:ea typeface="Arial"/>
                <a:cs typeface="Arial"/>
                <a:sym typeface="Arial"/>
              </a:rPr>
              <a:t>4. </a:t>
            </a:r>
            <a:r>
              <a:rPr lang="en-US" sz="2900" b="1" dirty="0">
                <a:latin typeface="Arial"/>
                <a:ea typeface="Arial"/>
                <a:cs typeface="Arial"/>
                <a:sym typeface="Arial"/>
              </a:rPr>
              <a:t>Perform didactic analysis of the curriculum of the selected thematic unit (concepts, learning tasks, cross-curricular relations).</a:t>
            </a:r>
          </a:p>
          <a:p>
            <a:pPr marL="0" lvl="0" indent="0">
              <a:lnSpc>
                <a:spcPct val="115000"/>
              </a:lnSpc>
              <a:spcBef>
                <a:spcPts val="1200"/>
              </a:spcBef>
              <a:buSzPct val="33846"/>
              <a:buNone/>
            </a:pPr>
            <a:r>
              <a:rPr lang="en-US" sz="2900" b="1" dirty="0">
                <a:latin typeface="Arial"/>
                <a:ea typeface="Arial"/>
                <a:cs typeface="Arial"/>
                <a:sym typeface="Arial"/>
              </a:rPr>
              <a:t>5. Schedule the whole unit into several lessons.</a:t>
            </a:r>
          </a:p>
          <a:p>
            <a:pPr marL="0" lvl="0" indent="0">
              <a:lnSpc>
                <a:spcPct val="115000"/>
              </a:lnSpc>
              <a:spcBef>
                <a:spcPts val="1200"/>
              </a:spcBef>
              <a:buSzPct val="33846"/>
              <a:buNone/>
            </a:pPr>
            <a:r>
              <a:rPr lang="en-US" sz="2900" b="1" dirty="0">
                <a:latin typeface="Arial"/>
                <a:ea typeface="Arial"/>
                <a:cs typeface="Arial"/>
                <a:sym typeface="Arial"/>
              </a:rPr>
              <a:t>6. For each teaching unit, formulate sub-objectives derived from the more general objectives and propose the activities (learning tasks) and the assessment methods accordingly.</a:t>
            </a:r>
          </a:p>
          <a:p>
            <a:pPr marL="0" lvl="0" indent="0">
              <a:lnSpc>
                <a:spcPct val="115000"/>
              </a:lnSpc>
              <a:spcBef>
                <a:spcPts val="1200"/>
              </a:spcBef>
              <a:buSzPct val="33846"/>
              <a:buNone/>
            </a:pPr>
            <a:r>
              <a:rPr lang="en-US" sz="2900" b="1" dirty="0">
                <a:latin typeface="Arial"/>
                <a:ea typeface="Arial"/>
                <a:cs typeface="Arial"/>
                <a:sym typeface="Arial"/>
              </a:rPr>
              <a:t>7. Based on your practical experience, consider teaching with regard to pupils' capabilities (e.g. gifted pupils, with SEN).</a:t>
            </a:r>
          </a:p>
          <a:p>
            <a:pPr marL="0" lvl="0" indent="0">
              <a:lnSpc>
                <a:spcPct val="115000"/>
              </a:lnSpc>
              <a:spcBef>
                <a:spcPts val="1200"/>
              </a:spcBef>
              <a:buSzPct val="33846"/>
              <a:buNone/>
            </a:pPr>
            <a:r>
              <a:rPr lang="en-US" sz="2900" b="1" dirty="0">
                <a:latin typeface="Arial"/>
                <a:ea typeface="Arial"/>
                <a:cs typeface="Arial"/>
                <a:sym typeface="Arial"/>
              </a:rPr>
              <a:t>Organize your outputs clearly into one file in MS Word format, giving your name. Do not forget to use citations. Submit the assignment to the appropriate Homework vaults folder (the date will be specified by the teacher).</a:t>
            </a:r>
          </a:p>
          <a:p>
            <a:pPr marL="0" lvl="0" indent="0">
              <a:lnSpc>
                <a:spcPct val="115000"/>
              </a:lnSpc>
              <a:spcBef>
                <a:spcPts val="1200"/>
              </a:spcBef>
              <a:buSzPct val="91666"/>
              <a:buNone/>
            </a:pPr>
            <a:r>
              <a:rPr lang="en-US" sz="2900" dirty="0">
                <a:latin typeface="Arial"/>
                <a:ea typeface="Arial"/>
                <a:cs typeface="Arial"/>
                <a:sym typeface="Arial"/>
              </a:rPr>
              <a:t> </a:t>
            </a:r>
          </a:p>
          <a:p>
            <a:pPr marL="114300" indent="0">
              <a:buNone/>
            </a:pPr>
            <a:endParaRPr lang="cs-CZ" dirty="0"/>
          </a:p>
        </p:txBody>
      </p:sp>
    </p:spTree>
    <p:extLst>
      <p:ext uri="{BB962C8B-B14F-4D97-AF65-F5344CB8AC3E}">
        <p14:creationId xmlns:p14="http://schemas.microsoft.com/office/powerpoint/2010/main" val="1227476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sym typeface="Arial"/>
            </a:endParaRPr>
          </a:p>
        </p:txBody>
      </p:sp>
      <p:sp>
        <p:nvSpPr>
          <p:cNvPr id="12"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sym typeface="Arial"/>
            </a:endParaRPr>
          </a:p>
        </p:txBody>
      </p:sp>
      <p:sp>
        <p:nvSpPr>
          <p:cNvPr id="2" name="Nadpis 1">
            <a:extLst>
              <a:ext uri="{FF2B5EF4-FFF2-40B4-BE49-F238E27FC236}">
                <a16:creationId xmlns:a16="http://schemas.microsoft.com/office/drawing/2014/main" id="{DC3B8047-493D-5701-875F-C97756C40B90}"/>
              </a:ext>
            </a:extLst>
          </p:cNvPr>
          <p:cNvSpPr>
            <a:spLocks noGrp="1"/>
          </p:cNvSpPr>
          <p:nvPr>
            <p:ph type="title"/>
          </p:nvPr>
        </p:nvSpPr>
        <p:spPr>
          <a:xfrm>
            <a:off x="5894962" y="479493"/>
            <a:ext cx="5458838" cy="1325563"/>
          </a:xfrm>
        </p:spPr>
        <p:txBody>
          <a:bodyPr>
            <a:normAutofit/>
          </a:bodyPr>
          <a:lstStyle/>
          <a:p>
            <a:r>
              <a:rPr lang="cs-CZ" dirty="0" err="1"/>
              <a:t>Thematic</a:t>
            </a:r>
            <a:r>
              <a:rPr lang="cs-CZ" dirty="0"/>
              <a:t> Unit</a:t>
            </a:r>
          </a:p>
        </p:txBody>
      </p:sp>
      <p:sp>
        <p:nvSpPr>
          <p:cNvPr id="14"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5" name="Obrázek 4" descr="Obsah obrázku text&#10;&#10;Popis byl vytvořen automaticky">
            <a:extLst>
              <a:ext uri="{FF2B5EF4-FFF2-40B4-BE49-F238E27FC236}">
                <a16:creationId xmlns:a16="http://schemas.microsoft.com/office/drawing/2014/main" id="{B28D5BC9-A1CA-CB27-2EBC-98BACB0EB5AE}"/>
              </a:ext>
            </a:extLst>
          </p:cNvPr>
          <p:cNvPicPr>
            <a:picLocks noChangeAspect="1"/>
          </p:cNvPicPr>
          <p:nvPr/>
        </p:nvPicPr>
        <p:blipFill>
          <a:blip r:embed="rId2"/>
          <a:stretch>
            <a:fillRect/>
          </a:stretch>
        </p:blipFill>
        <p:spPr>
          <a:xfrm>
            <a:off x="703182" y="1589934"/>
            <a:ext cx="4220510" cy="309636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Zástupný text 2">
            <a:extLst>
              <a:ext uri="{FF2B5EF4-FFF2-40B4-BE49-F238E27FC236}">
                <a16:creationId xmlns:a16="http://schemas.microsoft.com/office/drawing/2014/main" id="{E0D2E8F4-1D26-CD81-B2CF-AE21C88C4F00}"/>
              </a:ext>
            </a:extLst>
          </p:cNvPr>
          <p:cNvSpPr>
            <a:spLocks noGrp="1"/>
          </p:cNvSpPr>
          <p:nvPr>
            <p:ph type="body" idx="1"/>
          </p:nvPr>
        </p:nvSpPr>
        <p:spPr>
          <a:xfrm>
            <a:off x="5894962" y="1984443"/>
            <a:ext cx="5458838" cy="4192520"/>
          </a:xfrm>
        </p:spPr>
        <p:txBody>
          <a:bodyPr>
            <a:normAutofit fontScale="77500" lnSpcReduction="20000"/>
          </a:bodyPr>
          <a:lstStyle/>
          <a:p>
            <a:pPr marL="114300" indent="0" algn="just">
              <a:buNone/>
            </a:pPr>
            <a:r>
              <a:rPr lang="en-US" dirty="0"/>
              <a:t>Download the </a:t>
            </a:r>
            <a:r>
              <a:rPr lang="cs-CZ" dirty="0"/>
              <a:t>SVP (</a:t>
            </a:r>
            <a:r>
              <a:rPr lang="cs-CZ" dirty="0" err="1"/>
              <a:t>School</a:t>
            </a:r>
            <a:r>
              <a:rPr lang="cs-CZ" dirty="0"/>
              <a:t> </a:t>
            </a:r>
            <a:r>
              <a:rPr lang="cs-CZ" dirty="0" err="1"/>
              <a:t>Educational</a:t>
            </a:r>
            <a:r>
              <a:rPr lang="cs-CZ" dirty="0"/>
              <a:t> </a:t>
            </a:r>
            <a:r>
              <a:rPr lang="cs-CZ" dirty="0" err="1"/>
              <a:t>Programme</a:t>
            </a:r>
            <a:r>
              <a:rPr lang="cs-CZ" dirty="0"/>
              <a:t>)</a:t>
            </a:r>
            <a:r>
              <a:rPr lang="en-US" dirty="0"/>
              <a:t> of your choice</a:t>
            </a:r>
            <a:r>
              <a:rPr lang="cs-CZ" dirty="0"/>
              <a:t> (</a:t>
            </a:r>
            <a:r>
              <a:rPr lang="cs-CZ" dirty="0" err="1"/>
              <a:t>preferably</a:t>
            </a:r>
            <a:r>
              <a:rPr lang="cs-CZ" dirty="0"/>
              <a:t> </a:t>
            </a:r>
            <a:r>
              <a:rPr lang="cs-CZ" dirty="0" err="1"/>
              <a:t>from</a:t>
            </a:r>
            <a:r>
              <a:rPr lang="cs-CZ" dirty="0"/>
              <a:t> </a:t>
            </a:r>
            <a:r>
              <a:rPr lang="cs-CZ" dirty="0" err="1"/>
              <a:t>the</a:t>
            </a:r>
            <a:r>
              <a:rPr lang="cs-CZ" dirty="0"/>
              <a:t> </a:t>
            </a:r>
            <a:r>
              <a:rPr lang="cs-CZ" dirty="0" err="1"/>
              <a:t>school</a:t>
            </a:r>
            <a:r>
              <a:rPr lang="cs-CZ" dirty="0"/>
              <a:t> </a:t>
            </a:r>
            <a:r>
              <a:rPr lang="cs-CZ" dirty="0" err="1"/>
              <a:t>where</a:t>
            </a:r>
            <a:r>
              <a:rPr lang="cs-CZ" dirty="0"/>
              <a:t> </a:t>
            </a:r>
            <a:r>
              <a:rPr lang="cs-CZ" dirty="0" err="1"/>
              <a:t>you</a:t>
            </a:r>
            <a:r>
              <a:rPr lang="cs-CZ" dirty="0"/>
              <a:t> </a:t>
            </a:r>
            <a:r>
              <a:rPr lang="cs-CZ" dirty="0" err="1"/>
              <a:t>conduct</a:t>
            </a:r>
            <a:r>
              <a:rPr lang="cs-CZ" dirty="0"/>
              <a:t> </a:t>
            </a:r>
            <a:r>
              <a:rPr lang="cs-CZ" dirty="0" err="1"/>
              <a:t>your</a:t>
            </a:r>
            <a:r>
              <a:rPr lang="cs-CZ" dirty="0"/>
              <a:t> </a:t>
            </a:r>
            <a:r>
              <a:rPr lang="cs-CZ" dirty="0" err="1"/>
              <a:t>teaching</a:t>
            </a:r>
            <a:r>
              <a:rPr lang="cs-CZ" dirty="0"/>
              <a:t> </a:t>
            </a:r>
            <a:r>
              <a:rPr lang="cs-CZ" dirty="0" err="1"/>
              <a:t>practice</a:t>
            </a:r>
            <a:r>
              <a:rPr lang="cs-CZ" dirty="0"/>
              <a:t>)</a:t>
            </a:r>
            <a:r>
              <a:rPr lang="en-US" dirty="0"/>
              <a:t>. Specify how the curriculum and </a:t>
            </a:r>
            <a:r>
              <a:rPr lang="cs-CZ" dirty="0" err="1"/>
              <a:t>expected</a:t>
            </a:r>
            <a:r>
              <a:rPr lang="cs-CZ" dirty="0"/>
              <a:t> </a:t>
            </a:r>
            <a:r>
              <a:rPr lang="en-US" dirty="0"/>
              <a:t>outcomes for your subjects are defined</a:t>
            </a:r>
            <a:r>
              <a:rPr lang="cs-CZ" dirty="0"/>
              <a:t> </a:t>
            </a:r>
            <a:r>
              <a:rPr lang="en-US" dirty="0"/>
              <a:t>and how they correspond </a:t>
            </a:r>
            <a:r>
              <a:rPr lang="cs-CZ" dirty="0" err="1"/>
              <a:t>with</a:t>
            </a:r>
            <a:r>
              <a:rPr lang="en-US" dirty="0"/>
              <a:t> the educational philosophies of Pasch et al. (1998).</a:t>
            </a:r>
          </a:p>
          <a:p>
            <a:pPr marL="114300" indent="0" algn="just">
              <a:buNone/>
            </a:pPr>
            <a:endParaRPr lang="en-US" dirty="0"/>
          </a:p>
          <a:p>
            <a:pPr marL="114300" indent="0" algn="just">
              <a:buNone/>
            </a:pPr>
            <a:r>
              <a:rPr lang="cs-CZ" dirty="0"/>
              <a:t>C</a:t>
            </a:r>
            <a:r>
              <a:rPr lang="en-US" dirty="0" err="1"/>
              <a:t>hoose</a:t>
            </a:r>
            <a:r>
              <a:rPr lang="en-US" dirty="0"/>
              <a:t> a thematic unit to work on in your portfolio assignment. </a:t>
            </a:r>
          </a:p>
          <a:p>
            <a:pPr marL="114300" indent="0" algn="just">
              <a:buNone/>
            </a:pPr>
            <a:endParaRPr lang="en-US" dirty="0"/>
          </a:p>
          <a:p>
            <a:pPr marL="114300" indent="0" algn="just">
              <a:buNone/>
            </a:pPr>
            <a:r>
              <a:rPr lang="en-US" dirty="0"/>
              <a:t>What curriculum within the </a:t>
            </a:r>
            <a:r>
              <a:rPr lang="cs-CZ" dirty="0"/>
              <a:t>FEP</a:t>
            </a:r>
            <a:r>
              <a:rPr lang="en-US" dirty="0"/>
              <a:t> does this thematic unit fall under? </a:t>
            </a:r>
          </a:p>
          <a:p>
            <a:pPr marL="114300" indent="0" algn="just">
              <a:buNone/>
            </a:pPr>
            <a:endParaRPr lang="en-US" dirty="0"/>
          </a:p>
          <a:p>
            <a:pPr marL="114300" indent="0" algn="just">
              <a:buNone/>
            </a:pPr>
            <a:endParaRPr lang="en-US" dirty="0"/>
          </a:p>
          <a:p>
            <a:endParaRPr lang="cs-CZ" dirty="0"/>
          </a:p>
        </p:txBody>
      </p:sp>
      <p:sp>
        <p:nvSpPr>
          <p:cNvPr id="4" name="TextovéPole 3"/>
          <p:cNvSpPr txBox="1"/>
          <p:nvPr/>
        </p:nvSpPr>
        <p:spPr>
          <a:xfrm>
            <a:off x="2505594" y="3121223"/>
            <a:ext cx="2259623" cy="307777"/>
          </a:xfrm>
          <a:prstGeom prst="rect">
            <a:avLst/>
          </a:prstGeom>
          <a:noFill/>
        </p:spPr>
        <p:txBody>
          <a:bodyPr wrap="square" rtlCol="0">
            <a:spAutoFit/>
          </a:bodyPr>
          <a:lstStyle/>
          <a:p>
            <a:r>
              <a:rPr lang="cs-CZ" dirty="0"/>
              <a:t>Insert </a:t>
            </a:r>
            <a:r>
              <a:rPr lang="cs-CZ" dirty="0" err="1"/>
              <a:t>the</a:t>
            </a:r>
            <a:r>
              <a:rPr lang="cs-CZ" dirty="0"/>
              <a:t> </a:t>
            </a:r>
            <a:r>
              <a:rPr lang="cs-CZ" dirty="0" err="1"/>
              <a:t>picture</a:t>
            </a:r>
            <a:r>
              <a:rPr lang="cs-CZ" dirty="0"/>
              <a:t> </a:t>
            </a:r>
            <a:r>
              <a:rPr lang="cs-CZ" dirty="0" err="1"/>
              <a:t>here</a:t>
            </a:r>
            <a:r>
              <a:rPr lang="cs-CZ" dirty="0"/>
              <a:t> </a:t>
            </a:r>
          </a:p>
        </p:txBody>
      </p:sp>
    </p:spTree>
    <p:extLst>
      <p:ext uri="{BB962C8B-B14F-4D97-AF65-F5344CB8AC3E}">
        <p14:creationId xmlns:p14="http://schemas.microsoft.com/office/powerpoint/2010/main" val="3398124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80C06DD5-9468-73A3-19A8-27AB83A5A61C}"/>
              </a:ext>
            </a:extLst>
          </p:cNvPr>
          <p:cNvSpPr>
            <a:spLocks noGrp="1"/>
          </p:cNvSpPr>
          <p:nvPr>
            <p:ph type="title"/>
          </p:nvPr>
        </p:nvSpPr>
        <p:spPr>
          <a:xfrm>
            <a:off x="956826" y="1112969"/>
            <a:ext cx="3937298" cy="4166010"/>
          </a:xfrm>
        </p:spPr>
        <p:txBody>
          <a:bodyPr>
            <a:normAutofit/>
          </a:bodyPr>
          <a:lstStyle/>
          <a:p>
            <a:r>
              <a:rPr lang="cs-CZ" dirty="0" err="1">
                <a:solidFill>
                  <a:srgbClr val="FFFFFF"/>
                </a:solidFill>
              </a:rPr>
              <a:t>Setting</a:t>
            </a:r>
            <a:r>
              <a:rPr lang="cs-CZ" dirty="0">
                <a:solidFill>
                  <a:srgbClr val="FFFFFF"/>
                </a:solidFill>
              </a:rPr>
              <a:t> </a:t>
            </a:r>
            <a:r>
              <a:rPr lang="cs-CZ" dirty="0" err="1">
                <a:solidFill>
                  <a:srgbClr val="FFFFFF"/>
                </a:solidFill>
              </a:rPr>
              <a:t>objectives</a:t>
            </a:r>
            <a:endParaRPr lang="cs-CZ" dirty="0">
              <a:solidFill>
                <a:srgbClr val="FFFFFF"/>
              </a:solidFill>
            </a:endParaRPr>
          </a:p>
        </p:txBody>
      </p:sp>
      <p:sp>
        <p:nvSpPr>
          <p:cNvPr id="47" name="Freeform: Shape 4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9"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46" name="Freeform: Shape 4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Zástupný text 2">
            <a:extLst>
              <a:ext uri="{FF2B5EF4-FFF2-40B4-BE49-F238E27FC236}">
                <a16:creationId xmlns:a16="http://schemas.microsoft.com/office/drawing/2014/main" id="{7236B574-DE1D-CDDE-E3E3-2E8F73C60879}"/>
              </a:ext>
            </a:extLst>
          </p:cNvPr>
          <p:cNvSpPr>
            <a:spLocks noGrp="1"/>
          </p:cNvSpPr>
          <p:nvPr>
            <p:ph type="body" idx="1"/>
          </p:nvPr>
        </p:nvSpPr>
        <p:spPr>
          <a:xfrm>
            <a:off x="6096000" y="820880"/>
            <a:ext cx="5257799" cy="4889350"/>
          </a:xfrm>
        </p:spPr>
        <p:txBody>
          <a:bodyPr anchor="t">
            <a:normAutofit fontScale="92500"/>
          </a:bodyPr>
          <a:lstStyle/>
          <a:p>
            <a:pPr marL="114300" indent="0">
              <a:buNone/>
            </a:pPr>
            <a:endParaRPr lang="cs-CZ" dirty="0"/>
          </a:p>
          <a:p>
            <a:endParaRPr lang="cs-CZ" dirty="0"/>
          </a:p>
          <a:p>
            <a:pPr marL="114300" indent="0" algn="just">
              <a:buNone/>
            </a:pPr>
            <a:r>
              <a:rPr lang="cs-CZ" sz="3800" dirty="0"/>
              <a:t>Set </a:t>
            </a:r>
            <a:r>
              <a:rPr lang="cs-CZ" sz="3800" dirty="0" err="1"/>
              <a:t>general</a:t>
            </a:r>
            <a:r>
              <a:rPr lang="cs-CZ" sz="3800" dirty="0"/>
              <a:t> </a:t>
            </a:r>
            <a:r>
              <a:rPr lang="cs-CZ" sz="3800" dirty="0" err="1"/>
              <a:t>cognitive</a:t>
            </a:r>
            <a:r>
              <a:rPr lang="cs-CZ" sz="3800" dirty="0"/>
              <a:t> / </a:t>
            </a:r>
            <a:r>
              <a:rPr lang="cs-CZ" sz="3800" dirty="0" err="1"/>
              <a:t>affective</a:t>
            </a:r>
            <a:r>
              <a:rPr lang="cs-CZ" sz="3800" dirty="0"/>
              <a:t> / </a:t>
            </a:r>
            <a:r>
              <a:rPr lang="cs-CZ" sz="3800" dirty="0" err="1"/>
              <a:t>pchychomotor</a:t>
            </a:r>
            <a:r>
              <a:rPr lang="cs-CZ" sz="3800" dirty="0"/>
              <a:t> </a:t>
            </a:r>
            <a:r>
              <a:rPr lang="cs-CZ" sz="3800" dirty="0" err="1"/>
              <a:t>objectives</a:t>
            </a:r>
            <a:r>
              <a:rPr lang="cs-CZ" sz="3800" dirty="0"/>
              <a:t> </a:t>
            </a:r>
            <a:r>
              <a:rPr lang="cs-CZ" sz="3800" dirty="0" err="1"/>
              <a:t>for</a:t>
            </a:r>
            <a:r>
              <a:rPr lang="cs-CZ" sz="3800" dirty="0"/>
              <a:t> </a:t>
            </a:r>
            <a:r>
              <a:rPr lang="cs-CZ" sz="3800" dirty="0" err="1"/>
              <a:t>your</a:t>
            </a:r>
            <a:r>
              <a:rPr lang="cs-CZ" sz="3800" dirty="0"/>
              <a:t> </a:t>
            </a:r>
            <a:r>
              <a:rPr lang="cs-CZ" sz="3800" dirty="0" err="1"/>
              <a:t>thematic</a:t>
            </a:r>
            <a:r>
              <a:rPr lang="cs-CZ" sz="3800" dirty="0"/>
              <a:t> unit. </a:t>
            </a:r>
          </a:p>
          <a:p>
            <a:pPr marL="114300" indent="0" algn="just">
              <a:buNone/>
            </a:pPr>
            <a:endParaRPr lang="cs-CZ" sz="3800" dirty="0"/>
          </a:p>
          <a:p>
            <a:pPr marL="114300" indent="0" algn="just">
              <a:buNone/>
            </a:pPr>
            <a:r>
              <a:rPr lang="cs-CZ" sz="3500" dirty="0" err="1"/>
              <a:t>Specify</a:t>
            </a:r>
            <a:r>
              <a:rPr lang="cs-CZ" sz="3500" dirty="0"/>
              <a:t> </a:t>
            </a:r>
            <a:r>
              <a:rPr lang="cs-CZ" sz="3500" dirty="0" err="1"/>
              <a:t>the</a:t>
            </a:r>
            <a:r>
              <a:rPr lang="cs-CZ" sz="3500" dirty="0"/>
              <a:t> </a:t>
            </a:r>
            <a:r>
              <a:rPr lang="cs-CZ" sz="3500" dirty="0" err="1"/>
              <a:t>taxonomies</a:t>
            </a:r>
            <a:r>
              <a:rPr lang="cs-CZ" sz="3500" dirty="0"/>
              <a:t> </a:t>
            </a:r>
            <a:r>
              <a:rPr lang="cs-CZ" sz="3500" dirty="0" err="1"/>
              <a:t>you</a:t>
            </a:r>
            <a:r>
              <a:rPr lang="cs-CZ" sz="3500" dirty="0"/>
              <a:t> </a:t>
            </a:r>
            <a:r>
              <a:rPr lang="cs-CZ" sz="3500" dirty="0" err="1"/>
              <a:t>have</a:t>
            </a:r>
            <a:r>
              <a:rPr lang="cs-CZ" sz="3500" dirty="0"/>
              <a:t> </a:t>
            </a:r>
            <a:r>
              <a:rPr lang="cs-CZ" sz="3500" dirty="0" err="1"/>
              <a:t>used</a:t>
            </a:r>
            <a:r>
              <a:rPr lang="cs-CZ" sz="3500" dirty="0"/>
              <a:t>.</a:t>
            </a:r>
          </a:p>
          <a:p>
            <a:endParaRPr lang="cs-CZ" dirty="0"/>
          </a:p>
          <a:p>
            <a:endParaRPr lang="cs-CZ" dirty="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0" name="Freeform: Shape 4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Freeform: Shape 5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2978495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Portfolio </a:t>
            </a:r>
            <a:r>
              <a:rPr lang="cs-CZ" dirty="0" err="1"/>
              <a:t>task</a:t>
            </a:r>
            <a:endParaRPr lang="cs-CZ" dirty="0"/>
          </a:p>
        </p:txBody>
      </p:sp>
      <p:sp>
        <p:nvSpPr>
          <p:cNvPr id="3" name="Zástupný symbol pro text 2"/>
          <p:cNvSpPr>
            <a:spLocks noGrp="1"/>
          </p:cNvSpPr>
          <p:nvPr>
            <p:ph type="body" idx="1"/>
          </p:nvPr>
        </p:nvSpPr>
        <p:spPr>
          <a:xfrm>
            <a:off x="838200" y="1450731"/>
            <a:ext cx="10515600" cy="5266592"/>
          </a:xfrm>
        </p:spPr>
        <p:txBody>
          <a:bodyPr>
            <a:normAutofit fontScale="47500" lnSpcReduction="20000"/>
          </a:bodyPr>
          <a:lstStyle/>
          <a:p>
            <a:pPr marL="0" lvl="0" indent="0" algn="just">
              <a:lnSpc>
                <a:spcPct val="115000"/>
              </a:lnSpc>
              <a:spcBef>
                <a:spcPts val="1200"/>
              </a:spcBef>
              <a:buSzPct val="33846"/>
              <a:buNone/>
            </a:pPr>
            <a:r>
              <a:rPr lang="en-US" sz="2900" b="1" dirty="0">
                <a:latin typeface="Arial"/>
                <a:ea typeface="Arial"/>
                <a:cs typeface="Arial"/>
                <a:sym typeface="Arial"/>
              </a:rPr>
              <a:t>Steps to follow:</a:t>
            </a:r>
          </a:p>
          <a:p>
            <a:pPr marL="0" lvl="0" indent="0">
              <a:lnSpc>
                <a:spcPct val="115000"/>
              </a:lnSpc>
              <a:spcBef>
                <a:spcPts val="1200"/>
              </a:spcBef>
              <a:buSzPct val="33846"/>
              <a:buNone/>
            </a:pPr>
            <a:r>
              <a:rPr lang="en-US" sz="2900" b="1" dirty="0">
                <a:solidFill>
                  <a:srgbClr val="C00000"/>
                </a:solidFill>
                <a:latin typeface="Arial"/>
                <a:ea typeface="Arial"/>
                <a:cs typeface="Arial"/>
                <a:sym typeface="Arial"/>
              </a:rPr>
              <a:t>1. Choose a school and describe it. What type of school is it? What type of students does it educate? Study the SEP ( School educational plan) of the selected school and characterize declared principles / strategies on which the school builds the SEP.</a:t>
            </a:r>
          </a:p>
          <a:p>
            <a:pPr marL="0" lvl="0" indent="0">
              <a:lnSpc>
                <a:spcPct val="115000"/>
              </a:lnSpc>
              <a:spcBef>
                <a:spcPts val="1200"/>
              </a:spcBef>
              <a:buSzPct val="33846"/>
              <a:buNone/>
            </a:pPr>
            <a:r>
              <a:rPr lang="en-US" sz="2900" b="1" dirty="0">
                <a:solidFill>
                  <a:srgbClr val="C00000"/>
                </a:solidFill>
                <a:latin typeface="Arial"/>
                <a:ea typeface="Arial"/>
                <a:cs typeface="Arial"/>
                <a:sym typeface="Arial"/>
              </a:rPr>
              <a:t>2. Choose one thematic unit within one year of the selected school type and find out how the school curriculum delimits the curriculum and outcomes for one of your subjects and how it corresponds with the philosophy of education by Pasch et al.</a:t>
            </a:r>
            <a:endParaRPr lang="cs-CZ" sz="2900" b="1" dirty="0">
              <a:solidFill>
                <a:srgbClr val="C00000"/>
              </a:solidFill>
              <a:latin typeface="Arial"/>
              <a:ea typeface="Arial"/>
              <a:cs typeface="Arial"/>
              <a:sym typeface="Arial"/>
            </a:endParaRPr>
          </a:p>
          <a:p>
            <a:pPr marL="0" lvl="0" indent="0">
              <a:lnSpc>
                <a:spcPct val="115000"/>
              </a:lnSpc>
              <a:spcBef>
                <a:spcPts val="1200"/>
              </a:spcBef>
              <a:buSzPct val="33846"/>
              <a:buNone/>
            </a:pPr>
            <a:r>
              <a:rPr lang="cs-CZ" sz="2900" b="1" dirty="0">
                <a:solidFill>
                  <a:srgbClr val="C00000"/>
                </a:solidFill>
                <a:latin typeface="Arial"/>
                <a:ea typeface="Arial"/>
                <a:cs typeface="Arial"/>
                <a:sym typeface="Arial"/>
              </a:rPr>
              <a:t>3. </a:t>
            </a:r>
            <a:r>
              <a:rPr lang="en-US" sz="2900" b="1" dirty="0">
                <a:solidFill>
                  <a:srgbClr val="C00000"/>
                </a:solidFill>
                <a:latin typeface="Arial"/>
                <a:ea typeface="Arial"/>
                <a:cs typeface="Arial"/>
                <a:sym typeface="Arial"/>
              </a:rPr>
              <a:t>Formulate general objectives for the selected thematic unit.</a:t>
            </a:r>
            <a:endParaRPr lang="cs-CZ" sz="2900" b="1" dirty="0">
              <a:solidFill>
                <a:srgbClr val="C00000"/>
              </a:solidFill>
              <a:latin typeface="Arial"/>
              <a:ea typeface="Arial"/>
              <a:cs typeface="Arial"/>
              <a:sym typeface="Arial"/>
            </a:endParaRPr>
          </a:p>
          <a:p>
            <a:pPr marL="0" lvl="0" indent="0">
              <a:lnSpc>
                <a:spcPct val="115000"/>
              </a:lnSpc>
              <a:spcBef>
                <a:spcPts val="1200"/>
              </a:spcBef>
              <a:buSzPct val="33846"/>
              <a:buNone/>
            </a:pPr>
            <a:r>
              <a:rPr lang="cs-CZ" sz="2900" b="1" dirty="0">
                <a:latin typeface="Arial"/>
                <a:ea typeface="Arial"/>
                <a:cs typeface="Arial"/>
                <a:sym typeface="Arial"/>
              </a:rPr>
              <a:t>4. </a:t>
            </a:r>
            <a:r>
              <a:rPr lang="en-US" sz="2900" b="1" dirty="0">
                <a:latin typeface="Arial"/>
                <a:ea typeface="Arial"/>
                <a:cs typeface="Arial"/>
                <a:sym typeface="Arial"/>
              </a:rPr>
              <a:t>Perform didactic analysis of the curriculum of the selected thematic unit (concepts, learning tasks, cross-curricular relations).</a:t>
            </a:r>
          </a:p>
          <a:p>
            <a:pPr marL="0" lvl="0" indent="0">
              <a:lnSpc>
                <a:spcPct val="115000"/>
              </a:lnSpc>
              <a:spcBef>
                <a:spcPts val="1200"/>
              </a:spcBef>
              <a:buSzPct val="33846"/>
              <a:buNone/>
            </a:pPr>
            <a:r>
              <a:rPr lang="en-US" sz="2900" b="1" dirty="0">
                <a:latin typeface="Arial"/>
                <a:ea typeface="Arial"/>
                <a:cs typeface="Arial"/>
                <a:sym typeface="Arial"/>
              </a:rPr>
              <a:t>5. Schedule the whole unit into several lessons.</a:t>
            </a:r>
          </a:p>
          <a:p>
            <a:pPr marL="0" lvl="0" indent="0">
              <a:lnSpc>
                <a:spcPct val="115000"/>
              </a:lnSpc>
              <a:spcBef>
                <a:spcPts val="1200"/>
              </a:spcBef>
              <a:buSzPct val="33846"/>
              <a:buNone/>
            </a:pPr>
            <a:r>
              <a:rPr lang="en-US" sz="2900" b="1" dirty="0">
                <a:latin typeface="Arial"/>
                <a:ea typeface="Arial"/>
                <a:cs typeface="Arial"/>
                <a:sym typeface="Arial"/>
              </a:rPr>
              <a:t>6. For each teaching unit, formulate sub-objectives derived from the more general objectives and propose the activities (learning tasks) and the assessment methods accordingly.</a:t>
            </a:r>
          </a:p>
          <a:p>
            <a:pPr marL="0" lvl="0" indent="0">
              <a:lnSpc>
                <a:spcPct val="115000"/>
              </a:lnSpc>
              <a:spcBef>
                <a:spcPts val="1200"/>
              </a:spcBef>
              <a:buSzPct val="33846"/>
              <a:buNone/>
            </a:pPr>
            <a:r>
              <a:rPr lang="en-US" sz="2900" b="1" dirty="0">
                <a:latin typeface="Arial"/>
                <a:ea typeface="Arial"/>
                <a:cs typeface="Arial"/>
                <a:sym typeface="Arial"/>
              </a:rPr>
              <a:t>7. Based on your practical experience, consider teaching with regard to pupils' capabilities (e.g. gifted pupils, with SEN).</a:t>
            </a:r>
          </a:p>
          <a:p>
            <a:pPr marL="0" lvl="0" indent="0">
              <a:lnSpc>
                <a:spcPct val="115000"/>
              </a:lnSpc>
              <a:spcBef>
                <a:spcPts val="1200"/>
              </a:spcBef>
              <a:buSzPct val="33846"/>
              <a:buNone/>
            </a:pPr>
            <a:r>
              <a:rPr lang="en-US" sz="2900" b="1" dirty="0">
                <a:latin typeface="Arial"/>
                <a:ea typeface="Arial"/>
                <a:cs typeface="Arial"/>
                <a:sym typeface="Arial"/>
              </a:rPr>
              <a:t>Organize your outputs clearly into one file in MS Word format, giving your name. Do not forget to use citations. Submit the assignment to the appropriate Homework vaults folder (the date will be specified by the teacher).</a:t>
            </a:r>
          </a:p>
          <a:p>
            <a:pPr marL="0" lvl="0" indent="0">
              <a:lnSpc>
                <a:spcPct val="115000"/>
              </a:lnSpc>
              <a:spcBef>
                <a:spcPts val="1200"/>
              </a:spcBef>
              <a:buSzPct val="91666"/>
              <a:buNone/>
            </a:pPr>
            <a:r>
              <a:rPr lang="en-US" sz="2900" dirty="0">
                <a:latin typeface="Arial"/>
                <a:ea typeface="Arial"/>
                <a:cs typeface="Arial"/>
                <a:sym typeface="Arial"/>
              </a:rPr>
              <a:t> </a:t>
            </a:r>
          </a:p>
          <a:p>
            <a:pPr marL="114300" indent="0">
              <a:buNone/>
            </a:pPr>
            <a:endParaRPr lang="cs-CZ" dirty="0"/>
          </a:p>
        </p:txBody>
      </p:sp>
    </p:spTree>
    <p:extLst>
      <p:ext uri="{BB962C8B-B14F-4D97-AF65-F5344CB8AC3E}">
        <p14:creationId xmlns:p14="http://schemas.microsoft.com/office/powerpoint/2010/main" val="3153534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5"/>
          <p:cNvSpPr/>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8" name="Google Shape;16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5"/>
          <p:cNvSpPr txBox="1">
            <a:spLocks noGrp="1"/>
          </p:cNvSpPr>
          <p:nvPr>
            <p:ph type="title"/>
          </p:nvPr>
        </p:nvSpPr>
        <p:spPr>
          <a:xfrm>
            <a:off x="3045368" y="2043663"/>
            <a:ext cx="6105194" cy="203105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6000"/>
              <a:buFont typeface="Calibri"/>
              <a:buNone/>
            </a:pPr>
            <a:r>
              <a:rPr lang="sk-SK" sz="6000">
                <a:solidFill>
                  <a:srgbClr val="FFFFFF"/>
                </a:solidFill>
                <a:latin typeface="Calibri"/>
                <a:ea typeface="Calibri"/>
                <a:cs typeface="Calibri"/>
                <a:sym typeface="Calibri"/>
              </a:rPr>
              <a:t>WHAT</a:t>
            </a:r>
            <a:endParaRPr/>
          </a:p>
        </p:txBody>
      </p:sp>
    </p:spTree>
    <p:extLst>
      <p:ext uri="{BB962C8B-B14F-4D97-AF65-F5344CB8AC3E}">
        <p14:creationId xmlns:p14="http://schemas.microsoft.com/office/powerpoint/2010/main" val="3894222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Didactic</a:t>
            </a:r>
            <a:r>
              <a:rPr lang="cs-CZ" dirty="0"/>
              <a:t> </a:t>
            </a:r>
            <a:r>
              <a:rPr lang="cs-CZ" dirty="0" err="1"/>
              <a:t>analysis</a:t>
            </a:r>
            <a:r>
              <a:rPr lang="cs-CZ" dirty="0"/>
              <a:t> - </a:t>
            </a:r>
            <a:r>
              <a:rPr lang="cs-CZ" dirty="0" err="1"/>
              <a:t>conceptual</a:t>
            </a:r>
            <a:endParaRPr lang="cs-CZ" dirty="0"/>
          </a:p>
        </p:txBody>
      </p:sp>
      <p:sp>
        <p:nvSpPr>
          <p:cNvPr id="3" name="Zástupný symbol pro text 2"/>
          <p:cNvSpPr>
            <a:spLocks noGrp="1"/>
          </p:cNvSpPr>
          <p:nvPr>
            <p:ph type="body" idx="1"/>
          </p:nvPr>
        </p:nvSpPr>
        <p:spPr/>
        <p:txBody>
          <a:bodyPr/>
          <a:lstStyle/>
          <a:p>
            <a:r>
              <a:rPr lang="en-US" dirty="0"/>
              <a:t>Which important ideas (</a:t>
            </a:r>
            <a:r>
              <a:rPr lang="en-US" b="1" dirty="0"/>
              <a:t>generalizations</a:t>
            </a:r>
            <a:r>
              <a:rPr lang="en-US" dirty="0"/>
              <a:t>) should our students understand in this </a:t>
            </a:r>
            <a:r>
              <a:rPr lang="cs-CZ" dirty="0" err="1"/>
              <a:t>learning</a:t>
            </a:r>
            <a:r>
              <a:rPr lang="cs-CZ" dirty="0"/>
              <a:t> </a:t>
            </a:r>
            <a:r>
              <a:rPr lang="en-US" dirty="0"/>
              <a:t>material?</a:t>
            </a:r>
          </a:p>
          <a:p>
            <a:endParaRPr lang="en-US" dirty="0"/>
          </a:p>
          <a:p>
            <a:r>
              <a:rPr lang="en-US" dirty="0"/>
              <a:t>What </a:t>
            </a:r>
            <a:r>
              <a:rPr lang="en-US" b="1" dirty="0"/>
              <a:t>facts</a:t>
            </a:r>
            <a:r>
              <a:rPr lang="en-US" dirty="0"/>
              <a:t> will they need to know in order to understand the generalizations?</a:t>
            </a:r>
          </a:p>
          <a:p>
            <a:endParaRPr lang="en-US" dirty="0"/>
          </a:p>
          <a:p>
            <a:r>
              <a:rPr lang="en-US" dirty="0"/>
              <a:t>Which important </a:t>
            </a:r>
            <a:r>
              <a:rPr lang="en-US" b="1" dirty="0"/>
              <a:t>concepts</a:t>
            </a:r>
            <a:r>
              <a:rPr lang="en-US" dirty="0"/>
              <a:t> are necessary to understand our</a:t>
            </a:r>
            <a:r>
              <a:rPr lang="cs-CZ" dirty="0"/>
              <a:t> </a:t>
            </a:r>
            <a:r>
              <a:rPr lang="cs-CZ" dirty="0" err="1"/>
              <a:t>instruction</a:t>
            </a:r>
            <a:r>
              <a:rPr lang="en-US" dirty="0"/>
              <a:t>?</a:t>
            </a:r>
            <a:endParaRPr lang="cs-CZ" dirty="0"/>
          </a:p>
        </p:txBody>
      </p:sp>
    </p:spTree>
    <p:extLst>
      <p:ext uri="{BB962C8B-B14F-4D97-AF65-F5344CB8AC3E}">
        <p14:creationId xmlns:p14="http://schemas.microsoft.com/office/powerpoint/2010/main" val="933140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Concepts</a:t>
            </a:r>
            <a:r>
              <a:rPr lang="cs-CZ" dirty="0"/>
              <a:t> - </a:t>
            </a:r>
            <a:r>
              <a:rPr lang="cs-CZ" dirty="0" err="1"/>
              <a:t>Facts</a:t>
            </a:r>
            <a:r>
              <a:rPr lang="cs-CZ" dirty="0"/>
              <a:t> - </a:t>
            </a:r>
            <a:r>
              <a:rPr lang="cs-CZ" dirty="0" err="1"/>
              <a:t>Generalizations</a:t>
            </a:r>
            <a:endParaRPr lang="cs-CZ" dirty="0"/>
          </a:p>
        </p:txBody>
      </p:sp>
      <p:sp>
        <p:nvSpPr>
          <p:cNvPr id="3" name="Zástupný symbol pro text 2"/>
          <p:cNvSpPr>
            <a:spLocks noGrp="1"/>
          </p:cNvSpPr>
          <p:nvPr>
            <p:ph type="body" idx="1"/>
          </p:nvPr>
        </p:nvSpPr>
        <p:spPr/>
        <p:txBody>
          <a:bodyPr>
            <a:normAutofit fontScale="92500" lnSpcReduction="20000"/>
          </a:bodyPr>
          <a:lstStyle/>
          <a:p>
            <a:pPr marL="114300" indent="0" algn="just">
              <a:buNone/>
            </a:pPr>
            <a:r>
              <a:rPr lang="cs-CZ" dirty="0"/>
              <a:t>G</a:t>
            </a:r>
            <a:r>
              <a:rPr lang="en-US" b="1" dirty="0" err="1"/>
              <a:t>eneralization</a:t>
            </a:r>
            <a:r>
              <a:rPr lang="cs-CZ" b="1" dirty="0"/>
              <a:t>s</a:t>
            </a:r>
            <a:r>
              <a:rPr lang="en-US" dirty="0"/>
              <a:t> </a:t>
            </a:r>
            <a:r>
              <a:rPr lang="cs-CZ" dirty="0"/>
              <a:t>are</a:t>
            </a:r>
            <a:r>
              <a:rPr lang="en-US" dirty="0"/>
              <a:t> statement</a:t>
            </a:r>
            <a:r>
              <a:rPr lang="cs-CZ" dirty="0"/>
              <a:t>s</a:t>
            </a:r>
            <a:r>
              <a:rPr lang="en-US" dirty="0"/>
              <a:t> that express relationships between two or more concepts.</a:t>
            </a:r>
            <a:endParaRPr lang="cs-CZ" dirty="0"/>
          </a:p>
          <a:p>
            <a:pPr marL="114300" indent="0" algn="just">
              <a:buNone/>
            </a:pPr>
            <a:endParaRPr lang="en-US" dirty="0"/>
          </a:p>
          <a:p>
            <a:pPr marL="114300" indent="0" algn="just">
              <a:buNone/>
            </a:pPr>
            <a:r>
              <a:rPr lang="en-US" b="1" dirty="0"/>
              <a:t>Concepts</a:t>
            </a:r>
            <a:r>
              <a:rPr lang="en-US" dirty="0"/>
              <a:t> are categories or classes of things or ideas that have the most important (essential) properties in common. (…) concepts are the basic building blocks of a quality curriculum.</a:t>
            </a:r>
            <a:endParaRPr lang="cs-CZ" dirty="0"/>
          </a:p>
          <a:p>
            <a:pPr marL="114300" indent="0" algn="just">
              <a:buNone/>
            </a:pPr>
            <a:endParaRPr lang="en-US" dirty="0"/>
          </a:p>
          <a:p>
            <a:pPr marL="114300" indent="0" algn="just">
              <a:buNone/>
            </a:pPr>
            <a:r>
              <a:rPr lang="en-US" b="1" dirty="0"/>
              <a:t>Facts</a:t>
            </a:r>
            <a:r>
              <a:rPr lang="en-US" dirty="0"/>
              <a:t> are statements that represent information about individual facts - individual people, things, specific places, specific time, about a specific event. Furthermore, it is typical of facts that they can be verified by a single observation, by performing a simple experiment, or by seeking information from reliable sources.</a:t>
            </a:r>
            <a:endParaRPr lang="cs-CZ" dirty="0"/>
          </a:p>
        </p:txBody>
      </p:sp>
    </p:spTree>
    <p:extLst>
      <p:ext uri="{BB962C8B-B14F-4D97-AF65-F5344CB8AC3E}">
        <p14:creationId xmlns:p14="http://schemas.microsoft.com/office/powerpoint/2010/main" val="1736330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text 2"/>
          <p:cNvSpPr>
            <a:spLocks noGrp="1"/>
          </p:cNvSpPr>
          <p:nvPr>
            <p:ph type="body" idx="1"/>
          </p:nvPr>
        </p:nvSpPr>
        <p:spPr/>
        <p:txBody>
          <a:bodyPr/>
          <a:lstStyle/>
          <a:p>
            <a:pPr marL="114300" indent="0">
              <a:buNone/>
            </a:pPr>
            <a:r>
              <a:rPr lang="cs-CZ" dirty="0"/>
              <a:t>TASK: </a:t>
            </a:r>
            <a:r>
              <a:rPr lang="cs-CZ" dirty="0" err="1"/>
              <a:t>Draw</a:t>
            </a:r>
            <a:r>
              <a:rPr lang="cs-CZ" dirty="0"/>
              <a:t> a mind map</a:t>
            </a:r>
          </a:p>
          <a:p>
            <a:pPr marL="114300" indent="0">
              <a:buNone/>
            </a:pPr>
            <a:r>
              <a:rPr lang="cs-CZ" dirty="0"/>
              <a:t>	</a:t>
            </a:r>
            <a:r>
              <a:rPr lang="cs-CZ" dirty="0" err="1"/>
              <a:t>Think</a:t>
            </a:r>
            <a:r>
              <a:rPr lang="cs-CZ" dirty="0"/>
              <a:t> </a:t>
            </a:r>
            <a:r>
              <a:rPr lang="cs-CZ" dirty="0" err="1"/>
              <a:t>about</a:t>
            </a:r>
            <a:r>
              <a:rPr lang="cs-CZ" dirty="0"/>
              <a:t> </a:t>
            </a:r>
            <a:r>
              <a:rPr lang="cs-CZ" dirty="0" err="1"/>
              <a:t>concepts</a:t>
            </a:r>
            <a:r>
              <a:rPr lang="cs-CZ" dirty="0"/>
              <a:t>, </a:t>
            </a:r>
            <a:r>
              <a:rPr lang="cs-CZ" dirty="0" err="1"/>
              <a:t>facts</a:t>
            </a:r>
            <a:r>
              <a:rPr lang="cs-CZ" dirty="0"/>
              <a:t> and </a:t>
            </a:r>
            <a:r>
              <a:rPr lang="cs-CZ" dirty="0" err="1"/>
              <a:t>generalizations</a:t>
            </a:r>
            <a:r>
              <a:rPr lang="cs-CZ" dirty="0"/>
              <a:t> </a:t>
            </a:r>
            <a:r>
              <a:rPr lang="cs-CZ" dirty="0" err="1"/>
              <a:t>your</a:t>
            </a:r>
            <a:r>
              <a:rPr lang="cs-CZ" dirty="0"/>
              <a:t> </a:t>
            </a:r>
            <a:r>
              <a:rPr lang="cs-CZ" dirty="0" err="1"/>
              <a:t>students</a:t>
            </a:r>
            <a:r>
              <a:rPr lang="cs-CZ" dirty="0"/>
              <a:t> 	</a:t>
            </a:r>
            <a:r>
              <a:rPr lang="cs-CZ" dirty="0" err="1"/>
              <a:t>need</a:t>
            </a:r>
            <a:r>
              <a:rPr lang="cs-CZ" dirty="0"/>
              <a:t> to revise (</a:t>
            </a:r>
            <a:r>
              <a:rPr lang="cs-CZ" dirty="0" err="1"/>
              <a:t>from</a:t>
            </a:r>
            <a:r>
              <a:rPr lang="cs-CZ" dirty="0"/>
              <a:t> </a:t>
            </a:r>
            <a:r>
              <a:rPr lang="cs-CZ" dirty="0" err="1"/>
              <a:t>previous</a:t>
            </a:r>
            <a:r>
              <a:rPr lang="cs-CZ" dirty="0"/>
              <a:t> </a:t>
            </a:r>
            <a:r>
              <a:rPr lang="cs-CZ" dirty="0" err="1"/>
              <a:t>studies</a:t>
            </a:r>
            <a:r>
              <a:rPr lang="cs-CZ" dirty="0"/>
              <a:t>) and </a:t>
            </a:r>
            <a:r>
              <a:rPr lang="cs-CZ" dirty="0" err="1"/>
              <a:t>learn</a:t>
            </a:r>
            <a:r>
              <a:rPr lang="cs-CZ" dirty="0"/>
              <a:t> (as a </a:t>
            </a:r>
            <a:r>
              <a:rPr lang="cs-CZ" dirty="0" err="1"/>
              <a:t>new</a:t>
            </a:r>
            <a:r>
              <a:rPr lang="cs-CZ" dirty="0"/>
              <a:t> 	</a:t>
            </a:r>
            <a:r>
              <a:rPr lang="cs-CZ" dirty="0" err="1"/>
              <a:t>material</a:t>
            </a:r>
            <a:r>
              <a:rPr lang="cs-CZ" dirty="0"/>
              <a:t>) in </a:t>
            </a:r>
            <a:r>
              <a:rPr lang="cs-CZ" dirty="0" err="1"/>
              <a:t>your</a:t>
            </a:r>
            <a:r>
              <a:rPr lang="cs-CZ" dirty="0"/>
              <a:t> </a:t>
            </a:r>
            <a:r>
              <a:rPr lang="cs-CZ" dirty="0" err="1"/>
              <a:t>class</a:t>
            </a:r>
            <a:r>
              <a:rPr lang="cs-CZ" dirty="0"/>
              <a:t>. </a:t>
            </a:r>
          </a:p>
        </p:txBody>
      </p:sp>
    </p:spTree>
    <p:extLst>
      <p:ext uri="{BB962C8B-B14F-4D97-AF65-F5344CB8AC3E}">
        <p14:creationId xmlns:p14="http://schemas.microsoft.com/office/powerpoint/2010/main" val="2898870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5"/>
          <p:cNvSpPr/>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8" name="Google Shape;16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5"/>
          <p:cNvSpPr txBox="1">
            <a:spLocks noGrp="1"/>
          </p:cNvSpPr>
          <p:nvPr>
            <p:ph type="title"/>
          </p:nvPr>
        </p:nvSpPr>
        <p:spPr>
          <a:xfrm>
            <a:off x="3045368" y="2043663"/>
            <a:ext cx="6105194" cy="203105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6000"/>
              <a:buFont typeface="Calibri"/>
              <a:buNone/>
            </a:pPr>
            <a:r>
              <a:rPr lang="sk-SK" sz="6000" dirty="0">
                <a:solidFill>
                  <a:srgbClr val="FFFFFF"/>
                </a:solidFill>
              </a:rPr>
              <a:t>HOW</a:t>
            </a:r>
            <a:endParaRPr dirty="0"/>
          </a:p>
        </p:txBody>
      </p:sp>
    </p:spTree>
    <p:extLst>
      <p:ext uri="{BB962C8B-B14F-4D97-AF65-F5344CB8AC3E}">
        <p14:creationId xmlns:p14="http://schemas.microsoft.com/office/powerpoint/2010/main" val="504239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Types of teaching: informative, heuristic, production </a:t>
            </a:r>
            <a:r>
              <a:rPr lang="cs-CZ" dirty="0"/>
              <a:t>and regulative</a:t>
            </a:r>
            <a:br>
              <a:rPr lang="en-US" dirty="0"/>
            </a:br>
            <a:endParaRPr lang="cs-CZ" dirty="0"/>
          </a:p>
        </p:txBody>
      </p:sp>
      <p:sp>
        <p:nvSpPr>
          <p:cNvPr id="3" name="Zástupný symbol pro text 2"/>
          <p:cNvSpPr>
            <a:spLocks noGrp="1"/>
          </p:cNvSpPr>
          <p:nvPr>
            <p:ph type="body" idx="1"/>
          </p:nvPr>
        </p:nvSpPr>
        <p:spPr>
          <a:xfrm>
            <a:off x="838200" y="1825624"/>
            <a:ext cx="10515600" cy="4794983"/>
          </a:xfrm>
        </p:spPr>
        <p:txBody>
          <a:bodyPr>
            <a:normAutofit fontScale="55000" lnSpcReduction="20000"/>
          </a:bodyPr>
          <a:lstStyle/>
          <a:p>
            <a:pPr marL="114300" indent="0">
              <a:buNone/>
            </a:pPr>
            <a:r>
              <a:rPr lang="en-US" b="1" dirty="0"/>
              <a:t>Informative teaching- </a:t>
            </a:r>
            <a:r>
              <a:rPr lang="en-US" dirty="0"/>
              <a:t>the teacher communicates ready-made information to the students</a:t>
            </a:r>
          </a:p>
          <a:p>
            <a:r>
              <a:rPr lang="en-US" dirty="0"/>
              <a:t>He uses a variety of aids,</a:t>
            </a:r>
            <a:r>
              <a:rPr lang="cs-CZ" dirty="0"/>
              <a:t> </a:t>
            </a:r>
            <a:r>
              <a:rPr lang="en-US" dirty="0"/>
              <a:t>changes methods of explanation, demonstrates experiments, etc. However, only he is active</a:t>
            </a:r>
          </a:p>
          <a:p>
            <a:r>
              <a:rPr lang="en-US" dirty="0"/>
              <a:t>He is the only one who is active.</a:t>
            </a:r>
            <a:r>
              <a:rPr lang="cs-CZ" dirty="0"/>
              <a:t> </a:t>
            </a:r>
            <a:r>
              <a:rPr lang="en-US" dirty="0"/>
              <a:t>Appropriate deployment in situations where a new area of knowledge,</a:t>
            </a:r>
          </a:p>
          <a:p>
            <a:pPr marL="114300" indent="0">
              <a:buNone/>
            </a:pPr>
            <a:r>
              <a:rPr lang="cs-CZ" dirty="0"/>
              <a:t>        </a:t>
            </a:r>
            <a:r>
              <a:rPr lang="en-US" dirty="0"/>
              <a:t>challenging material or a large body of knowledge</a:t>
            </a:r>
            <a:r>
              <a:rPr lang="cs-CZ" dirty="0"/>
              <a:t> </a:t>
            </a:r>
            <a:r>
              <a:rPr lang="en-US" dirty="0"/>
              <a:t>is presented.</a:t>
            </a:r>
            <a:r>
              <a:rPr lang="cs-CZ" dirty="0"/>
              <a:t> </a:t>
            </a:r>
            <a:r>
              <a:rPr lang="en-US" dirty="0"/>
              <a:t>All pupils follow a consistent approach with</a:t>
            </a:r>
            <a:r>
              <a:rPr lang="cs-CZ" dirty="0"/>
              <a:t> </a:t>
            </a:r>
            <a:r>
              <a:rPr lang="en-US" dirty="0"/>
              <a:t>teacher.</a:t>
            </a:r>
            <a:endParaRPr lang="cs-CZ" dirty="0"/>
          </a:p>
          <a:p>
            <a:pPr marL="114300" indent="0">
              <a:buNone/>
            </a:pPr>
            <a:endParaRPr lang="cs-CZ" dirty="0"/>
          </a:p>
          <a:p>
            <a:pPr marL="114300" indent="0">
              <a:buNone/>
            </a:pPr>
            <a:r>
              <a:rPr lang="en-US" b="1" dirty="0"/>
              <a:t>Heuristic teaching- </a:t>
            </a:r>
            <a:r>
              <a:rPr lang="en-US" dirty="0"/>
              <a:t>pupils are guided by the teacher to explore independently</a:t>
            </a:r>
          </a:p>
          <a:p>
            <a:r>
              <a:rPr lang="en-US" dirty="0"/>
              <a:t>The simplest case of this type of teaching</a:t>
            </a:r>
            <a:r>
              <a:rPr lang="cs-CZ" dirty="0"/>
              <a:t> </a:t>
            </a:r>
            <a:r>
              <a:rPr lang="en-US" dirty="0"/>
              <a:t>is the problem question and heuristic conversation. </a:t>
            </a:r>
            <a:endParaRPr lang="cs-CZ" dirty="0"/>
          </a:p>
          <a:p>
            <a:r>
              <a:rPr lang="en-US" dirty="0"/>
              <a:t>This type of teaching is most clearly</a:t>
            </a:r>
            <a:r>
              <a:rPr lang="cs-CZ" dirty="0"/>
              <a:t> </a:t>
            </a:r>
            <a:r>
              <a:rPr lang="en-US" dirty="0"/>
              <a:t>problem-based learning.</a:t>
            </a:r>
            <a:r>
              <a:rPr lang="cs-CZ" dirty="0"/>
              <a:t> </a:t>
            </a:r>
            <a:r>
              <a:rPr lang="en-US" dirty="0"/>
              <a:t>The learning activity of pupils plays an important role here.</a:t>
            </a:r>
            <a:endParaRPr lang="cs-CZ" dirty="0"/>
          </a:p>
          <a:p>
            <a:endParaRPr lang="en-US" dirty="0"/>
          </a:p>
          <a:p>
            <a:pPr marL="114300" indent="0">
              <a:buNone/>
            </a:pPr>
            <a:r>
              <a:rPr lang="en-US" b="1" dirty="0"/>
              <a:t>Production teaching- </a:t>
            </a:r>
            <a:r>
              <a:rPr lang="en-US" dirty="0"/>
              <a:t>the essence is the pupils' work activities</a:t>
            </a:r>
          </a:p>
          <a:p>
            <a:r>
              <a:rPr lang="cs-CZ" dirty="0"/>
              <a:t>W</a:t>
            </a:r>
            <a:r>
              <a:rPr lang="en-US" dirty="0" err="1"/>
              <a:t>ork</a:t>
            </a:r>
            <a:r>
              <a:rPr lang="en-US" dirty="0"/>
              <a:t> with materials</a:t>
            </a:r>
            <a:r>
              <a:rPr lang="cs-CZ" dirty="0"/>
              <a:t> </a:t>
            </a:r>
            <a:r>
              <a:rPr lang="en-US" dirty="0"/>
              <a:t>practical activities aimed at creating a product. </a:t>
            </a:r>
            <a:endParaRPr lang="cs-CZ" dirty="0"/>
          </a:p>
          <a:p>
            <a:r>
              <a:rPr lang="en-US" dirty="0"/>
              <a:t>The emphasis is on</a:t>
            </a:r>
            <a:r>
              <a:rPr lang="cs-CZ" dirty="0"/>
              <a:t> </a:t>
            </a:r>
            <a:r>
              <a:rPr lang="en-US" dirty="0"/>
              <a:t>the acquisition of work skills without underestimating the relevant theoretical</a:t>
            </a:r>
            <a:r>
              <a:rPr lang="cs-CZ" dirty="0"/>
              <a:t> </a:t>
            </a:r>
            <a:r>
              <a:rPr lang="en-US" dirty="0"/>
              <a:t>knowledge.</a:t>
            </a:r>
            <a:endParaRPr lang="cs-CZ" dirty="0"/>
          </a:p>
          <a:p>
            <a:endParaRPr lang="en-US" dirty="0"/>
          </a:p>
          <a:p>
            <a:pPr marL="114300" indent="0">
              <a:buNone/>
            </a:pPr>
            <a:r>
              <a:rPr lang="en-US" b="1" dirty="0"/>
              <a:t>Regulative teaching </a:t>
            </a:r>
            <a:r>
              <a:rPr lang="en-US" dirty="0"/>
              <a:t>- the basis is a detailed project</a:t>
            </a:r>
            <a:endParaRPr lang="cs-CZ" dirty="0"/>
          </a:p>
          <a:p>
            <a:r>
              <a:rPr lang="cs-CZ" dirty="0"/>
              <a:t>E</a:t>
            </a:r>
            <a:r>
              <a:rPr lang="en-US" dirty="0"/>
              <a:t>ach task, step</a:t>
            </a:r>
            <a:r>
              <a:rPr lang="cs-CZ" dirty="0"/>
              <a:t> </a:t>
            </a:r>
            <a:r>
              <a:rPr lang="en-US" dirty="0"/>
              <a:t>of the pupil is regulated, controlled (e.g. by means of a </a:t>
            </a:r>
            <a:r>
              <a:rPr lang="en-US" dirty="0" err="1"/>
              <a:t>programme</a:t>
            </a:r>
            <a:r>
              <a:rPr lang="en-US" dirty="0"/>
              <a:t>).</a:t>
            </a:r>
            <a:endParaRPr lang="cs-CZ" dirty="0"/>
          </a:p>
          <a:p>
            <a:pPr marL="2400300" lvl="5" indent="0">
              <a:buNone/>
            </a:pPr>
            <a:r>
              <a:rPr lang="cs-CZ" dirty="0"/>
              <a:t>							</a:t>
            </a:r>
            <a:r>
              <a:rPr lang="cs-CZ" sz="2900" dirty="0"/>
              <a:t>(Source: Maňák, 2001)</a:t>
            </a:r>
            <a:endParaRPr lang="en-US" sz="2900" dirty="0"/>
          </a:p>
          <a:p>
            <a:endParaRPr lang="en-US" dirty="0"/>
          </a:p>
        </p:txBody>
      </p:sp>
    </p:spTree>
    <p:extLst>
      <p:ext uri="{BB962C8B-B14F-4D97-AF65-F5344CB8AC3E}">
        <p14:creationId xmlns:p14="http://schemas.microsoft.com/office/powerpoint/2010/main" val="138452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6" y="1188637"/>
            <a:ext cx="3534319"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5400" dirty="0" err="1"/>
              <a:t>Teaching</a:t>
            </a:r>
            <a:r>
              <a:rPr lang="sk-SK" sz="5400" dirty="0"/>
              <a:t> </a:t>
            </a:r>
            <a:r>
              <a:rPr lang="sk-SK" sz="5400" dirty="0" err="1"/>
              <a:t>process</a:t>
            </a:r>
            <a:endParaRPr sz="54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a:t>What</a:t>
            </a:r>
            <a:r>
              <a:rPr lang="sk-SK" sz="2400" dirty="0"/>
              <a:t> </a:t>
            </a:r>
            <a:r>
              <a:rPr lang="sk-SK" sz="2400" dirty="0" err="1"/>
              <a:t>comes</a:t>
            </a:r>
            <a:r>
              <a:rPr lang="sk-SK" sz="2400" dirty="0"/>
              <a:t> to </a:t>
            </a:r>
            <a:r>
              <a:rPr lang="sk-SK" sz="2400" dirty="0" err="1"/>
              <a:t>your</a:t>
            </a:r>
            <a:r>
              <a:rPr lang="sk-SK" sz="2400" dirty="0"/>
              <a:t> </a:t>
            </a:r>
            <a:r>
              <a:rPr lang="sk-SK" sz="2400" dirty="0" err="1"/>
              <a:t>mind</a:t>
            </a:r>
            <a:r>
              <a:rPr lang="sk-SK" sz="2400" dirty="0"/>
              <a:t>? 			</a:t>
            </a:r>
          </a:p>
          <a:p>
            <a:pPr marL="0" lvl="0" indent="0" algn="l" rtl="0">
              <a:lnSpc>
                <a:spcPct val="90000"/>
              </a:lnSpc>
              <a:spcBef>
                <a:spcPts val="1000"/>
              </a:spcBef>
              <a:spcAft>
                <a:spcPts val="0"/>
              </a:spcAft>
              <a:buClr>
                <a:schemeClr val="dk1"/>
              </a:buClr>
              <a:buSzPts val="2400"/>
              <a:buNone/>
            </a:pPr>
            <a:r>
              <a:rPr lang="sk-SK" sz="2400" dirty="0"/>
              <a:t>		(</a:t>
            </a:r>
            <a:r>
              <a:rPr lang="sk-SK" sz="2400" dirty="0" err="1"/>
              <a:t>Brainstroming</a:t>
            </a:r>
            <a:r>
              <a:rPr lang="sk-SK" sz="2400" dirty="0"/>
              <a:t>/</a:t>
            </a:r>
            <a:r>
              <a:rPr lang="sk-SK" sz="2400" dirty="0" err="1"/>
              <a:t>Popcorn</a:t>
            </a:r>
            <a:r>
              <a:rPr lang="sk-SK" sz="2400" dirty="0"/>
              <a:t>)</a:t>
            </a:r>
            <a:endParaRP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Teaching</a:t>
            </a:r>
            <a:r>
              <a:rPr lang="cs-CZ" dirty="0"/>
              <a:t> </a:t>
            </a:r>
            <a:r>
              <a:rPr lang="cs-CZ" dirty="0" err="1"/>
              <a:t>strategies</a:t>
            </a:r>
            <a:br>
              <a:rPr lang="en-US" dirty="0"/>
            </a:br>
            <a:endParaRPr lang="cs-CZ" dirty="0"/>
          </a:p>
        </p:txBody>
      </p:sp>
      <p:sp>
        <p:nvSpPr>
          <p:cNvPr id="3" name="Zástupný symbol pro text 2"/>
          <p:cNvSpPr>
            <a:spLocks noGrp="1"/>
          </p:cNvSpPr>
          <p:nvPr>
            <p:ph type="body" idx="1"/>
          </p:nvPr>
        </p:nvSpPr>
        <p:spPr/>
        <p:txBody>
          <a:bodyPr>
            <a:normAutofit fontScale="25000" lnSpcReduction="20000"/>
          </a:bodyPr>
          <a:lstStyle/>
          <a:p>
            <a:pPr marL="114300" indent="0">
              <a:buNone/>
            </a:pPr>
            <a:endParaRPr lang="cs-CZ" b="1" dirty="0"/>
          </a:p>
          <a:p>
            <a:pPr marL="114300" indent="0">
              <a:buNone/>
            </a:pPr>
            <a:r>
              <a:rPr lang="cs-CZ" sz="11200" b="1" dirty="0" err="1"/>
              <a:t>Deductive</a:t>
            </a:r>
            <a:r>
              <a:rPr lang="cs-CZ" sz="11200" b="1" dirty="0"/>
              <a:t> - </a:t>
            </a:r>
            <a:r>
              <a:rPr lang="en-US" sz="11200" dirty="0"/>
              <a:t>Typical for a </a:t>
            </a:r>
            <a:r>
              <a:rPr lang="en-US" sz="11200" dirty="0" err="1"/>
              <a:t>transmissive</a:t>
            </a:r>
            <a:r>
              <a:rPr lang="en-US" sz="11200" dirty="0"/>
              <a:t> school (but also</a:t>
            </a:r>
            <a:r>
              <a:rPr lang="cs-CZ" sz="11200" dirty="0"/>
              <a:t> </a:t>
            </a:r>
            <a:r>
              <a:rPr lang="en-US" sz="11200" dirty="0" err="1"/>
              <a:t>i</a:t>
            </a:r>
            <a:r>
              <a:rPr lang="cs-CZ" sz="11200" dirty="0" err="1"/>
              <a:t>mportant</a:t>
            </a:r>
            <a:r>
              <a:rPr lang="en-US" sz="11200" dirty="0"/>
              <a:t>) – "a clear goal and purpose", the teacher "has</a:t>
            </a:r>
            <a:r>
              <a:rPr lang="cs-CZ" sz="11200" dirty="0"/>
              <a:t> </a:t>
            </a:r>
            <a:r>
              <a:rPr lang="en-US" sz="11200" dirty="0"/>
              <a:t>everything under control„</a:t>
            </a:r>
            <a:r>
              <a:rPr lang="cs-CZ" sz="11200" dirty="0"/>
              <a:t>.</a:t>
            </a:r>
          </a:p>
          <a:p>
            <a:pPr marL="114300" indent="0">
              <a:buNone/>
            </a:pPr>
            <a:endParaRPr lang="cs-CZ" sz="11200" dirty="0"/>
          </a:p>
          <a:p>
            <a:pPr marL="114300" indent="0">
              <a:buNone/>
            </a:pPr>
            <a:r>
              <a:rPr lang="cs-CZ" sz="11200" b="1" dirty="0" err="1"/>
              <a:t>Inductive</a:t>
            </a:r>
            <a:r>
              <a:rPr lang="cs-CZ" sz="11200" b="1" dirty="0"/>
              <a:t> - </a:t>
            </a:r>
            <a:r>
              <a:rPr lang="en-US" sz="11200" dirty="0"/>
              <a:t>Typical </a:t>
            </a:r>
            <a:r>
              <a:rPr lang="cs-CZ" sz="11200" dirty="0" err="1"/>
              <a:t>for</a:t>
            </a:r>
            <a:r>
              <a:rPr lang="en-US" sz="11200" dirty="0"/>
              <a:t> the constructivist concept of teaching,</a:t>
            </a:r>
            <a:r>
              <a:rPr lang="cs-CZ" sz="11200" dirty="0"/>
              <a:t> </a:t>
            </a:r>
            <a:r>
              <a:rPr lang="en-US" sz="11200" dirty="0"/>
              <a:t>enables the building of knowledge "from the inside" (from</a:t>
            </a:r>
            <a:r>
              <a:rPr lang="cs-CZ" sz="11200" dirty="0"/>
              <a:t> </a:t>
            </a:r>
            <a:r>
              <a:rPr lang="en-US" sz="11200" dirty="0"/>
              <a:t>preconceptions), develops metacognitive abilities</a:t>
            </a:r>
            <a:r>
              <a:rPr lang="cs-CZ" sz="11200" dirty="0"/>
              <a:t> </a:t>
            </a:r>
            <a:r>
              <a:rPr lang="cs-CZ" sz="11200" dirty="0" err="1"/>
              <a:t>of</a:t>
            </a:r>
            <a:r>
              <a:rPr lang="cs-CZ" sz="11200" dirty="0"/>
              <a:t> </a:t>
            </a:r>
            <a:r>
              <a:rPr lang="en-US" sz="11200" dirty="0"/>
              <a:t>children to learn</a:t>
            </a:r>
            <a:r>
              <a:rPr lang="cs-CZ" sz="11200" dirty="0"/>
              <a:t>.</a:t>
            </a:r>
          </a:p>
          <a:p>
            <a:pPr marL="114300" indent="0">
              <a:buNone/>
            </a:pPr>
            <a:endParaRPr lang="cs-CZ" sz="11200" b="1" dirty="0"/>
          </a:p>
          <a:p>
            <a:pPr marL="114300" indent="0">
              <a:buNone/>
            </a:pPr>
            <a:r>
              <a:rPr lang="cs-CZ" sz="11200" b="1" dirty="0" err="1"/>
              <a:t>Socially</a:t>
            </a:r>
            <a:r>
              <a:rPr lang="cs-CZ" sz="11200" b="1" dirty="0"/>
              <a:t> </a:t>
            </a:r>
            <a:r>
              <a:rPr lang="cs-CZ" sz="11200" b="1" dirty="0" err="1"/>
              <a:t>mediated</a:t>
            </a:r>
            <a:r>
              <a:rPr lang="cs-CZ" sz="11200" b="1" dirty="0"/>
              <a:t> - </a:t>
            </a:r>
            <a:r>
              <a:rPr lang="en-US" sz="11200" dirty="0"/>
              <a:t>Pupils learn together and from each other</a:t>
            </a:r>
            <a:r>
              <a:rPr lang="cs-CZ" sz="11200" dirty="0"/>
              <a:t> </a:t>
            </a:r>
            <a:r>
              <a:rPr lang="en-US" sz="11200" dirty="0"/>
              <a:t>each other</a:t>
            </a:r>
            <a:r>
              <a:rPr lang="cs-CZ" sz="11200" dirty="0"/>
              <a:t>.			</a:t>
            </a:r>
            <a:r>
              <a:rPr lang="cs-CZ" sz="7400" dirty="0"/>
              <a:t>				</a:t>
            </a:r>
          </a:p>
          <a:p>
            <a:pPr marL="114300" indent="0">
              <a:buNone/>
            </a:pPr>
            <a:endParaRPr lang="cs-CZ" sz="7400" dirty="0"/>
          </a:p>
          <a:p>
            <a:pPr marL="114300" indent="0">
              <a:buNone/>
            </a:pPr>
            <a:r>
              <a:rPr lang="cs-CZ" sz="7400" dirty="0"/>
              <a:t>								(Source: Pasch, 1998)</a:t>
            </a:r>
            <a:endParaRPr lang="en-US" sz="7400" dirty="0"/>
          </a:p>
          <a:p>
            <a:endParaRPr lang="en-US" sz="7400" dirty="0"/>
          </a:p>
        </p:txBody>
      </p:sp>
    </p:spTree>
    <p:extLst>
      <p:ext uri="{BB962C8B-B14F-4D97-AF65-F5344CB8AC3E}">
        <p14:creationId xmlns:p14="http://schemas.microsoft.com/office/powerpoint/2010/main" val="3112384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Teaching</a:t>
            </a:r>
            <a:r>
              <a:rPr lang="cs-CZ" dirty="0"/>
              <a:t> </a:t>
            </a:r>
            <a:r>
              <a:rPr lang="cs-CZ" dirty="0" err="1"/>
              <a:t>strategies</a:t>
            </a:r>
            <a:r>
              <a:rPr lang="cs-CZ" dirty="0"/>
              <a:t> - </a:t>
            </a:r>
            <a:r>
              <a:rPr lang="cs-CZ" dirty="0" err="1"/>
              <a:t>Deductive</a:t>
            </a:r>
            <a:br>
              <a:rPr lang="en-US" dirty="0"/>
            </a:br>
            <a:endParaRPr lang="cs-CZ" dirty="0"/>
          </a:p>
        </p:txBody>
      </p:sp>
      <p:sp>
        <p:nvSpPr>
          <p:cNvPr id="3" name="Zástupný symbol pro text 2"/>
          <p:cNvSpPr>
            <a:spLocks noGrp="1"/>
          </p:cNvSpPr>
          <p:nvPr>
            <p:ph type="body" idx="1"/>
          </p:nvPr>
        </p:nvSpPr>
        <p:spPr>
          <a:xfrm>
            <a:off x="838200" y="1151792"/>
            <a:ext cx="10515600" cy="5025171"/>
          </a:xfrm>
        </p:spPr>
        <p:txBody>
          <a:bodyPr>
            <a:normAutofit fontScale="25000" lnSpcReduction="20000"/>
          </a:bodyPr>
          <a:lstStyle/>
          <a:p>
            <a:pPr marL="114300" indent="0">
              <a:buNone/>
            </a:pPr>
            <a:endParaRPr lang="cs-CZ" b="1" dirty="0"/>
          </a:p>
          <a:p>
            <a:pPr marL="114300" indent="0">
              <a:buNone/>
            </a:pPr>
            <a:r>
              <a:rPr lang="en-US" sz="11200" dirty="0"/>
              <a:t>Typical for a </a:t>
            </a:r>
            <a:r>
              <a:rPr lang="en-US" sz="11200" dirty="0" err="1"/>
              <a:t>transmissive</a:t>
            </a:r>
            <a:r>
              <a:rPr lang="en-US" sz="11200" dirty="0"/>
              <a:t> school (but also</a:t>
            </a:r>
            <a:r>
              <a:rPr lang="cs-CZ" sz="11200" dirty="0"/>
              <a:t> </a:t>
            </a:r>
            <a:r>
              <a:rPr lang="en-US" sz="11200" dirty="0" err="1"/>
              <a:t>i</a:t>
            </a:r>
            <a:r>
              <a:rPr lang="cs-CZ" sz="11200" dirty="0" err="1"/>
              <a:t>mportant</a:t>
            </a:r>
            <a:r>
              <a:rPr lang="en-US" sz="11200" dirty="0"/>
              <a:t>) – "a clear goal and purpose", the teacher "has</a:t>
            </a:r>
            <a:r>
              <a:rPr lang="cs-CZ" sz="11200" dirty="0"/>
              <a:t> </a:t>
            </a:r>
            <a:r>
              <a:rPr lang="en-US" sz="11200" dirty="0"/>
              <a:t>everything under control„</a:t>
            </a:r>
            <a:r>
              <a:rPr lang="cs-CZ" sz="11200" dirty="0"/>
              <a:t>.</a:t>
            </a:r>
          </a:p>
          <a:p>
            <a:pPr marL="114300" indent="0">
              <a:buNone/>
            </a:pPr>
            <a:endParaRPr lang="cs-CZ" sz="11200" b="1" dirty="0"/>
          </a:p>
          <a:p>
            <a:pPr marL="114300" indent="0">
              <a:buNone/>
            </a:pPr>
            <a:r>
              <a:rPr lang="cs-CZ" sz="11200" b="1" dirty="0" err="1"/>
              <a:t>Examples</a:t>
            </a:r>
            <a:r>
              <a:rPr lang="cs-CZ" sz="11200" b="1" dirty="0"/>
              <a:t>: </a:t>
            </a:r>
          </a:p>
          <a:p>
            <a:pPr marL="114300" indent="0">
              <a:buNone/>
            </a:pPr>
            <a:r>
              <a:rPr lang="en-US" sz="11200" b="1" dirty="0"/>
              <a:t>• </a:t>
            </a:r>
            <a:r>
              <a:rPr lang="cs-CZ" sz="11200" b="1" dirty="0" err="1"/>
              <a:t>Lecture</a:t>
            </a:r>
            <a:r>
              <a:rPr lang="cs-CZ" sz="11200" b="1" dirty="0"/>
              <a:t>, E</a:t>
            </a:r>
            <a:r>
              <a:rPr lang="en-US" sz="11200" b="1" dirty="0" err="1"/>
              <a:t>xplanation</a:t>
            </a:r>
            <a:r>
              <a:rPr lang="en-US" sz="11200" b="1" dirty="0"/>
              <a:t> </a:t>
            </a:r>
            <a:r>
              <a:rPr lang="en-US" sz="11200" dirty="0"/>
              <a:t>(new term</a:t>
            </a:r>
            <a:r>
              <a:rPr lang="cs-CZ" sz="11200" dirty="0"/>
              <a:t>s</a:t>
            </a:r>
            <a:r>
              <a:rPr lang="en-US" sz="11200" dirty="0"/>
              <a:t>, definition</a:t>
            </a:r>
            <a:r>
              <a:rPr lang="cs-CZ" sz="11200" dirty="0"/>
              <a:t>s</a:t>
            </a:r>
            <a:r>
              <a:rPr lang="en-US" sz="11200" dirty="0"/>
              <a:t>,</a:t>
            </a:r>
            <a:r>
              <a:rPr lang="cs-CZ" sz="11200" dirty="0"/>
              <a:t> </a:t>
            </a:r>
            <a:r>
              <a:rPr lang="en-US" sz="11200" dirty="0"/>
              <a:t>formula</a:t>
            </a:r>
            <a:r>
              <a:rPr lang="cs-CZ" sz="11200" dirty="0"/>
              <a:t>s</a:t>
            </a:r>
            <a:r>
              <a:rPr lang="en-US" sz="11200" dirty="0"/>
              <a:t>) – ready</a:t>
            </a:r>
            <a:r>
              <a:rPr lang="cs-CZ" sz="11200" dirty="0"/>
              <a:t> made</a:t>
            </a:r>
            <a:r>
              <a:rPr lang="en-US" sz="11200" dirty="0"/>
              <a:t> knowledge</a:t>
            </a:r>
          </a:p>
          <a:p>
            <a:pPr marL="114300" indent="0">
              <a:buNone/>
            </a:pPr>
            <a:r>
              <a:rPr lang="en-US" sz="11200" b="1" dirty="0"/>
              <a:t>• Demonstration, </a:t>
            </a:r>
            <a:r>
              <a:rPr lang="cs-CZ" sz="11200" b="1" dirty="0" err="1"/>
              <a:t>Excercise</a:t>
            </a:r>
            <a:r>
              <a:rPr lang="cs-CZ" sz="11200" b="1" dirty="0"/>
              <a:t> </a:t>
            </a:r>
            <a:r>
              <a:rPr lang="en-US" sz="11200" dirty="0"/>
              <a:t>("guided</a:t>
            </a:r>
            <a:r>
              <a:rPr lang="cs-CZ" sz="11200" dirty="0"/>
              <a:t> </a:t>
            </a:r>
            <a:r>
              <a:rPr lang="en-US" sz="11200" dirty="0"/>
              <a:t>practicing")</a:t>
            </a:r>
          </a:p>
          <a:p>
            <a:pPr marL="114300" indent="0">
              <a:buNone/>
            </a:pPr>
            <a:r>
              <a:rPr lang="en-US" sz="11200" b="1" dirty="0"/>
              <a:t>• Application in tasks </a:t>
            </a:r>
            <a:r>
              <a:rPr lang="en-US" sz="11200" dirty="0"/>
              <a:t>(knowledge, understanding)</a:t>
            </a:r>
          </a:p>
          <a:p>
            <a:pPr marL="114300" indent="0">
              <a:buNone/>
            </a:pPr>
            <a:r>
              <a:rPr lang="en-US" sz="11200" b="1" dirty="0"/>
              <a:t>• Evaluation of results, verification of knowledge </a:t>
            </a:r>
            <a:r>
              <a:rPr lang="en-US" sz="11200" dirty="0"/>
              <a:t>(student can -</a:t>
            </a:r>
          </a:p>
          <a:p>
            <a:pPr marL="114300" indent="0">
              <a:buNone/>
            </a:pPr>
            <a:r>
              <a:rPr lang="cs-CZ" sz="11200" dirty="0"/>
              <a:t>   </a:t>
            </a:r>
            <a:r>
              <a:rPr lang="en-US" sz="11200" dirty="0"/>
              <a:t>can't</a:t>
            </a:r>
            <a:r>
              <a:rPr lang="cs-CZ" sz="11200" dirty="0"/>
              <a:t> do; </a:t>
            </a:r>
            <a:r>
              <a:rPr lang="cs-CZ" sz="11200" dirty="0" err="1"/>
              <a:t>knows</a:t>
            </a:r>
            <a:r>
              <a:rPr lang="cs-CZ" sz="11200" dirty="0"/>
              <a:t> – </a:t>
            </a:r>
            <a:r>
              <a:rPr lang="cs-CZ" sz="11200" dirty="0" err="1"/>
              <a:t>does</a:t>
            </a:r>
            <a:r>
              <a:rPr lang="cs-CZ" sz="11200" dirty="0"/>
              <a:t> not </a:t>
            </a:r>
            <a:r>
              <a:rPr lang="cs-CZ" sz="11200" dirty="0" err="1"/>
              <a:t>know</a:t>
            </a:r>
            <a:r>
              <a:rPr lang="cs-CZ" sz="11200" dirty="0"/>
              <a:t>)		</a:t>
            </a:r>
            <a:r>
              <a:rPr lang="cs-CZ" sz="7400" dirty="0"/>
              <a:t>				</a:t>
            </a:r>
          </a:p>
          <a:p>
            <a:pPr marL="114300" indent="0">
              <a:buNone/>
            </a:pPr>
            <a:endParaRPr lang="cs-CZ" sz="7400" dirty="0"/>
          </a:p>
          <a:p>
            <a:pPr marL="114300" indent="0">
              <a:buNone/>
            </a:pPr>
            <a:r>
              <a:rPr lang="cs-CZ" sz="7400" dirty="0"/>
              <a:t>								(Source: Pasch, 1998)</a:t>
            </a:r>
            <a:endParaRPr lang="en-US" sz="7400" dirty="0"/>
          </a:p>
          <a:p>
            <a:endParaRPr lang="en-US" sz="7400" dirty="0"/>
          </a:p>
        </p:txBody>
      </p:sp>
    </p:spTree>
    <p:extLst>
      <p:ext uri="{BB962C8B-B14F-4D97-AF65-F5344CB8AC3E}">
        <p14:creationId xmlns:p14="http://schemas.microsoft.com/office/powerpoint/2010/main" val="2421323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Teaching</a:t>
            </a:r>
            <a:r>
              <a:rPr lang="cs-CZ" dirty="0"/>
              <a:t> </a:t>
            </a:r>
            <a:r>
              <a:rPr lang="cs-CZ" dirty="0" err="1"/>
              <a:t>strategies</a:t>
            </a:r>
            <a:r>
              <a:rPr lang="cs-CZ" dirty="0"/>
              <a:t> - </a:t>
            </a:r>
            <a:r>
              <a:rPr lang="cs-CZ" dirty="0" err="1"/>
              <a:t>Inductive</a:t>
            </a:r>
            <a:br>
              <a:rPr lang="en-US" dirty="0"/>
            </a:br>
            <a:endParaRPr lang="cs-CZ" dirty="0"/>
          </a:p>
        </p:txBody>
      </p:sp>
      <p:sp>
        <p:nvSpPr>
          <p:cNvPr id="3" name="Zástupný symbol pro text 2"/>
          <p:cNvSpPr>
            <a:spLocks noGrp="1"/>
          </p:cNvSpPr>
          <p:nvPr>
            <p:ph type="body" idx="1"/>
          </p:nvPr>
        </p:nvSpPr>
        <p:spPr>
          <a:xfrm>
            <a:off x="838199" y="1825625"/>
            <a:ext cx="10855569" cy="4351338"/>
          </a:xfrm>
        </p:spPr>
        <p:txBody>
          <a:bodyPr>
            <a:normAutofit fontScale="25000" lnSpcReduction="20000"/>
          </a:bodyPr>
          <a:lstStyle/>
          <a:p>
            <a:pPr marL="114300" indent="0">
              <a:buNone/>
            </a:pPr>
            <a:r>
              <a:rPr lang="en-US" sz="11200" dirty="0"/>
              <a:t>Typical </a:t>
            </a:r>
            <a:r>
              <a:rPr lang="cs-CZ" sz="11200" dirty="0" err="1"/>
              <a:t>for</a:t>
            </a:r>
            <a:r>
              <a:rPr lang="en-US" sz="11200" dirty="0"/>
              <a:t> the constructivist concept of teaching,</a:t>
            </a:r>
            <a:r>
              <a:rPr lang="cs-CZ" sz="11200" dirty="0"/>
              <a:t> </a:t>
            </a:r>
            <a:r>
              <a:rPr lang="en-US" sz="11200" dirty="0"/>
              <a:t>enables the building of knowledge "from the inside" (from</a:t>
            </a:r>
            <a:r>
              <a:rPr lang="cs-CZ" sz="11200" dirty="0"/>
              <a:t> </a:t>
            </a:r>
            <a:r>
              <a:rPr lang="en-US" sz="11200" dirty="0"/>
              <a:t>preconceptions), develops metacognitive abilities</a:t>
            </a:r>
            <a:r>
              <a:rPr lang="cs-CZ" sz="11200" dirty="0"/>
              <a:t> </a:t>
            </a:r>
            <a:r>
              <a:rPr lang="cs-CZ" sz="11200" dirty="0" err="1"/>
              <a:t>of</a:t>
            </a:r>
            <a:r>
              <a:rPr lang="cs-CZ" sz="11200" dirty="0"/>
              <a:t> </a:t>
            </a:r>
            <a:r>
              <a:rPr lang="en-US" sz="11200" dirty="0"/>
              <a:t>children to learn</a:t>
            </a:r>
            <a:r>
              <a:rPr lang="cs-CZ" sz="11200" dirty="0"/>
              <a:t>.</a:t>
            </a:r>
          </a:p>
          <a:p>
            <a:pPr marL="114300" indent="0">
              <a:buNone/>
            </a:pPr>
            <a:endParaRPr lang="cs-CZ" sz="11200" dirty="0"/>
          </a:p>
          <a:p>
            <a:pPr marL="114300" indent="0">
              <a:buNone/>
            </a:pPr>
            <a:r>
              <a:rPr lang="cs-CZ" sz="11200" b="1" dirty="0" err="1"/>
              <a:t>Examples</a:t>
            </a:r>
            <a:r>
              <a:rPr lang="cs-CZ" sz="11200" b="1" dirty="0"/>
              <a:t>:</a:t>
            </a:r>
          </a:p>
          <a:p>
            <a:pPr marL="114300" indent="0">
              <a:buNone/>
            </a:pPr>
            <a:r>
              <a:rPr lang="en-US" sz="11200" dirty="0"/>
              <a:t>• Problem </a:t>
            </a:r>
            <a:r>
              <a:rPr lang="cs-CZ" sz="11200" dirty="0" err="1"/>
              <a:t>solving</a:t>
            </a:r>
            <a:r>
              <a:rPr lang="cs-CZ" sz="11200" dirty="0"/>
              <a:t> </a:t>
            </a:r>
            <a:r>
              <a:rPr lang="en-US" sz="11200" dirty="0"/>
              <a:t>- research, investigation, thinking,</a:t>
            </a:r>
            <a:r>
              <a:rPr lang="cs-CZ" sz="11200" dirty="0"/>
              <a:t> </a:t>
            </a:r>
            <a:r>
              <a:rPr lang="en-US" sz="11200" dirty="0"/>
              <a:t>finding the solution</a:t>
            </a:r>
          </a:p>
          <a:p>
            <a:pPr marL="114300" indent="0">
              <a:buNone/>
            </a:pPr>
            <a:r>
              <a:rPr lang="en-US" sz="11200" dirty="0"/>
              <a:t>• Discovering the meaning of a concept or theory</a:t>
            </a:r>
          </a:p>
          <a:p>
            <a:pPr marL="114300" indent="0">
              <a:buNone/>
            </a:pPr>
            <a:r>
              <a:rPr lang="en-US" sz="11200" dirty="0"/>
              <a:t>• Application, verification in authentic situations</a:t>
            </a:r>
          </a:p>
          <a:p>
            <a:pPr marL="114300" indent="0">
              <a:buNone/>
            </a:pPr>
            <a:r>
              <a:rPr lang="en-US" sz="11200" dirty="0"/>
              <a:t>• Evaluation of results and procedures</a:t>
            </a:r>
            <a:endParaRPr lang="cs-CZ" sz="11200" dirty="0"/>
          </a:p>
          <a:p>
            <a:pPr marL="114300" indent="0">
              <a:buNone/>
            </a:pPr>
            <a:endParaRPr lang="cs-CZ" sz="11200" b="1" dirty="0"/>
          </a:p>
          <a:p>
            <a:pPr marL="114300" indent="0">
              <a:buNone/>
            </a:pPr>
            <a:r>
              <a:rPr lang="cs-CZ" sz="7400" dirty="0"/>
              <a:t>									(Source: Pasch, 1998)</a:t>
            </a:r>
            <a:endParaRPr lang="en-US" sz="7400" dirty="0"/>
          </a:p>
          <a:p>
            <a:endParaRPr lang="en-US" sz="7400" dirty="0"/>
          </a:p>
        </p:txBody>
      </p:sp>
    </p:spTree>
    <p:extLst>
      <p:ext uri="{BB962C8B-B14F-4D97-AF65-F5344CB8AC3E}">
        <p14:creationId xmlns:p14="http://schemas.microsoft.com/office/powerpoint/2010/main" val="3039072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Teaching</a:t>
            </a:r>
            <a:r>
              <a:rPr lang="cs-CZ" dirty="0"/>
              <a:t> </a:t>
            </a:r>
            <a:r>
              <a:rPr lang="cs-CZ" dirty="0" err="1"/>
              <a:t>strategies</a:t>
            </a:r>
            <a:r>
              <a:rPr lang="cs-CZ" dirty="0"/>
              <a:t> – </a:t>
            </a:r>
            <a:r>
              <a:rPr lang="cs-CZ" dirty="0" err="1"/>
              <a:t>Socially</a:t>
            </a:r>
            <a:r>
              <a:rPr lang="cs-CZ" dirty="0"/>
              <a:t> </a:t>
            </a:r>
            <a:r>
              <a:rPr lang="cs-CZ" dirty="0" err="1"/>
              <a:t>mediated</a:t>
            </a:r>
            <a:br>
              <a:rPr lang="en-US" dirty="0"/>
            </a:br>
            <a:endParaRPr lang="cs-CZ" dirty="0"/>
          </a:p>
        </p:txBody>
      </p:sp>
      <p:sp>
        <p:nvSpPr>
          <p:cNvPr id="3" name="Zástupný symbol pro text 2"/>
          <p:cNvSpPr>
            <a:spLocks noGrp="1"/>
          </p:cNvSpPr>
          <p:nvPr>
            <p:ph type="body" idx="1"/>
          </p:nvPr>
        </p:nvSpPr>
        <p:spPr/>
        <p:txBody>
          <a:bodyPr>
            <a:normAutofit fontScale="32500" lnSpcReduction="20000"/>
          </a:bodyPr>
          <a:lstStyle/>
          <a:p>
            <a:pPr marL="114300" indent="0">
              <a:buNone/>
            </a:pPr>
            <a:r>
              <a:rPr lang="en-US" sz="11200" dirty="0"/>
              <a:t>Pupils learn together and from each other</a:t>
            </a:r>
            <a:r>
              <a:rPr lang="cs-CZ" sz="11200" dirty="0"/>
              <a:t> </a:t>
            </a:r>
            <a:r>
              <a:rPr lang="en-US" sz="11200" dirty="0"/>
              <a:t>each other</a:t>
            </a:r>
            <a:r>
              <a:rPr lang="cs-CZ" sz="11200" dirty="0"/>
              <a:t>.</a:t>
            </a:r>
          </a:p>
          <a:p>
            <a:pPr marL="114300" indent="0">
              <a:buNone/>
            </a:pPr>
            <a:endParaRPr lang="cs-CZ" sz="11200" dirty="0"/>
          </a:p>
          <a:p>
            <a:pPr marL="114300" indent="0">
              <a:buNone/>
            </a:pPr>
            <a:r>
              <a:rPr lang="cs-CZ" sz="11200" dirty="0" err="1"/>
              <a:t>Examples</a:t>
            </a:r>
            <a:r>
              <a:rPr lang="cs-CZ" sz="11200" dirty="0"/>
              <a:t>: </a:t>
            </a:r>
          </a:p>
          <a:p>
            <a:pPr marL="114300" indent="0">
              <a:buNone/>
            </a:pPr>
            <a:r>
              <a:rPr lang="en-US" sz="11200" dirty="0"/>
              <a:t>• Co</a:t>
            </a:r>
            <a:r>
              <a:rPr lang="en-US" sz="11200" b="1" dirty="0"/>
              <a:t>o</a:t>
            </a:r>
            <a:r>
              <a:rPr lang="en-US" sz="11200" dirty="0"/>
              <a:t>perative learning</a:t>
            </a:r>
          </a:p>
          <a:p>
            <a:pPr marL="114300" indent="0">
              <a:buNone/>
            </a:pPr>
            <a:r>
              <a:rPr lang="en-US" sz="11200" dirty="0"/>
              <a:t>• Simulation</a:t>
            </a:r>
          </a:p>
          <a:p>
            <a:pPr marL="114300" indent="0">
              <a:buNone/>
            </a:pPr>
            <a:r>
              <a:rPr lang="en-US" sz="11200" dirty="0"/>
              <a:t>•</a:t>
            </a:r>
            <a:r>
              <a:rPr lang="cs-CZ" sz="11200" dirty="0"/>
              <a:t> </a:t>
            </a:r>
            <a:r>
              <a:rPr lang="en-US" sz="11200" dirty="0"/>
              <a:t>Role play</a:t>
            </a:r>
            <a:r>
              <a:rPr lang="cs-CZ" sz="11200" dirty="0"/>
              <a:t>		</a:t>
            </a:r>
            <a:r>
              <a:rPr lang="cs-CZ" sz="7400" dirty="0"/>
              <a:t>				</a:t>
            </a:r>
          </a:p>
          <a:p>
            <a:pPr marL="114300" indent="0">
              <a:buNone/>
            </a:pPr>
            <a:endParaRPr lang="cs-CZ" sz="7400" dirty="0"/>
          </a:p>
          <a:p>
            <a:pPr marL="114300" indent="0">
              <a:buNone/>
            </a:pPr>
            <a:r>
              <a:rPr lang="cs-CZ" sz="7400" dirty="0"/>
              <a:t>								(Source: Pasch, 1998)</a:t>
            </a:r>
            <a:endParaRPr lang="en-US" sz="7400" dirty="0"/>
          </a:p>
          <a:p>
            <a:endParaRPr lang="en-US" sz="7400" dirty="0"/>
          </a:p>
        </p:txBody>
      </p:sp>
    </p:spTree>
    <p:extLst>
      <p:ext uri="{BB962C8B-B14F-4D97-AF65-F5344CB8AC3E}">
        <p14:creationId xmlns:p14="http://schemas.microsoft.com/office/powerpoint/2010/main" val="4257012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Teaching</a:t>
            </a:r>
            <a:r>
              <a:rPr lang="cs-CZ" dirty="0"/>
              <a:t> </a:t>
            </a:r>
            <a:r>
              <a:rPr lang="cs-CZ" dirty="0" err="1"/>
              <a:t>forms</a:t>
            </a:r>
            <a:r>
              <a:rPr lang="cs-CZ" dirty="0"/>
              <a:t> </a:t>
            </a:r>
          </a:p>
        </p:txBody>
      </p:sp>
      <p:sp>
        <p:nvSpPr>
          <p:cNvPr id="3" name="Zástupný symbol pro text 2"/>
          <p:cNvSpPr>
            <a:spLocks noGrp="1"/>
          </p:cNvSpPr>
          <p:nvPr>
            <p:ph type="body" idx="1"/>
          </p:nvPr>
        </p:nvSpPr>
        <p:spPr/>
        <p:txBody>
          <a:bodyPr/>
          <a:lstStyle/>
          <a:p>
            <a:pPr marL="114300" indent="0">
              <a:buNone/>
            </a:pPr>
            <a:r>
              <a:rPr lang="cs-CZ" dirty="0"/>
              <a:t> = </a:t>
            </a:r>
            <a:r>
              <a:rPr lang="en-US" dirty="0"/>
              <a:t>Organizational arrangement of conditions for the implementation of teaching content using different teaching methods and teaching aids</a:t>
            </a:r>
            <a:endParaRPr lang="cs-CZ" dirty="0"/>
          </a:p>
          <a:p>
            <a:endParaRPr lang="cs-CZ" dirty="0"/>
          </a:p>
          <a:p>
            <a:r>
              <a:rPr lang="cs-CZ" dirty="0" err="1"/>
              <a:t>Frontal</a:t>
            </a:r>
            <a:r>
              <a:rPr lang="cs-CZ" dirty="0"/>
              <a:t> </a:t>
            </a:r>
            <a:r>
              <a:rPr lang="cs-CZ" dirty="0" err="1"/>
              <a:t>teaching</a:t>
            </a:r>
            <a:endParaRPr lang="cs-CZ" dirty="0"/>
          </a:p>
          <a:p>
            <a:r>
              <a:rPr lang="cs-CZ" dirty="0"/>
              <a:t>Group </a:t>
            </a:r>
            <a:r>
              <a:rPr lang="cs-CZ" dirty="0" err="1"/>
              <a:t>teaching</a:t>
            </a:r>
            <a:endParaRPr lang="cs-CZ" dirty="0"/>
          </a:p>
          <a:p>
            <a:r>
              <a:rPr lang="cs-CZ" dirty="0" err="1"/>
              <a:t>Individualized</a:t>
            </a:r>
            <a:r>
              <a:rPr lang="cs-CZ" dirty="0"/>
              <a:t> </a:t>
            </a:r>
            <a:r>
              <a:rPr lang="cs-CZ" dirty="0" err="1"/>
              <a:t>teaching</a:t>
            </a:r>
            <a:endParaRPr lang="cs-CZ" dirty="0"/>
          </a:p>
          <a:p>
            <a:r>
              <a:rPr lang="cs-CZ" dirty="0" err="1"/>
              <a:t>Individual</a:t>
            </a:r>
            <a:r>
              <a:rPr lang="cs-CZ" dirty="0"/>
              <a:t> </a:t>
            </a:r>
            <a:r>
              <a:rPr lang="cs-CZ" dirty="0" err="1"/>
              <a:t>teaching</a:t>
            </a:r>
            <a:endParaRPr lang="cs-CZ" dirty="0"/>
          </a:p>
        </p:txBody>
      </p:sp>
    </p:spTree>
    <p:extLst>
      <p:ext uri="{BB962C8B-B14F-4D97-AF65-F5344CB8AC3E}">
        <p14:creationId xmlns:p14="http://schemas.microsoft.com/office/powerpoint/2010/main" val="1108592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Teaching</a:t>
            </a:r>
            <a:r>
              <a:rPr lang="cs-CZ" dirty="0"/>
              <a:t> </a:t>
            </a:r>
            <a:r>
              <a:rPr lang="cs-CZ" dirty="0" err="1"/>
              <a:t>methods</a:t>
            </a:r>
            <a:endParaRPr lang="cs-CZ" dirty="0"/>
          </a:p>
        </p:txBody>
      </p:sp>
      <p:sp>
        <p:nvSpPr>
          <p:cNvPr id="3" name="Zástupný symbol pro text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01839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5"/>
          <p:cNvSpPr/>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8" name="Google Shape;16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5"/>
          <p:cNvSpPr txBox="1">
            <a:spLocks noGrp="1"/>
          </p:cNvSpPr>
          <p:nvPr>
            <p:ph type="title"/>
          </p:nvPr>
        </p:nvSpPr>
        <p:spPr>
          <a:xfrm>
            <a:off x="3045368" y="2043663"/>
            <a:ext cx="6105194" cy="203105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6000"/>
              <a:buFont typeface="Calibri"/>
              <a:buNone/>
            </a:pPr>
            <a:r>
              <a:rPr lang="sk-SK" sz="6000" dirty="0">
                <a:solidFill>
                  <a:srgbClr val="FFFFFF"/>
                </a:solidFill>
              </a:rPr>
              <a:t>WHOM</a:t>
            </a:r>
            <a:endParaRPr dirty="0"/>
          </a:p>
        </p:txBody>
      </p:sp>
    </p:spTree>
    <p:extLst>
      <p:ext uri="{BB962C8B-B14F-4D97-AF65-F5344CB8AC3E}">
        <p14:creationId xmlns:p14="http://schemas.microsoft.com/office/powerpoint/2010/main" val="2480384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Initial</a:t>
            </a:r>
            <a:r>
              <a:rPr lang="cs-CZ" dirty="0"/>
              <a:t> </a:t>
            </a:r>
            <a:r>
              <a:rPr lang="cs-CZ" dirty="0" err="1"/>
              <a:t>reflection</a:t>
            </a:r>
            <a:endParaRPr lang="cs-CZ" dirty="0"/>
          </a:p>
        </p:txBody>
      </p:sp>
      <p:sp>
        <p:nvSpPr>
          <p:cNvPr id="3" name="Zástupný symbol pro text 2"/>
          <p:cNvSpPr>
            <a:spLocks noGrp="1"/>
          </p:cNvSpPr>
          <p:nvPr>
            <p:ph type="body" idx="1"/>
          </p:nvPr>
        </p:nvSpPr>
        <p:spPr/>
        <p:txBody>
          <a:bodyPr/>
          <a:lstStyle/>
          <a:p>
            <a:pPr marL="114300" indent="0">
              <a:buNone/>
            </a:pPr>
            <a:r>
              <a:rPr lang="en-US" b="1" dirty="0"/>
              <a:t>Describe a lesson when “you as a pupil learned well”?</a:t>
            </a:r>
            <a:endParaRPr lang="cs-CZ" dirty="0"/>
          </a:p>
        </p:txBody>
      </p:sp>
    </p:spTree>
    <p:extLst>
      <p:ext uri="{BB962C8B-B14F-4D97-AF65-F5344CB8AC3E}">
        <p14:creationId xmlns:p14="http://schemas.microsoft.com/office/powerpoint/2010/main" val="1539608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a:t>
            </a:r>
            <a:r>
              <a:rPr lang="cs-CZ" dirty="0"/>
              <a:t> design</a:t>
            </a:r>
          </a:p>
        </p:txBody>
      </p:sp>
      <p:sp>
        <p:nvSpPr>
          <p:cNvPr id="3" name="Zástupný symbol pro text 2"/>
          <p:cNvSpPr>
            <a:spLocks noGrp="1"/>
          </p:cNvSpPr>
          <p:nvPr>
            <p:ph type="body" idx="1"/>
          </p:nvPr>
        </p:nvSpPr>
        <p:spPr/>
        <p:txBody>
          <a:bodyPr/>
          <a:lstStyle/>
          <a:p>
            <a:pPr marL="114300" indent="0">
              <a:buNone/>
            </a:pPr>
            <a:r>
              <a:rPr lang="cs-CZ" dirty="0"/>
              <a:t>TASK: Design </a:t>
            </a:r>
            <a:r>
              <a:rPr lang="cs-CZ" dirty="0" err="1"/>
              <a:t>the</a:t>
            </a:r>
            <a:r>
              <a:rPr lang="cs-CZ" dirty="0"/>
              <a:t> </a:t>
            </a:r>
            <a:r>
              <a:rPr lang="cs-CZ" dirty="0" err="1"/>
              <a:t>class</a:t>
            </a:r>
            <a:r>
              <a:rPr lang="cs-CZ" dirty="0"/>
              <a:t> </a:t>
            </a:r>
            <a:r>
              <a:rPr lang="cs-CZ" dirty="0" err="1"/>
              <a:t>you</a:t>
            </a:r>
            <a:r>
              <a:rPr lang="cs-CZ" dirty="0"/>
              <a:t> are </a:t>
            </a:r>
            <a:r>
              <a:rPr lang="cs-CZ" dirty="0" err="1"/>
              <a:t>going</a:t>
            </a:r>
            <a:r>
              <a:rPr lang="cs-CZ" dirty="0"/>
              <a:t> to </a:t>
            </a:r>
            <a:r>
              <a:rPr lang="cs-CZ" dirty="0" err="1"/>
              <a:t>teach</a:t>
            </a:r>
            <a:endParaRPr lang="cs-CZ" dirty="0"/>
          </a:p>
          <a:p>
            <a:pPr marL="114300" indent="0">
              <a:buNone/>
            </a:pPr>
            <a:r>
              <a:rPr lang="cs-CZ" dirty="0"/>
              <a:t>	</a:t>
            </a:r>
            <a:r>
              <a:rPr lang="cs-CZ" dirty="0" err="1"/>
              <a:t>Specify</a:t>
            </a:r>
            <a:r>
              <a:rPr lang="cs-CZ" dirty="0"/>
              <a:t> </a:t>
            </a:r>
            <a:r>
              <a:rPr lang="cs-CZ" dirty="0" err="1"/>
              <a:t>the</a:t>
            </a:r>
            <a:r>
              <a:rPr lang="cs-CZ" dirty="0"/>
              <a:t> layout </a:t>
            </a:r>
            <a:r>
              <a:rPr lang="cs-CZ" dirty="0" err="1"/>
              <a:t>of</a:t>
            </a:r>
            <a:r>
              <a:rPr lang="cs-CZ" dirty="0"/>
              <a:t> </a:t>
            </a:r>
            <a:r>
              <a:rPr lang="cs-CZ" dirty="0" err="1"/>
              <a:t>seats</a:t>
            </a:r>
            <a:r>
              <a:rPr lang="cs-CZ" dirty="0"/>
              <a:t> and </a:t>
            </a:r>
            <a:r>
              <a:rPr lang="cs-CZ" dirty="0" err="1"/>
              <a:t>desks</a:t>
            </a:r>
            <a:endParaRPr lang="cs-CZ" dirty="0"/>
          </a:p>
          <a:p>
            <a:pPr marL="114300" indent="0">
              <a:buNone/>
            </a:pPr>
            <a:r>
              <a:rPr lang="cs-CZ" dirty="0"/>
              <a:t>	</a:t>
            </a:r>
            <a:r>
              <a:rPr lang="cs-CZ" dirty="0" err="1"/>
              <a:t>Specify</a:t>
            </a:r>
            <a:r>
              <a:rPr lang="cs-CZ" dirty="0"/>
              <a:t> </a:t>
            </a:r>
            <a:r>
              <a:rPr lang="cs-CZ" dirty="0" err="1"/>
              <a:t>the</a:t>
            </a:r>
            <a:r>
              <a:rPr lang="cs-CZ" dirty="0"/>
              <a:t> </a:t>
            </a:r>
            <a:r>
              <a:rPr lang="cs-CZ" dirty="0" err="1"/>
              <a:t>students</a:t>
            </a:r>
            <a:r>
              <a:rPr lang="cs-CZ" dirty="0"/>
              <a:t>, </a:t>
            </a:r>
            <a:r>
              <a:rPr lang="cs-CZ" dirty="0" err="1"/>
              <a:t>their</a:t>
            </a:r>
            <a:r>
              <a:rPr lang="cs-CZ" dirty="0"/>
              <a:t> </a:t>
            </a:r>
            <a:r>
              <a:rPr lang="cs-CZ" dirty="0" err="1"/>
              <a:t>educational</a:t>
            </a:r>
            <a:r>
              <a:rPr lang="cs-CZ" dirty="0"/>
              <a:t> </a:t>
            </a:r>
            <a:r>
              <a:rPr lang="cs-CZ" dirty="0" err="1"/>
              <a:t>needs</a:t>
            </a:r>
            <a:r>
              <a:rPr lang="cs-CZ" dirty="0"/>
              <a:t> and </a:t>
            </a:r>
            <a:r>
              <a:rPr lang="cs-CZ" dirty="0" err="1"/>
              <a:t>their</a:t>
            </a:r>
            <a:r>
              <a:rPr lang="cs-CZ" dirty="0"/>
              <a:t> </a:t>
            </a:r>
            <a:r>
              <a:rPr lang="cs-CZ" dirty="0" err="1"/>
              <a:t>seat</a:t>
            </a:r>
            <a:r>
              <a:rPr lang="cs-CZ" dirty="0"/>
              <a:t> in 	</a:t>
            </a:r>
            <a:r>
              <a:rPr lang="cs-CZ" dirty="0" err="1"/>
              <a:t>the</a:t>
            </a:r>
            <a:r>
              <a:rPr lang="cs-CZ" dirty="0"/>
              <a:t> </a:t>
            </a:r>
            <a:r>
              <a:rPr lang="cs-CZ" dirty="0" err="1"/>
              <a:t>classroom</a:t>
            </a:r>
            <a:endParaRPr lang="cs-CZ" dirty="0"/>
          </a:p>
        </p:txBody>
      </p:sp>
    </p:spTree>
    <p:extLst>
      <p:ext uri="{BB962C8B-B14F-4D97-AF65-F5344CB8AC3E}">
        <p14:creationId xmlns:p14="http://schemas.microsoft.com/office/powerpoint/2010/main" val="397352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6" y="1188637"/>
            <a:ext cx="3534319"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5400" dirty="0" err="1"/>
              <a:t>Self-assessment</a:t>
            </a:r>
            <a:endParaRPr sz="54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a:t>Complete</a:t>
            </a:r>
            <a:r>
              <a:rPr lang="sk-SK" sz="2400" dirty="0"/>
              <a:t> (</a:t>
            </a:r>
            <a:r>
              <a:rPr lang="sk-SK" sz="2400" dirty="0" err="1"/>
              <a:t>honestly</a:t>
            </a:r>
            <a:r>
              <a:rPr lang="sk-SK" sz="2400" dirty="0"/>
              <a:t>) </a:t>
            </a:r>
            <a:r>
              <a:rPr lang="sk-SK" sz="2400" dirty="0" err="1"/>
              <a:t>the</a:t>
            </a:r>
            <a:r>
              <a:rPr lang="sk-SK" sz="2400" dirty="0"/>
              <a:t> </a:t>
            </a:r>
            <a:r>
              <a:rPr lang="sk-SK" sz="2400" dirty="0" err="1"/>
              <a:t>self-assessmet</a:t>
            </a:r>
            <a:r>
              <a:rPr lang="sk-SK" sz="2400" dirty="0"/>
              <a:t> </a:t>
            </a:r>
            <a:r>
              <a:rPr lang="sk-SK" sz="2400" dirty="0" err="1"/>
              <a:t>sheet</a:t>
            </a:r>
            <a:r>
              <a:rPr lang="sk-SK" sz="2400" dirty="0"/>
              <a:t>. </a:t>
            </a:r>
            <a:endParaRPr sz="2400" dirty="0"/>
          </a:p>
        </p:txBody>
      </p:sp>
    </p:spTree>
    <p:extLst>
      <p:ext uri="{BB962C8B-B14F-4D97-AF65-F5344CB8AC3E}">
        <p14:creationId xmlns:p14="http://schemas.microsoft.com/office/powerpoint/2010/main" val="31294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7" y="1188637"/>
            <a:ext cx="2988234"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6000" dirty="0" err="1"/>
              <a:t>Teaching</a:t>
            </a:r>
            <a:r>
              <a:rPr lang="sk-SK" sz="6000" dirty="0"/>
              <a:t> </a:t>
            </a:r>
            <a:r>
              <a:rPr lang="sk-SK" sz="6000" dirty="0" err="1"/>
              <a:t>process</a:t>
            </a:r>
            <a:endParaRPr sz="60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a:t>What</a:t>
            </a:r>
            <a:r>
              <a:rPr lang="sk-SK" sz="2400" dirty="0"/>
              <a:t> – </a:t>
            </a:r>
            <a:r>
              <a:rPr lang="sk-SK" sz="2400" dirty="0" err="1"/>
              <a:t>Whom</a:t>
            </a:r>
            <a:r>
              <a:rPr lang="sk-SK" sz="2400" dirty="0"/>
              <a:t> – </a:t>
            </a:r>
            <a:r>
              <a:rPr lang="sk-SK" sz="2400" dirty="0" err="1"/>
              <a:t>How</a:t>
            </a:r>
            <a:r>
              <a:rPr lang="sk-SK" sz="2400" dirty="0"/>
              <a:t> – </a:t>
            </a:r>
            <a:r>
              <a:rPr lang="sk-SK" sz="2400" dirty="0" err="1"/>
              <a:t>When</a:t>
            </a:r>
            <a:r>
              <a:rPr lang="sk-SK" sz="2400" dirty="0"/>
              <a:t> – </a:t>
            </a:r>
            <a:r>
              <a:rPr lang="sk-SK" sz="2400" dirty="0" err="1"/>
              <a:t>How</a:t>
            </a:r>
            <a:r>
              <a:rPr lang="sk-SK" sz="2400" dirty="0"/>
              <a:t> to </a:t>
            </a:r>
            <a:r>
              <a:rPr lang="sk-SK" sz="2400" dirty="0" err="1"/>
              <a:t>check</a:t>
            </a:r>
            <a:r>
              <a:rPr lang="sk-SK" sz="2400" dirty="0"/>
              <a:t> </a:t>
            </a:r>
            <a:r>
              <a:rPr lang="sk-SK" sz="2400" dirty="0" err="1"/>
              <a:t>knowledge</a:t>
            </a:r>
            <a:r>
              <a:rPr lang="sk-SK" sz="2400" dirty="0"/>
              <a:t> – </a:t>
            </a:r>
            <a:r>
              <a:rPr lang="sk-SK" sz="2400" dirty="0" err="1"/>
              <a:t>How</a:t>
            </a:r>
            <a:r>
              <a:rPr lang="sk-SK" sz="2400" dirty="0"/>
              <a:t> to </a:t>
            </a:r>
            <a:r>
              <a:rPr lang="sk-SK" sz="2400" dirty="0" err="1"/>
              <a:t>give</a:t>
            </a:r>
            <a:endParaRPr sz="2400" dirty="0"/>
          </a:p>
        </p:txBody>
      </p:sp>
    </p:spTree>
    <p:extLst>
      <p:ext uri="{BB962C8B-B14F-4D97-AF65-F5344CB8AC3E}">
        <p14:creationId xmlns:p14="http://schemas.microsoft.com/office/powerpoint/2010/main" val="1264331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
        <p:cNvGrpSpPr/>
        <p:nvPr/>
      </p:nvGrpSpPr>
      <p:grpSpPr>
        <a:xfrm>
          <a:off x="0" y="0"/>
          <a:ext cx="0" cy="0"/>
          <a:chOff x="0" y="0"/>
          <a:chExt cx="0" cy="0"/>
        </a:xfrm>
      </p:grpSpPr>
      <p:sp>
        <p:nvSpPr>
          <p:cNvPr id="115" name="Google Shape;115;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4"/>
          <p:cNvSpPr/>
          <p:nvPr/>
        </p:nvSpPr>
        <p:spPr>
          <a:xfrm>
            <a:off x="0" y="0"/>
            <a:ext cx="5020887" cy="6491605"/>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4"/>
          <p:cNvSpPr txBox="1">
            <a:spLocks noGrp="1"/>
          </p:cNvSpPr>
          <p:nvPr>
            <p:ph type="title"/>
          </p:nvPr>
        </p:nvSpPr>
        <p:spPr>
          <a:xfrm>
            <a:off x="594360" y="1209086"/>
            <a:ext cx="3876848" cy="406492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000"/>
              <a:buFont typeface="Calibri"/>
              <a:buNone/>
            </a:pPr>
            <a:r>
              <a:rPr lang="sk-SK" sz="5000"/>
              <a:t>Teaching process</a:t>
            </a:r>
            <a:endParaRPr sz="5000"/>
          </a:p>
        </p:txBody>
      </p:sp>
      <p:grpSp>
        <p:nvGrpSpPr>
          <p:cNvPr id="118" name="Google Shape;118;p4"/>
          <p:cNvGrpSpPr/>
          <p:nvPr/>
        </p:nvGrpSpPr>
        <p:grpSpPr>
          <a:xfrm>
            <a:off x="594360" y="73152"/>
            <a:ext cx="1178966" cy="232963"/>
            <a:chOff x="594360" y="73152"/>
            <a:chExt cx="1178966" cy="232963"/>
          </a:xfrm>
        </p:grpSpPr>
        <p:sp>
          <p:nvSpPr>
            <p:cNvPr id="119" name="Google Shape;119;p4"/>
            <p:cNvSpPr/>
            <p:nvPr/>
          </p:nvSpPr>
          <p:spPr>
            <a:xfrm>
              <a:off x="109418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4"/>
            <p:cNvSpPr/>
            <p:nvPr/>
          </p:nvSpPr>
          <p:spPr>
            <a:xfrm>
              <a:off x="109418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969226"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2" name="Google Shape;122;p4"/>
            <p:cNvSpPr/>
            <p:nvPr/>
          </p:nvSpPr>
          <p:spPr>
            <a:xfrm>
              <a:off x="969226"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3" name="Google Shape;123;p4"/>
            <p:cNvSpPr/>
            <p:nvPr/>
          </p:nvSpPr>
          <p:spPr>
            <a:xfrm>
              <a:off x="84427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4"/>
            <p:cNvSpPr/>
            <p:nvPr/>
          </p:nvSpPr>
          <p:spPr>
            <a:xfrm>
              <a:off x="84427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5" name="Google Shape;125;p4"/>
            <p:cNvSpPr/>
            <p:nvPr/>
          </p:nvSpPr>
          <p:spPr>
            <a:xfrm>
              <a:off x="719315"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4"/>
            <p:cNvSpPr/>
            <p:nvPr/>
          </p:nvSpPr>
          <p:spPr>
            <a:xfrm>
              <a:off x="719315"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7" name="Google Shape;127;p4"/>
            <p:cNvSpPr/>
            <p:nvPr/>
          </p:nvSpPr>
          <p:spPr>
            <a:xfrm>
              <a:off x="594360"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8" name="Google Shape;128;p4"/>
            <p:cNvSpPr/>
            <p:nvPr/>
          </p:nvSpPr>
          <p:spPr>
            <a:xfrm>
              <a:off x="594360"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9" name="Google Shape;129;p4"/>
            <p:cNvSpPr/>
            <p:nvPr/>
          </p:nvSpPr>
          <p:spPr>
            <a:xfrm>
              <a:off x="171895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4"/>
            <p:cNvSpPr/>
            <p:nvPr/>
          </p:nvSpPr>
          <p:spPr>
            <a:xfrm>
              <a:off x="171895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1594003"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1594003"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146904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4"/>
            <p:cNvSpPr/>
            <p:nvPr/>
          </p:nvSpPr>
          <p:spPr>
            <a:xfrm>
              <a:off x="146904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4"/>
            <p:cNvSpPr/>
            <p:nvPr/>
          </p:nvSpPr>
          <p:spPr>
            <a:xfrm>
              <a:off x="1344092"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4"/>
            <p:cNvSpPr/>
            <p:nvPr/>
          </p:nvSpPr>
          <p:spPr>
            <a:xfrm>
              <a:off x="1344092"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7" name="Google Shape;137;p4"/>
            <p:cNvSpPr/>
            <p:nvPr/>
          </p:nvSpPr>
          <p:spPr>
            <a:xfrm>
              <a:off x="1219137"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8" name="Google Shape;138;p4"/>
            <p:cNvSpPr/>
            <p:nvPr/>
          </p:nvSpPr>
          <p:spPr>
            <a:xfrm>
              <a:off x="1219137"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39" name="Google Shape;139;p4"/>
          <p:cNvSpPr/>
          <p:nvPr/>
        </p:nvSpPr>
        <p:spPr>
          <a:xfrm>
            <a:off x="0" y="6501384"/>
            <a:ext cx="12192000" cy="356616"/>
          </a:xfrm>
          <a:prstGeom prst="rect">
            <a:avLst/>
          </a:pr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40" name="Google Shape;140;p4"/>
          <p:cNvGrpSpPr/>
          <p:nvPr/>
        </p:nvGrpSpPr>
        <p:grpSpPr>
          <a:xfrm>
            <a:off x="5865486" y="460188"/>
            <a:ext cx="5615194" cy="5690735"/>
            <a:chOff x="251070" y="2988"/>
            <a:chExt cx="5615194" cy="5690735"/>
          </a:xfrm>
        </p:grpSpPr>
        <p:sp>
          <p:nvSpPr>
            <p:cNvPr id="141" name="Google Shape;141;p4"/>
            <p:cNvSpPr/>
            <p:nvPr/>
          </p:nvSpPr>
          <p:spPr>
            <a:xfrm>
              <a:off x="2767295" y="71267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2"/>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txBox="1"/>
            <p:nvPr/>
          </p:nvSpPr>
          <p:spPr>
            <a:xfrm>
              <a:off x="3027089" y="755499"/>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3" name="Google Shape;143;p4"/>
            <p:cNvSpPr/>
            <p:nvPr/>
          </p:nvSpPr>
          <p:spPr>
            <a:xfrm>
              <a:off x="251070" y="2988"/>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txBox="1"/>
            <p:nvPr/>
          </p:nvSpPr>
          <p:spPr>
            <a:xfrm>
              <a:off x="25107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What </a:t>
              </a:r>
              <a:r>
                <a:rPr lang="sk-SK" sz="1900" b="0" i="0" u="none" strike="noStrike" cap="none">
                  <a:solidFill>
                    <a:schemeClr val="lt1"/>
                  </a:solidFill>
                  <a:latin typeface="Calibri"/>
                  <a:ea typeface="Calibri"/>
                  <a:cs typeface="Calibri"/>
                  <a:sym typeface="Calibri"/>
                </a:rPr>
                <a:t> = topic</a:t>
              </a:r>
              <a:endParaRPr sz="1900" b="0" i="0" u="none" strike="noStrike" cap="none">
                <a:solidFill>
                  <a:schemeClr val="lt1"/>
                </a:solidFill>
                <a:latin typeface="Calibri"/>
                <a:ea typeface="Calibri"/>
                <a:cs typeface="Calibri"/>
                <a:sym typeface="Calibri"/>
              </a:endParaRPr>
            </a:p>
          </p:txBody>
        </p:sp>
        <p:sp>
          <p:nvSpPr>
            <p:cNvPr id="145" name="Google Shape;145;p4"/>
            <p:cNvSpPr/>
            <p:nvPr/>
          </p:nvSpPr>
          <p:spPr>
            <a:xfrm>
              <a:off x="1510082" y="1512002"/>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chemeClr val="accent3"/>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2979896" y="178338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7" name="Google Shape;147;p4"/>
            <p:cNvSpPr/>
            <p:nvPr/>
          </p:nvSpPr>
          <p:spPr>
            <a:xfrm>
              <a:off x="3348240" y="2988"/>
              <a:ext cx="2518024" cy="1510814"/>
            </a:xfrm>
            <a:prstGeom prst="rect">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334824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Whom</a:t>
              </a:r>
              <a:r>
                <a:rPr lang="sk-SK" sz="1900" b="0" i="0" u="none" strike="noStrike" cap="none">
                  <a:solidFill>
                    <a:schemeClr val="lt1"/>
                  </a:solidFill>
                  <a:latin typeface="Calibri"/>
                  <a:ea typeface="Calibri"/>
                  <a:cs typeface="Calibri"/>
                  <a:sym typeface="Calibri"/>
                </a:rPr>
                <a:t> = diagnosis/assessemnt of the class </a:t>
              </a:r>
              <a:endParaRPr sz="1900" b="0" i="0" u="none" strike="noStrike" cap="none">
                <a:solidFill>
                  <a:schemeClr val="lt1"/>
                </a:solidFill>
                <a:latin typeface="Calibri"/>
                <a:ea typeface="Calibri"/>
                <a:cs typeface="Calibri"/>
                <a:sym typeface="Calibri"/>
              </a:endParaRPr>
            </a:p>
          </p:txBody>
        </p:sp>
        <p:sp>
          <p:nvSpPr>
            <p:cNvPr id="149" name="Google Shape;149;p4"/>
            <p:cNvSpPr/>
            <p:nvPr/>
          </p:nvSpPr>
          <p:spPr>
            <a:xfrm>
              <a:off x="2767295" y="280263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4"/>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3027089" y="284546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1" name="Google Shape;151;p4"/>
            <p:cNvSpPr/>
            <p:nvPr/>
          </p:nvSpPr>
          <p:spPr>
            <a:xfrm>
              <a:off x="251070" y="2092948"/>
              <a:ext cx="2518024" cy="1510814"/>
            </a:xfrm>
            <a:prstGeom prst="rect">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25107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How</a:t>
              </a:r>
              <a:r>
                <a:rPr lang="sk-SK" sz="1900" b="0" i="0" u="none" strike="noStrike" cap="none">
                  <a:solidFill>
                    <a:schemeClr val="lt1"/>
                  </a:solidFill>
                  <a:latin typeface="Calibri"/>
                  <a:ea typeface="Calibri"/>
                  <a:cs typeface="Calibri"/>
                  <a:sym typeface="Calibri"/>
                </a:rPr>
                <a:t> = methods </a:t>
              </a:r>
              <a:endParaRPr sz="1900" b="0" i="0" u="none" strike="noStrike" cap="none">
                <a:solidFill>
                  <a:schemeClr val="lt1"/>
                </a:solidFill>
                <a:latin typeface="Calibri"/>
                <a:ea typeface="Calibri"/>
                <a:cs typeface="Calibri"/>
                <a:sym typeface="Calibri"/>
              </a:endParaRPr>
            </a:p>
          </p:txBody>
        </p:sp>
        <p:sp>
          <p:nvSpPr>
            <p:cNvPr id="153" name="Google Shape;153;p4"/>
            <p:cNvSpPr/>
            <p:nvPr/>
          </p:nvSpPr>
          <p:spPr>
            <a:xfrm>
              <a:off x="1510082" y="3601963"/>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rgbClr val="599BD5"/>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2979896" y="387334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5" name="Google Shape;155;p4"/>
            <p:cNvSpPr/>
            <p:nvPr/>
          </p:nvSpPr>
          <p:spPr>
            <a:xfrm>
              <a:off x="3348240" y="2092948"/>
              <a:ext cx="2518024" cy="1510814"/>
            </a:xfrm>
            <a:prstGeom prst="rect">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334824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When</a:t>
              </a:r>
              <a:r>
                <a:rPr lang="sk-SK" sz="1900" b="0" i="0" u="none" strike="noStrike" cap="none">
                  <a:solidFill>
                    <a:schemeClr val="lt1"/>
                  </a:solidFill>
                  <a:latin typeface="Calibri"/>
                  <a:ea typeface="Calibri"/>
                  <a:cs typeface="Calibri"/>
                  <a:sym typeface="Calibri"/>
                </a:rPr>
                <a:t> = timing/circumstances/</a:t>
              </a:r>
              <a:endParaRPr/>
            </a:p>
            <a:p>
              <a:pPr marL="0" marR="0" lvl="0" indent="0" algn="ctr" rtl="0">
                <a:lnSpc>
                  <a:spcPct val="90000"/>
                </a:lnSpc>
                <a:spcBef>
                  <a:spcPts val="665"/>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atmosphere</a:t>
              </a:r>
              <a:endParaRPr sz="1900" b="0" i="0" u="none" strike="noStrike" cap="none">
                <a:solidFill>
                  <a:schemeClr val="lt1"/>
                </a:solidFill>
                <a:latin typeface="Calibri"/>
                <a:ea typeface="Calibri"/>
                <a:cs typeface="Calibri"/>
                <a:sym typeface="Calibri"/>
              </a:endParaRPr>
            </a:p>
          </p:txBody>
        </p:sp>
        <p:sp>
          <p:nvSpPr>
            <p:cNvPr id="157" name="Google Shape;157;p4"/>
            <p:cNvSpPr/>
            <p:nvPr/>
          </p:nvSpPr>
          <p:spPr>
            <a:xfrm>
              <a:off x="2767295" y="4892596"/>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6"/>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3027089" y="493542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9" name="Google Shape;159;p4"/>
            <p:cNvSpPr/>
            <p:nvPr/>
          </p:nvSpPr>
          <p:spPr>
            <a:xfrm>
              <a:off x="251070" y="4182909"/>
              <a:ext cx="2518024" cy="1510814"/>
            </a:xfrm>
            <a:prstGeom prst="rect">
              <a:avLst/>
            </a:prstGeom>
            <a:solidFill>
              <a:schemeClr val="accent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txBox="1"/>
            <p:nvPr/>
          </p:nvSpPr>
          <p:spPr>
            <a:xfrm>
              <a:off x="25107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Check knowledge </a:t>
              </a:r>
              <a:r>
                <a:rPr lang="sk-SK" sz="1900" b="0" i="0" u="none" strike="noStrike" cap="none">
                  <a:solidFill>
                    <a:schemeClr val="lt1"/>
                  </a:solidFill>
                  <a:latin typeface="Calibri"/>
                  <a:ea typeface="Calibri"/>
                  <a:cs typeface="Calibri"/>
                  <a:sym typeface="Calibri"/>
                </a:rPr>
                <a:t>= proof of learning</a:t>
              </a:r>
              <a:endParaRPr sz="1900" b="0" i="0" u="none" strike="noStrike" cap="none">
                <a:solidFill>
                  <a:schemeClr val="lt1"/>
                </a:solidFill>
                <a:latin typeface="Calibri"/>
                <a:ea typeface="Calibri"/>
                <a:cs typeface="Calibri"/>
                <a:sym typeface="Calibri"/>
              </a:endParaRPr>
            </a:p>
          </p:txBody>
        </p:sp>
        <p:sp>
          <p:nvSpPr>
            <p:cNvPr id="161" name="Google Shape;161;p4"/>
            <p:cNvSpPr/>
            <p:nvPr/>
          </p:nvSpPr>
          <p:spPr>
            <a:xfrm>
              <a:off x="3348240" y="4182909"/>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txBox="1"/>
            <p:nvPr/>
          </p:nvSpPr>
          <p:spPr>
            <a:xfrm>
              <a:off x="334824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How to </a:t>
              </a:r>
              <a:r>
                <a:rPr lang="sk-SK" sz="1900" b="1" i="0" u="none" strike="noStrike" cap="none">
                  <a:solidFill>
                    <a:schemeClr val="lt1"/>
                  </a:solidFill>
                  <a:latin typeface="Calibri"/>
                  <a:ea typeface="Calibri"/>
                  <a:cs typeface="Calibri"/>
                  <a:sym typeface="Calibri"/>
                </a:rPr>
                <a:t>give feedback </a:t>
              </a:r>
              <a:r>
                <a:rPr lang="sk-SK" sz="1900" b="0" i="0" u="none" strike="noStrike" cap="none">
                  <a:solidFill>
                    <a:schemeClr val="lt1"/>
                  </a:solidFill>
                  <a:latin typeface="Calibri"/>
                  <a:ea typeface="Calibri"/>
                  <a:cs typeface="Calibri"/>
                  <a:sym typeface="Calibri"/>
                </a:rPr>
                <a:t>= type of assessment</a:t>
              </a:r>
              <a:endParaRPr sz="19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Portfolio </a:t>
            </a:r>
            <a:r>
              <a:rPr lang="cs-CZ" dirty="0" err="1"/>
              <a:t>task</a:t>
            </a:r>
            <a:endParaRPr lang="cs-CZ" dirty="0"/>
          </a:p>
        </p:txBody>
      </p:sp>
      <p:sp>
        <p:nvSpPr>
          <p:cNvPr id="3" name="Zástupný symbol pro text 2"/>
          <p:cNvSpPr>
            <a:spLocks noGrp="1"/>
          </p:cNvSpPr>
          <p:nvPr>
            <p:ph type="body" idx="1"/>
          </p:nvPr>
        </p:nvSpPr>
        <p:spPr>
          <a:xfrm>
            <a:off x="838200" y="1450731"/>
            <a:ext cx="10515600" cy="5266592"/>
          </a:xfrm>
        </p:spPr>
        <p:txBody>
          <a:bodyPr>
            <a:normAutofit fontScale="47500" lnSpcReduction="20000"/>
          </a:bodyPr>
          <a:lstStyle/>
          <a:p>
            <a:pPr marL="0" lvl="0" indent="0" algn="just">
              <a:lnSpc>
                <a:spcPct val="115000"/>
              </a:lnSpc>
              <a:spcBef>
                <a:spcPts val="1200"/>
              </a:spcBef>
              <a:buSzPct val="33846"/>
              <a:buNone/>
            </a:pPr>
            <a:r>
              <a:rPr lang="en-US" sz="2900" b="1" dirty="0">
                <a:latin typeface="Arial"/>
                <a:ea typeface="Arial"/>
                <a:cs typeface="Arial"/>
                <a:sym typeface="Arial"/>
              </a:rPr>
              <a:t>Steps to follow:</a:t>
            </a:r>
          </a:p>
          <a:p>
            <a:pPr marL="0" lvl="0" indent="0">
              <a:lnSpc>
                <a:spcPct val="115000"/>
              </a:lnSpc>
              <a:spcBef>
                <a:spcPts val="1200"/>
              </a:spcBef>
              <a:buSzPct val="33846"/>
              <a:buNone/>
            </a:pPr>
            <a:r>
              <a:rPr lang="en-US" sz="2900" b="1" dirty="0">
                <a:latin typeface="Arial"/>
                <a:ea typeface="Arial"/>
                <a:cs typeface="Arial"/>
                <a:sym typeface="Arial"/>
              </a:rPr>
              <a:t>1. </a:t>
            </a:r>
            <a:r>
              <a:rPr lang="en-US" sz="2900" b="1" dirty="0">
                <a:solidFill>
                  <a:srgbClr val="FF0000"/>
                </a:solidFill>
                <a:latin typeface="Arial"/>
                <a:ea typeface="Arial"/>
                <a:cs typeface="Arial"/>
                <a:sym typeface="Arial"/>
              </a:rPr>
              <a:t>Choose a school and describe it. What type of school is it? What type of students does it educate? Study the SEP ( School educational plan) of the selected school and characterize declared principles / strategies on which the school builds the SEP.</a:t>
            </a:r>
          </a:p>
          <a:p>
            <a:pPr marL="0" lvl="0" indent="0">
              <a:lnSpc>
                <a:spcPct val="115000"/>
              </a:lnSpc>
              <a:spcBef>
                <a:spcPts val="1200"/>
              </a:spcBef>
              <a:buSzPct val="33846"/>
              <a:buNone/>
            </a:pPr>
            <a:r>
              <a:rPr lang="en-US" sz="2900" b="1" dirty="0">
                <a:latin typeface="Arial"/>
                <a:ea typeface="Arial"/>
                <a:cs typeface="Arial"/>
                <a:sym typeface="Arial"/>
              </a:rPr>
              <a:t>2. Choose one thematic unit within one year of the selected school type and find out how the school curriculum delimits the curriculum and outcomes for one of your subjects and how it corresponds with the philosophy of education by </a:t>
            </a:r>
            <a:r>
              <a:rPr lang="en-US" sz="2900" b="1" dirty="0" err="1">
                <a:latin typeface="Arial"/>
                <a:ea typeface="Arial"/>
                <a:cs typeface="Arial"/>
                <a:sym typeface="Arial"/>
              </a:rPr>
              <a:t>Pasche</a:t>
            </a:r>
            <a:r>
              <a:rPr lang="en-US" sz="2900" b="1" dirty="0">
                <a:latin typeface="Arial"/>
                <a:ea typeface="Arial"/>
                <a:cs typeface="Arial"/>
                <a:sym typeface="Arial"/>
              </a:rPr>
              <a:t> et al.</a:t>
            </a:r>
          </a:p>
          <a:p>
            <a:pPr marL="0" lvl="0" indent="0">
              <a:lnSpc>
                <a:spcPct val="115000"/>
              </a:lnSpc>
              <a:spcBef>
                <a:spcPts val="1200"/>
              </a:spcBef>
              <a:buSzPct val="33846"/>
              <a:buNone/>
            </a:pPr>
            <a:r>
              <a:rPr lang="en-US" sz="2900" b="1" dirty="0">
                <a:latin typeface="Arial"/>
                <a:ea typeface="Arial"/>
                <a:cs typeface="Arial"/>
                <a:sym typeface="Arial"/>
              </a:rPr>
              <a:t>3.  Perform didactic analysis of the curriculum of the selected thematic unit (concepts, learning tasks, cross-curricular relations).</a:t>
            </a:r>
          </a:p>
          <a:p>
            <a:pPr marL="0" lvl="0" indent="0">
              <a:lnSpc>
                <a:spcPct val="115000"/>
              </a:lnSpc>
              <a:spcBef>
                <a:spcPts val="1200"/>
              </a:spcBef>
              <a:buSzPct val="33846"/>
              <a:buNone/>
            </a:pPr>
            <a:r>
              <a:rPr lang="en-US" sz="2900" b="1" dirty="0">
                <a:latin typeface="Arial"/>
                <a:ea typeface="Arial"/>
                <a:cs typeface="Arial"/>
                <a:sym typeface="Arial"/>
              </a:rPr>
              <a:t>4. Formulate general objectives for the selected thematic unit.</a:t>
            </a:r>
          </a:p>
          <a:p>
            <a:pPr marL="0" lvl="0" indent="0">
              <a:lnSpc>
                <a:spcPct val="115000"/>
              </a:lnSpc>
              <a:spcBef>
                <a:spcPts val="1200"/>
              </a:spcBef>
              <a:buSzPct val="33846"/>
              <a:buNone/>
            </a:pPr>
            <a:r>
              <a:rPr lang="en-US" sz="2900" b="1" dirty="0">
                <a:latin typeface="Arial"/>
                <a:ea typeface="Arial"/>
                <a:cs typeface="Arial"/>
                <a:sym typeface="Arial"/>
              </a:rPr>
              <a:t>5. Schedule the whole unit into several lessons.</a:t>
            </a:r>
          </a:p>
          <a:p>
            <a:pPr marL="0" lvl="0" indent="0">
              <a:lnSpc>
                <a:spcPct val="115000"/>
              </a:lnSpc>
              <a:spcBef>
                <a:spcPts val="1200"/>
              </a:spcBef>
              <a:buSzPct val="33846"/>
              <a:buNone/>
            </a:pPr>
            <a:r>
              <a:rPr lang="en-US" sz="2900" b="1" dirty="0">
                <a:latin typeface="Arial"/>
                <a:ea typeface="Arial"/>
                <a:cs typeface="Arial"/>
                <a:sym typeface="Arial"/>
              </a:rPr>
              <a:t>6. For each teaching unit, formulate sub-objectives derived from the more general objectives and propose the activities (learning tasks) and the assessment methods accordingly.</a:t>
            </a:r>
          </a:p>
          <a:p>
            <a:pPr marL="0" lvl="0" indent="0">
              <a:lnSpc>
                <a:spcPct val="115000"/>
              </a:lnSpc>
              <a:spcBef>
                <a:spcPts val="1200"/>
              </a:spcBef>
              <a:buSzPct val="33846"/>
              <a:buNone/>
            </a:pPr>
            <a:r>
              <a:rPr lang="en-US" sz="2900" b="1" dirty="0">
                <a:latin typeface="Arial"/>
                <a:ea typeface="Arial"/>
                <a:cs typeface="Arial"/>
                <a:sym typeface="Arial"/>
              </a:rPr>
              <a:t>7. Based on your practical experience, consider teaching with regard to pupils' capabilities (e.g. gifted pupils, with SEN).</a:t>
            </a:r>
          </a:p>
          <a:p>
            <a:pPr marL="0" lvl="0" indent="0">
              <a:lnSpc>
                <a:spcPct val="115000"/>
              </a:lnSpc>
              <a:spcBef>
                <a:spcPts val="1200"/>
              </a:spcBef>
              <a:buSzPct val="33846"/>
              <a:buNone/>
            </a:pPr>
            <a:r>
              <a:rPr lang="en-US" sz="2900" b="1" dirty="0">
                <a:latin typeface="Arial"/>
                <a:ea typeface="Arial"/>
                <a:cs typeface="Arial"/>
                <a:sym typeface="Arial"/>
              </a:rPr>
              <a:t>Organize your outputs clearly into one file in MS Word format, giving your name. Do not forget to use citations. Submit the assignment to the appropriate Homework vaults folder (the date will be specified by the teacher).</a:t>
            </a:r>
          </a:p>
          <a:p>
            <a:pPr marL="0" lvl="0" indent="0">
              <a:lnSpc>
                <a:spcPct val="115000"/>
              </a:lnSpc>
              <a:spcBef>
                <a:spcPts val="1200"/>
              </a:spcBef>
              <a:buSzPct val="91666"/>
              <a:buNone/>
            </a:pPr>
            <a:r>
              <a:rPr lang="en-US" sz="2900" dirty="0">
                <a:latin typeface="Arial"/>
                <a:ea typeface="Arial"/>
                <a:cs typeface="Arial"/>
                <a:sym typeface="Arial"/>
              </a:rPr>
              <a:t> </a:t>
            </a:r>
          </a:p>
          <a:p>
            <a:pPr marL="114300" indent="0">
              <a:buNone/>
            </a:pPr>
            <a:endParaRPr lang="cs-CZ" dirty="0"/>
          </a:p>
        </p:txBody>
      </p:sp>
    </p:spTree>
    <p:extLst>
      <p:ext uri="{BB962C8B-B14F-4D97-AF65-F5344CB8AC3E}">
        <p14:creationId xmlns:p14="http://schemas.microsoft.com/office/powerpoint/2010/main" val="336872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4"/>
          <p:cNvSpPr/>
          <p:nvPr/>
        </p:nvSpPr>
        <p:spPr>
          <a:xfrm>
            <a:off x="0" y="0"/>
            <a:ext cx="5020887" cy="6491605"/>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4"/>
          <p:cNvSpPr txBox="1">
            <a:spLocks noGrp="1"/>
          </p:cNvSpPr>
          <p:nvPr>
            <p:ph type="title"/>
          </p:nvPr>
        </p:nvSpPr>
        <p:spPr>
          <a:xfrm>
            <a:off x="594360" y="1209086"/>
            <a:ext cx="3876848" cy="406492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000"/>
              <a:buFont typeface="Calibri"/>
              <a:buNone/>
            </a:pPr>
            <a:r>
              <a:rPr lang="sk-SK" sz="5000"/>
              <a:t>Teaching process</a:t>
            </a:r>
            <a:endParaRPr sz="5000"/>
          </a:p>
        </p:txBody>
      </p:sp>
      <p:grpSp>
        <p:nvGrpSpPr>
          <p:cNvPr id="118" name="Google Shape;118;p4"/>
          <p:cNvGrpSpPr/>
          <p:nvPr/>
        </p:nvGrpSpPr>
        <p:grpSpPr>
          <a:xfrm>
            <a:off x="594360" y="73152"/>
            <a:ext cx="1178966" cy="232963"/>
            <a:chOff x="594360" y="73152"/>
            <a:chExt cx="1178966" cy="232963"/>
          </a:xfrm>
        </p:grpSpPr>
        <p:sp>
          <p:nvSpPr>
            <p:cNvPr id="119" name="Google Shape;119;p4"/>
            <p:cNvSpPr/>
            <p:nvPr/>
          </p:nvSpPr>
          <p:spPr>
            <a:xfrm>
              <a:off x="109418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4"/>
            <p:cNvSpPr/>
            <p:nvPr/>
          </p:nvSpPr>
          <p:spPr>
            <a:xfrm>
              <a:off x="109418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969226"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2" name="Google Shape;122;p4"/>
            <p:cNvSpPr/>
            <p:nvPr/>
          </p:nvSpPr>
          <p:spPr>
            <a:xfrm>
              <a:off x="969226"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3" name="Google Shape;123;p4"/>
            <p:cNvSpPr/>
            <p:nvPr/>
          </p:nvSpPr>
          <p:spPr>
            <a:xfrm>
              <a:off x="84427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4"/>
            <p:cNvSpPr/>
            <p:nvPr/>
          </p:nvSpPr>
          <p:spPr>
            <a:xfrm>
              <a:off x="84427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5" name="Google Shape;125;p4"/>
            <p:cNvSpPr/>
            <p:nvPr/>
          </p:nvSpPr>
          <p:spPr>
            <a:xfrm>
              <a:off x="719315"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4"/>
            <p:cNvSpPr/>
            <p:nvPr/>
          </p:nvSpPr>
          <p:spPr>
            <a:xfrm>
              <a:off x="719315"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7" name="Google Shape;127;p4"/>
            <p:cNvSpPr/>
            <p:nvPr/>
          </p:nvSpPr>
          <p:spPr>
            <a:xfrm>
              <a:off x="594360"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8" name="Google Shape;128;p4"/>
            <p:cNvSpPr/>
            <p:nvPr/>
          </p:nvSpPr>
          <p:spPr>
            <a:xfrm>
              <a:off x="594360"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9" name="Google Shape;129;p4"/>
            <p:cNvSpPr/>
            <p:nvPr/>
          </p:nvSpPr>
          <p:spPr>
            <a:xfrm>
              <a:off x="171895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4"/>
            <p:cNvSpPr/>
            <p:nvPr/>
          </p:nvSpPr>
          <p:spPr>
            <a:xfrm>
              <a:off x="171895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1594003"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1594003"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146904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4"/>
            <p:cNvSpPr/>
            <p:nvPr/>
          </p:nvSpPr>
          <p:spPr>
            <a:xfrm>
              <a:off x="146904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4"/>
            <p:cNvSpPr/>
            <p:nvPr/>
          </p:nvSpPr>
          <p:spPr>
            <a:xfrm>
              <a:off x="1344092"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4"/>
            <p:cNvSpPr/>
            <p:nvPr/>
          </p:nvSpPr>
          <p:spPr>
            <a:xfrm>
              <a:off x="1344092"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7" name="Google Shape;137;p4"/>
            <p:cNvSpPr/>
            <p:nvPr/>
          </p:nvSpPr>
          <p:spPr>
            <a:xfrm>
              <a:off x="1219137"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8" name="Google Shape;138;p4"/>
            <p:cNvSpPr/>
            <p:nvPr/>
          </p:nvSpPr>
          <p:spPr>
            <a:xfrm>
              <a:off x="1219137"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39" name="Google Shape;139;p4"/>
          <p:cNvSpPr/>
          <p:nvPr/>
        </p:nvSpPr>
        <p:spPr>
          <a:xfrm>
            <a:off x="0" y="6501384"/>
            <a:ext cx="12192000" cy="356616"/>
          </a:xfrm>
          <a:prstGeom prst="rect">
            <a:avLst/>
          </a:pr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40" name="Google Shape;140;p4"/>
          <p:cNvGrpSpPr/>
          <p:nvPr/>
        </p:nvGrpSpPr>
        <p:grpSpPr>
          <a:xfrm>
            <a:off x="5865486" y="460188"/>
            <a:ext cx="5615194" cy="5690735"/>
            <a:chOff x="251070" y="2988"/>
            <a:chExt cx="5615194" cy="5690735"/>
          </a:xfrm>
        </p:grpSpPr>
        <p:sp>
          <p:nvSpPr>
            <p:cNvPr id="141" name="Google Shape;141;p4"/>
            <p:cNvSpPr/>
            <p:nvPr/>
          </p:nvSpPr>
          <p:spPr>
            <a:xfrm>
              <a:off x="2767295" y="71267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2"/>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txBox="1"/>
            <p:nvPr/>
          </p:nvSpPr>
          <p:spPr>
            <a:xfrm>
              <a:off x="3027089" y="755499"/>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3" name="Google Shape;143;p4"/>
            <p:cNvSpPr/>
            <p:nvPr/>
          </p:nvSpPr>
          <p:spPr>
            <a:xfrm>
              <a:off x="251070" y="2988"/>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txBox="1"/>
            <p:nvPr/>
          </p:nvSpPr>
          <p:spPr>
            <a:xfrm>
              <a:off x="25107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What </a:t>
              </a:r>
              <a:r>
                <a:rPr lang="sk-SK" sz="1900" b="0" i="0" u="none" strike="noStrike" cap="none">
                  <a:solidFill>
                    <a:schemeClr val="lt1"/>
                  </a:solidFill>
                  <a:latin typeface="Calibri"/>
                  <a:ea typeface="Calibri"/>
                  <a:cs typeface="Calibri"/>
                  <a:sym typeface="Calibri"/>
                </a:rPr>
                <a:t> = topic</a:t>
              </a:r>
              <a:endParaRPr sz="1900" b="0" i="0" u="none" strike="noStrike" cap="none">
                <a:solidFill>
                  <a:schemeClr val="lt1"/>
                </a:solidFill>
                <a:latin typeface="Calibri"/>
                <a:ea typeface="Calibri"/>
                <a:cs typeface="Calibri"/>
                <a:sym typeface="Calibri"/>
              </a:endParaRPr>
            </a:p>
          </p:txBody>
        </p:sp>
        <p:sp>
          <p:nvSpPr>
            <p:cNvPr id="145" name="Google Shape;145;p4"/>
            <p:cNvSpPr/>
            <p:nvPr/>
          </p:nvSpPr>
          <p:spPr>
            <a:xfrm>
              <a:off x="1510082" y="1512002"/>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chemeClr val="accent3"/>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2979896" y="178338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7" name="Google Shape;147;p4"/>
            <p:cNvSpPr/>
            <p:nvPr/>
          </p:nvSpPr>
          <p:spPr>
            <a:xfrm>
              <a:off x="3348240" y="2988"/>
              <a:ext cx="2518024" cy="1510814"/>
            </a:xfrm>
            <a:prstGeom prst="rect">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334824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Whom</a:t>
              </a:r>
              <a:r>
                <a:rPr lang="sk-SK" sz="1900" b="0" i="0" u="none" strike="noStrike" cap="none">
                  <a:solidFill>
                    <a:schemeClr val="lt1"/>
                  </a:solidFill>
                  <a:latin typeface="Calibri"/>
                  <a:ea typeface="Calibri"/>
                  <a:cs typeface="Calibri"/>
                  <a:sym typeface="Calibri"/>
                </a:rPr>
                <a:t> = diagnosis/assessemnt of the class </a:t>
              </a:r>
              <a:endParaRPr sz="1900" b="0" i="0" u="none" strike="noStrike" cap="none">
                <a:solidFill>
                  <a:schemeClr val="lt1"/>
                </a:solidFill>
                <a:latin typeface="Calibri"/>
                <a:ea typeface="Calibri"/>
                <a:cs typeface="Calibri"/>
                <a:sym typeface="Calibri"/>
              </a:endParaRPr>
            </a:p>
          </p:txBody>
        </p:sp>
        <p:sp>
          <p:nvSpPr>
            <p:cNvPr id="149" name="Google Shape;149;p4"/>
            <p:cNvSpPr/>
            <p:nvPr/>
          </p:nvSpPr>
          <p:spPr>
            <a:xfrm>
              <a:off x="2767295" y="280263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4"/>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3027089" y="284546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1" name="Google Shape;151;p4"/>
            <p:cNvSpPr/>
            <p:nvPr/>
          </p:nvSpPr>
          <p:spPr>
            <a:xfrm>
              <a:off x="251070" y="2092948"/>
              <a:ext cx="2518024" cy="1510814"/>
            </a:xfrm>
            <a:prstGeom prst="rect">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25107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How</a:t>
              </a:r>
              <a:r>
                <a:rPr lang="sk-SK" sz="1900" b="0" i="0" u="none" strike="noStrike" cap="none">
                  <a:solidFill>
                    <a:schemeClr val="lt1"/>
                  </a:solidFill>
                  <a:latin typeface="Calibri"/>
                  <a:ea typeface="Calibri"/>
                  <a:cs typeface="Calibri"/>
                  <a:sym typeface="Calibri"/>
                </a:rPr>
                <a:t> = methods </a:t>
              </a:r>
              <a:endParaRPr sz="1900" b="0" i="0" u="none" strike="noStrike" cap="none">
                <a:solidFill>
                  <a:schemeClr val="lt1"/>
                </a:solidFill>
                <a:latin typeface="Calibri"/>
                <a:ea typeface="Calibri"/>
                <a:cs typeface="Calibri"/>
                <a:sym typeface="Calibri"/>
              </a:endParaRPr>
            </a:p>
          </p:txBody>
        </p:sp>
        <p:sp>
          <p:nvSpPr>
            <p:cNvPr id="153" name="Google Shape;153;p4"/>
            <p:cNvSpPr/>
            <p:nvPr/>
          </p:nvSpPr>
          <p:spPr>
            <a:xfrm>
              <a:off x="1510082" y="3601963"/>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rgbClr val="599BD5"/>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2979896" y="387334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5" name="Google Shape;155;p4"/>
            <p:cNvSpPr/>
            <p:nvPr/>
          </p:nvSpPr>
          <p:spPr>
            <a:xfrm>
              <a:off x="3348240" y="2092948"/>
              <a:ext cx="2518024" cy="1510814"/>
            </a:xfrm>
            <a:prstGeom prst="rect">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334824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When</a:t>
              </a:r>
              <a:r>
                <a:rPr lang="sk-SK" sz="1900" b="0" i="0" u="none" strike="noStrike" cap="none">
                  <a:solidFill>
                    <a:schemeClr val="lt1"/>
                  </a:solidFill>
                  <a:latin typeface="Calibri"/>
                  <a:ea typeface="Calibri"/>
                  <a:cs typeface="Calibri"/>
                  <a:sym typeface="Calibri"/>
                </a:rPr>
                <a:t> = timing/circumstances/</a:t>
              </a:r>
              <a:endParaRPr/>
            </a:p>
            <a:p>
              <a:pPr marL="0" marR="0" lvl="0" indent="0" algn="ctr" rtl="0">
                <a:lnSpc>
                  <a:spcPct val="90000"/>
                </a:lnSpc>
                <a:spcBef>
                  <a:spcPts val="665"/>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atmosphere</a:t>
              </a:r>
              <a:endParaRPr sz="1900" b="0" i="0" u="none" strike="noStrike" cap="none">
                <a:solidFill>
                  <a:schemeClr val="lt1"/>
                </a:solidFill>
                <a:latin typeface="Calibri"/>
                <a:ea typeface="Calibri"/>
                <a:cs typeface="Calibri"/>
                <a:sym typeface="Calibri"/>
              </a:endParaRPr>
            </a:p>
          </p:txBody>
        </p:sp>
        <p:sp>
          <p:nvSpPr>
            <p:cNvPr id="157" name="Google Shape;157;p4"/>
            <p:cNvSpPr/>
            <p:nvPr/>
          </p:nvSpPr>
          <p:spPr>
            <a:xfrm>
              <a:off x="2767295" y="4892596"/>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6"/>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3027089" y="493542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9" name="Google Shape;159;p4"/>
            <p:cNvSpPr/>
            <p:nvPr/>
          </p:nvSpPr>
          <p:spPr>
            <a:xfrm>
              <a:off x="251070" y="4182909"/>
              <a:ext cx="2518024" cy="1510814"/>
            </a:xfrm>
            <a:prstGeom prst="rect">
              <a:avLst/>
            </a:prstGeom>
            <a:solidFill>
              <a:schemeClr val="accent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txBox="1"/>
            <p:nvPr/>
          </p:nvSpPr>
          <p:spPr>
            <a:xfrm>
              <a:off x="25107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Check knowledge </a:t>
              </a:r>
              <a:r>
                <a:rPr lang="sk-SK" sz="1900" b="0" i="0" u="none" strike="noStrike" cap="none">
                  <a:solidFill>
                    <a:schemeClr val="lt1"/>
                  </a:solidFill>
                  <a:latin typeface="Calibri"/>
                  <a:ea typeface="Calibri"/>
                  <a:cs typeface="Calibri"/>
                  <a:sym typeface="Calibri"/>
                </a:rPr>
                <a:t>= proof of learning</a:t>
              </a:r>
              <a:endParaRPr sz="1900" b="0" i="0" u="none" strike="noStrike" cap="none">
                <a:solidFill>
                  <a:schemeClr val="lt1"/>
                </a:solidFill>
                <a:latin typeface="Calibri"/>
                <a:ea typeface="Calibri"/>
                <a:cs typeface="Calibri"/>
                <a:sym typeface="Calibri"/>
              </a:endParaRPr>
            </a:p>
          </p:txBody>
        </p:sp>
        <p:sp>
          <p:nvSpPr>
            <p:cNvPr id="161" name="Google Shape;161;p4"/>
            <p:cNvSpPr/>
            <p:nvPr/>
          </p:nvSpPr>
          <p:spPr>
            <a:xfrm>
              <a:off x="3348240" y="4182909"/>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txBox="1"/>
            <p:nvPr/>
          </p:nvSpPr>
          <p:spPr>
            <a:xfrm>
              <a:off x="334824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How to </a:t>
              </a:r>
              <a:r>
                <a:rPr lang="sk-SK" sz="1900" b="1" i="0" u="none" strike="noStrike" cap="none">
                  <a:solidFill>
                    <a:schemeClr val="lt1"/>
                  </a:solidFill>
                  <a:latin typeface="Calibri"/>
                  <a:ea typeface="Calibri"/>
                  <a:cs typeface="Calibri"/>
                  <a:sym typeface="Calibri"/>
                </a:rPr>
                <a:t>give feedback </a:t>
              </a:r>
              <a:r>
                <a:rPr lang="sk-SK" sz="1900" b="0" i="0" u="none" strike="noStrike" cap="none">
                  <a:solidFill>
                    <a:schemeClr val="lt1"/>
                  </a:solidFill>
                  <a:latin typeface="Calibri"/>
                  <a:ea typeface="Calibri"/>
                  <a:cs typeface="Calibri"/>
                  <a:sym typeface="Calibri"/>
                </a:rPr>
                <a:t>= type of assessment</a:t>
              </a:r>
              <a:endParaRPr sz="1900" b="0" i="0" u="none" strike="noStrike" cap="none">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213485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p5"/>
          <p:cNvSpPr/>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8" name="Google Shape;16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5"/>
          <p:cNvSpPr txBox="1">
            <a:spLocks noGrp="1"/>
          </p:cNvSpPr>
          <p:nvPr>
            <p:ph type="title"/>
          </p:nvPr>
        </p:nvSpPr>
        <p:spPr>
          <a:xfrm>
            <a:off x="3045368" y="2043663"/>
            <a:ext cx="6105194" cy="203105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6000"/>
              <a:buFont typeface="Calibri"/>
              <a:buNone/>
            </a:pPr>
            <a:r>
              <a:rPr lang="sk-SK" sz="6000">
                <a:solidFill>
                  <a:srgbClr val="FFFFFF"/>
                </a:solidFill>
                <a:latin typeface="Calibri"/>
                <a:ea typeface="Calibri"/>
                <a:cs typeface="Calibri"/>
                <a:sym typeface="Calibri"/>
              </a:rPr>
              <a:t>WHAT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2387</Words>
  <Application>Microsoft Office PowerPoint</Application>
  <PresentationFormat>Širokoúhlá obrazovka</PresentationFormat>
  <Paragraphs>218</Paragraphs>
  <Slides>38</Slides>
  <Notes>18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Calibri</vt:lpstr>
      <vt:lpstr>Times New Roman</vt:lpstr>
      <vt:lpstr>Office Theme</vt:lpstr>
      <vt:lpstr>SWOT analysis</vt:lpstr>
      <vt:lpstr>Prezentace aplikace PowerPoint</vt:lpstr>
      <vt:lpstr>Teaching process</vt:lpstr>
      <vt:lpstr>Self-assessment</vt:lpstr>
      <vt:lpstr>Teaching process</vt:lpstr>
      <vt:lpstr>Teaching process</vt:lpstr>
      <vt:lpstr>Portfolio task</vt:lpstr>
      <vt:lpstr>Teaching process</vt:lpstr>
      <vt:lpstr>WHAT</vt:lpstr>
      <vt:lpstr>Well set objective is </vt:lpstr>
      <vt:lpstr>WHAT = clear objectives</vt:lpstr>
      <vt:lpstr>COGNITIVE DOMAIN - which would be the most/the least difficult for you? Why?</vt:lpstr>
      <vt:lpstr>Bloom's Taxonomy</vt:lpstr>
      <vt:lpstr>Remember / Understand / Apply / Analyze / Evaluate / Create</vt:lpstr>
      <vt:lpstr>Bloom's Taxonomy</vt:lpstr>
      <vt:lpstr>Bloom's Taxonomy</vt:lpstr>
      <vt:lpstr>Prezentace aplikace PowerPoint</vt:lpstr>
      <vt:lpstr>Educational Philosophies</vt:lpstr>
      <vt:lpstr>Educational Framework</vt:lpstr>
      <vt:lpstr>Portfolio task</vt:lpstr>
      <vt:lpstr>Thematic Unit</vt:lpstr>
      <vt:lpstr>Setting objectives</vt:lpstr>
      <vt:lpstr>Portfolio task</vt:lpstr>
      <vt:lpstr>WHAT</vt:lpstr>
      <vt:lpstr>Didactic analysis - conceptual</vt:lpstr>
      <vt:lpstr>Concepts - Facts - Generalizations</vt:lpstr>
      <vt:lpstr>Prezentace aplikace PowerPoint</vt:lpstr>
      <vt:lpstr>HOW</vt:lpstr>
      <vt:lpstr>Types of teaching: informative, heuristic, production and regulative </vt:lpstr>
      <vt:lpstr>Teaching strategies </vt:lpstr>
      <vt:lpstr>Teaching strategies - Deductive </vt:lpstr>
      <vt:lpstr>Teaching strategies - Inductive </vt:lpstr>
      <vt:lpstr>Teaching strategies – Socially mediated </vt:lpstr>
      <vt:lpstr>Teaching forms </vt:lpstr>
      <vt:lpstr>Teaching methods</vt:lpstr>
      <vt:lpstr>WHOM</vt:lpstr>
      <vt:lpstr>Initial reflection</vt:lpstr>
      <vt:lpstr>Class design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Jarmila</dc:creator>
  <cp:lastModifiedBy>Jarmila Bradová</cp:lastModifiedBy>
  <cp:revision>23</cp:revision>
  <dcterms:created xsi:type="dcterms:W3CDTF">2020-10-16T08:24:13Z</dcterms:created>
  <dcterms:modified xsi:type="dcterms:W3CDTF">2022-11-23T21:19:51Z</dcterms:modified>
</cp:coreProperties>
</file>