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83" r:id="rId6"/>
    <p:sldId id="260" r:id="rId7"/>
    <p:sldId id="285" r:id="rId8"/>
    <p:sldId id="282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92" r:id="rId18"/>
    <p:sldId id="271" r:id="rId19"/>
    <p:sldId id="272" r:id="rId20"/>
    <p:sldId id="274" r:id="rId21"/>
    <p:sldId id="276" r:id="rId22"/>
    <p:sldId id="278" r:id="rId23"/>
    <p:sldId id="279" r:id="rId24"/>
    <p:sldId id="28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ayerová" userId="027d5805-f82f-46df-a316-7ad7fdb7666f" providerId="ADAL" clId="{46408696-747F-4EE7-83C4-FFEBA561BFD9}"/>
    <pc:docChg chg="undo custSel addSld delSld modSld">
      <pc:chgData name="Anna Bayerová" userId="027d5805-f82f-46df-a316-7ad7fdb7666f" providerId="ADAL" clId="{46408696-747F-4EE7-83C4-FFEBA561BFD9}" dt="2021-04-15T20:07:54.921" v="285" actId="20577"/>
      <pc:docMkLst>
        <pc:docMk/>
      </pc:docMkLst>
      <pc:sldChg chg="modSp mod">
        <pc:chgData name="Anna Bayerová" userId="027d5805-f82f-46df-a316-7ad7fdb7666f" providerId="ADAL" clId="{46408696-747F-4EE7-83C4-FFEBA561BFD9}" dt="2021-04-15T20:03:40.680" v="76" actId="6549"/>
        <pc:sldMkLst>
          <pc:docMk/>
          <pc:sldMk cId="0" sldId="256"/>
        </pc:sldMkLst>
        <pc:spChg chg="mod">
          <ac:chgData name="Anna Bayerová" userId="027d5805-f82f-46df-a316-7ad7fdb7666f" providerId="ADAL" clId="{46408696-747F-4EE7-83C4-FFEBA561BFD9}" dt="2021-04-15T20:03:40.680" v="76" actId="6549"/>
          <ac:spMkLst>
            <pc:docMk/>
            <pc:sldMk cId="0" sldId="256"/>
            <ac:spMk id="121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6:20.530" v="189" actId="20577"/>
        <pc:sldMkLst>
          <pc:docMk/>
          <pc:sldMk cId="0" sldId="257"/>
        </pc:sldMkLst>
        <pc:spChg chg="mod">
          <ac:chgData name="Anna Bayerová" userId="027d5805-f82f-46df-a316-7ad7fdb7666f" providerId="ADAL" clId="{46408696-747F-4EE7-83C4-FFEBA561BFD9}" dt="2021-04-15T20:06:04.924" v="170" actId="20577"/>
          <ac:spMkLst>
            <pc:docMk/>
            <pc:sldMk cId="0" sldId="257"/>
            <ac:spMk id="122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6:20.530" v="189" actId="20577"/>
          <ac:spMkLst>
            <pc:docMk/>
            <pc:sldMk cId="0" sldId="257"/>
            <ac:spMk id="123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3:57.891" v="79" actId="1076"/>
        <pc:sldMkLst>
          <pc:docMk/>
          <pc:sldMk cId="0" sldId="258"/>
        </pc:sldMkLst>
        <pc:spChg chg="mod">
          <ac:chgData name="Anna Bayerová" userId="027d5805-f82f-46df-a316-7ad7fdb7666f" providerId="ADAL" clId="{46408696-747F-4EE7-83C4-FFEBA561BFD9}" dt="2021-04-15T20:03:53.766" v="78" actId="113"/>
          <ac:spMkLst>
            <pc:docMk/>
            <pc:sldMk cId="0" sldId="258"/>
            <ac:spMk id="125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3:57.891" v="79" actId="1076"/>
          <ac:spMkLst>
            <pc:docMk/>
            <pc:sldMk cId="0" sldId="258"/>
            <ac:spMk id="126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5:25.397" v="147" actId="6549"/>
        <pc:sldMkLst>
          <pc:docMk/>
          <pc:sldMk cId="0" sldId="274"/>
        </pc:sldMkLst>
        <pc:spChg chg="mod">
          <ac:chgData name="Anna Bayerová" userId="027d5805-f82f-46df-a316-7ad7fdb7666f" providerId="ADAL" clId="{46408696-747F-4EE7-83C4-FFEBA561BFD9}" dt="2021-04-15T20:05:25.397" v="147" actId="6549"/>
          <ac:spMkLst>
            <pc:docMk/>
            <pc:sldMk cId="0" sldId="274"/>
            <ac:spMk id="165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7:54.921" v="285" actId="20577"/>
        <pc:sldMkLst>
          <pc:docMk/>
          <pc:sldMk cId="3194708595" sldId="283"/>
        </pc:sldMkLst>
        <pc:spChg chg="mod">
          <ac:chgData name="Anna Bayerová" userId="027d5805-f82f-46df-a316-7ad7fdb7666f" providerId="ADAL" clId="{46408696-747F-4EE7-83C4-FFEBA561BFD9}" dt="2021-04-15T20:07:54.921" v="285" actId="20577"/>
          <ac:spMkLst>
            <pc:docMk/>
            <pc:sldMk cId="3194708595" sldId="283"/>
            <ac:spMk id="2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7:09.488" v="281" actId="20577"/>
          <ac:spMkLst>
            <pc:docMk/>
            <pc:sldMk cId="3194708595" sldId="283"/>
            <ac:spMk id="3" creationId="{00000000-0000-0000-0000-000000000000}"/>
          </ac:spMkLst>
        </pc:spChg>
      </pc:sldChg>
      <pc:sldChg chg="del">
        <pc:chgData name="Anna Bayerová" userId="027d5805-f82f-46df-a316-7ad7fdb7666f" providerId="ADAL" clId="{46408696-747F-4EE7-83C4-FFEBA561BFD9}" dt="2021-04-15T20:01:36.650" v="0" actId="47"/>
        <pc:sldMkLst>
          <pc:docMk/>
          <pc:sldMk cId="2876490071" sldId="287"/>
        </pc:sldMkLst>
      </pc:sldChg>
      <pc:sldChg chg="addSp modSp add del mod">
        <pc:chgData name="Anna Bayerová" userId="027d5805-f82f-46df-a316-7ad7fdb7666f" providerId="ADAL" clId="{46408696-747F-4EE7-83C4-FFEBA561BFD9}" dt="2021-04-15T20:03:16.146" v="74" actId="20577"/>
        <pc:sldMkLst>
          <pc:docMk/>
          <pc:sldMk cId="2446752866" sldId="288"/>
        </pc:sldMkLst>
        <pc:spChg chg="mod">
          <ac:chgData name="Anna Bayerová" userId="027d5805-f82f-46df-a316-7ad7fdb7666f" providerId="ADAL" clId="{46408696-747F-4EE7-83C4-FFEBA561BFD9}" dt="2021-04-15T20:02:15.685" v="43" actId="113"/>
          <ac:spMkLst>
            <pc:docMk/>
            <pc:sldMk cId="2446752866" sldId="288"/>
            <ac:spMk id="174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3:16.146" v="74" actId="20577"/>
          <ac:spMkLst>
            <pc:docMk/>
            <pc:sldMk cId="2446752866" sldId="288"/>
            <ac:spMk id="175" creationId="{00000000-0000-0000-0000-000000000000}"/>
          </ac:spMkLst>
        </pc:spChg>
        <pc:picChg chg="add mod">
          <ac:chgData name="Anna Bayerová" userId="027d5805-f82f-46df-a316-7ad7fdb7666f" providerId="ADAL" clId="{46408696-747F-4EE7-83C4-FFEBA561BFD9}" dt="2021-04-15T20:02:56.996" v="48" actId="1076"/>
          <ac:picMkLst>
            <pc:docMk/>
            <pc:sldMk cId="2446752866" sldId="288"/>
            <ac:picMk id="4" creationId="{8DB83C1F-4D3B-4FE5-9871-9C785BCDD83A}"/>
          </ac:picMkLst>
        </pc:picChg>
      </pc:sldChg>
      <pc:sldChg chg="delSp del">
        <pc:chgData name="Anna Bayerová" userId="027d5805-f82f-46df-a316-7ad7fdb7666f" providerId="ADAL" clId="{46408696-747F-4EE7-83C4-FFEBA561BFD9}" dt="2021-04-15T20:03:26.546" v="75" actId="47"/>
        <pc:sldMkLst>
          <pc:docMk/>
          <pc:sldMk cId="1968527522" sldId="289"/>
        </pc:sldMkLst>
        <pc:picChg chg="del">
          <ac:chgData name="Anna Bayerová" userId="027d5805-f82f-46df-a316-7ad7fdb7666f" providerId="ADAL" clId="{46408696-747F-4EE7-83C4-FFEBA561BFD9}" dt="2021-04-15T20:02:49.750" v="46" actId="21"/>
          <ac:picMkLst>
            <pc:docMk/>
            <pc:sldMk cId="1968527522" sldId="289"/>
            <ac:picMk id="12296" creationId="{00000000-0000-0000-0000-000000000000}"/>
          </ac:picMkLst>
        </pc:picChg>
      </pc:sldChg>
    </pc:docChg>
  </pc:docChgLst>
  <pc:docChgLst>
    <pc:chgData name="Anna Bayerová" userId="027d5805-f82f-46df-a316-7ad7fdb7666f" providerId="ADAL" clId="{75905FC1-3714-4C12-A745-B403D0AB2C14}"/>
    <pc:docChg chg="modSld">
      <pc:chgData name="Anna Bayerová" userId="027d5805-f82f-46df-a316-7ad7fdb7666f" providerId="ADAL" clId="{75905FC1-3714-4C12-A745-B403D0AB2C14}" dt="2022-11-06T20:01:55.206" v="3" actId="20577"/>
      <pc:docMkLst>
        <pc:docMk/>
      </pc:docMkLst>
      <pc:sldChg chg="modSp mod">
        <pc:chgData name="Anna Bayerová" userId="027d5805-f82f-46df-a316-7ad7fdb7666f" providerId="ADAL" clId="{75905FC1-3714-4C12-A745-B403D0AB2C14}" dt="2022-11-06T20:01:55.206" v="3" actId="20577"/>
        <pc:sldMkLst>
          <pc:docMk/>
          <pc:sldMk cId="3675242652" sldId="285"/>
        </pc:sldMkLst>
        <pc:spChg chg="mod">
          <ac:chgData name="Anna Bayerová" userId="027d5805-f82f-46df-a316-7ad7fdb7666f" providerId="ADAL" clId="{75905FC1-3714-4C12-A745-B403D0AB2C14}" dt="2022-11-06T20:01:55.206" v="3" actId="20577"/>
          <ac:spMkLst>
            <pc:docMk/>
            <pc:sldMk cId="3675242652" sldId="285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přesun snímku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D2289C-31B6-46C7-B30D-DAB1A8CDDF1C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12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F2429-D184-4211-9BA0-C99D01A54B8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FB4A339-D97A-43CB-BD1D-DA81617D26EE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685800" y="434304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92AD69E5-8B12-494D-8C1E-E0FBA34AA2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A474EE7-6693-4063-8C50-178D41AEFABC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252DC6-4098-4562-BA9B-DB3E73431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6BFB3F-75D7-4ACF-B354-06B9347C162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B57F3CE-B796-41BF-9E80-CC85AC308D46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5770FC-7DF7-4E8A-8645-60EC25145F2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45E9079-9F2A-4500-9DDC-41F6C9043F89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363504C-8E02-434E-847A-7F587E6035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E185C5D-FDBE-4D82-8EAD-B49096208485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34C8EE8-E0B1-4BA2-B0F1-682F7D14273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997800A-0C25-4363-92F4-DE05145FABD4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97E238B-3B60-41F5-BF72-2B29D51C6E1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F6EF295-D65F-48D2-A762-415BDA56A53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04BA4C-25E3-454F-9636-668074A28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6480" y="272880"/>
            <a:ext cx="8293320" cy="1019880"/>
          </a:xfrm>
          <a:prstGeom prst="rect">
            <a:avLst/>
          </a:prstGeom>
          <a:noFill/>
          <a:ln w="93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21409A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21409A"/>
                </a:solidFill>
                <a:latin typeface="Calibri"/>
                <a:ea typeface="DejaVu Sans"/>
              </a:rPr>
              <a:t>Nadání a jeho rozvoj (NaRo)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67280" y="1555920"/>
            <a:ext cx="8227800" cy="129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Modely nadání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80594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330289" y="252540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 err="1">
                <a:solidFill>
                  <a:srgbClr val="FF0000"/>
                </a:solidFill>
                <a:latin typeface="Calibri"/>
                <a:ea typeface="DejaVu Sans"/>
              </a:rPr>
              <a:t>Tříkruhová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koncepce nadání (model 3 kruhů)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136" name="Obrázek 3"/>
          <p:cNvPicPr/>
          <p:nvPr/>
        </p:nvPicPr>
        <p:blipFill>
          <a:blip r:embed="rId3"/>
          <a:stretch/>
        </p:blipFill>
        <p:spPr>
          <a:xfrm>
            <a:off x="323528" y="2525400"/>
            <a:ext cx="8035312" cy="2919824"/>
          </a:xfrm>
          <a:prstGeom prst="rect">
            <a:avLst/>
          </a:prstGeom>
          <a:ln>
            <a:noFill/>
          </a:ln>
        </p:spPr>
      </p:pic>
      <p:pic>
        <p:nvPicPr>
          <p:cNvPr id="6146" name="Picture 2" descr="Joseph Renzulli | Neag School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6899"/>
            <a:ext cx="1680121" cy="16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33129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23528" y="1604520"/>
            <a:ext cx="8361832" cy="45607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2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Vlastní koncepce nadání – tzv. nadané chování.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- součinnost tří základních složek v harmonii.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Nejproduktivnější osoby nejsou nutně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jedničkáři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Vysoké intelektuální schopnosti: 12-25 % populace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Provázanost faktorů formující nadání a ovlivňující výkon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nadprůměrná všeobecná schopnost (paměť, získávání informací, integrace zkušeností, numerické, verbální a prostorové usuzování). Ekvivalent k IQ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originalita myšlení, evaluace, flexibilita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množství energie, vytrvalost, oddanost práci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Tvořivost tlumí: direktivní řízení, stereotypy, tendence ke konformit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333021" y="342720"/>
            <a:ext cx="8290260" cy="161028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Mönks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Triadický model nadání </a:t>
            </a:r>
          </a:p>
        </p:txBody>
      </p:sp>
      <p:sp>
        <p:nvSpPr>
          <p:cNvPr id="141" name="CustomShape 2"/>
          <p:cNvSpPr/>
          <p:nvPr/>
        </p:nvSpPr>
        <p:spPr>
          <a:xfrm>
            <a:off x="333021" y="2131380"/>
            <a:ext cx="8352000" cy="3962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= model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vzájemné závislosti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3762000" y="1953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897028" y="2905992"/>
            <a:ext cx="5913543" cy="3862368"/>
          </a:xfrm>
          <a:prstGeom prst="rect">
            <a:avLst/>
          </a:prstGeom>
          <a:ln>
            <a:noFill/>
          </a:ln>
        </p:spPr>
      </p:pic>
      <p:pic>
        <p:nvPicPr>
          <p:cNvPr id="7170" name="Picture 2" descr="https://upload.wikimedia.org/wikipedia/commons/thumb/e/e0/Franz_M%C3%B6nks.JPG/266px-Franz_M%C3%B6n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623"/>
            <a:ext cx="1747025" cy="2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85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Vychází 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modelu, ale vytýká konceptu silné zaměření na osobnostní rysy a absenci sociálního kontextu.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Nahrazuje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angažovanost v úkolu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í zahrnující riskování, očekávání a schopnost plánování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i="1" spc="-1" dirty="0">
                <a:solidFill>
                  <a:srgbClr val="000000"/>
                </a:solidFill>
                <a:latin typeface="Calibri"/>
                <a:ea typeface="DejaVu Sans"/>
              </a:rPr>
              <a:t>všeobecné nadprůměrné schopnosti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– intelektuální schopnosti (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5-10 % populace nadaní jedinci;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hranice 15-25 %)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Koncept se skládá ze dvou triád: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osobnost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prostředí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latin typeface="Calibri"/>
                <a:ea typeface="DejaVu Sans"/>
              </a:rPr>
              <a:t>Mönks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Rozvinutí nadání – vhodné spolupůsobení faktorů individuálních a sociálních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Vhodná aplikace u socio-kulturně znevýhodněných dětí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Upozornění na úskalí: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politická a hospodářská situace  „…když se vzdělávací politika země soustředí např. jen na skupinu průměrných a slabších, budou nadaní a vysoce nadaní žáci ve školách dostávat málo možností podněcujících nadání“ </a:t>
            </a:r>
            <a:br>
              <a:rPr dirty="0"/>
            </a:b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podle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MÖNKS, YPENBURGEROVÁ)</a:t>
            </a:r>
          </a:p>
        </p:txBody>
      </p:sp>
      <p:sp>
        <p:nvSpPr>
          <p:cNvPr id="147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3. Modely zaměřené socio-kulturně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3. Modely zaměřené socio-kulturně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Tannenbaum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600200"/>
            <a:ext cx="8228520" cy="478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Hvězdnicovitý model talentu</a:t>
            </a: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197440" y="19857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1" name="Obrázek 150"/>
          <p:cNvPicPr/>
          <p:nvPr/>
        </p:nvPicPr>
        <p:blipFill>
          <a:blip r:embed="rId3"/>
          <a:stretch/>
        </p:blipFill>
        <p:spPr>
          <a:xfrm>
            <a:off x="491547" y="2316504"/>
            <a:ext cx="5335464" cy="4063776"/>
          </a:xfrm>
          <a:prstGeom prst="rect">
            <a:avLst/>
          </a:prstGeom>
          <a:ln>
            <a:noFill/>
          </a:ln>
        </p:spPr>
      </p:pic>
      <p:pic>
        <p:nvPicPr>
          <p:cNvPr id="8194" name="Picture 2" descr="Teaching Gifted &amp; Talented Students – Teaching Gifted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21" y="3524448"/>
            <a:ext cx="2745568" cy="28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cielo.org.pe/img/revistas/psico/v33n1/a09fig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295" y="393206"/>
            <a:ext cx="1683065" cy="20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endParaRPr lang="cs-CZ" sz="3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Pět faktorů spolupůsobení na výkonovou složku nadání, jeho rozvoj 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Všeobecná schopnost, obecná intelektová schopnost  – souvisí s úrovní obecné inteligence, která se odráží ve všech typech nadání. Stanovuje určitou nadprůměrnou min. hranici inteligence, která dopomáhá jedinci ke kvalitním výkonům.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Specifická schopnost (speciální schopnost)  – schopnost výjimečného výkonu v dané oblasti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Neintelektové (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DejaVu Sans"/>
              </a:rPr>
              <a:t>facilitující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) faktory – individuální charakteristiky osobnosti – sociální, emocionální složka, motivace, kreativita, sebevědomí, disciplína, přizpůsobení se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Faktor prostředí – vliv rodiny, rodiny, škol, přátel atd.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Faktor šance, šťastná náhoda  – být ve správný čas na správném místě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Skutečný talent se projevuje až v dospělosti vynikající úrovní výkonu, pozitivními vzory pro společnost nebo produkcí nápadů, které transformují společnosti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- existují přirozeně snadné vzory chování, které nejsou výsledkem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systematického tréninku v dané oblasti činnosti, což je pozorovatelné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např. u malých dětí, kde je možnost systematické průpravy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nerealizovatelná, nebo u dospělých, kteří zkoušejí určitou činnost poprvé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2000" dirty="0"/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- odlišení pojmu talent, nadání</a:t>
            </a:r>
          </a:p>
        </p:txBody>
      </p:sp>
      <p:sp>
        <p:nvSpPr>
          <p:cNvPr id="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4. Modely diferencování nadání a talentu</a:t>
            </a:r>
          </a:p>
        </p:txBody>
      </p:sp>
    </p:spTree>
    <p:extLst>
      <p:ext uri="{BB962C8B-B14F-4D97-AF65-F5344CB8AC3E}">
        <p14:creationId xmlns:p14="http://schemas.microsoft.com/office/powerpoint/2010/main" val="168370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89640"/>
            <a:ext cx="8227800" cy="17614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2100" b="1" spc="-1" dirty="0">
                <a:solidFill>
                  <a:srgbClr val="000000"/>
                </a:solidFill>
                <a:latin typeface="Calibri"/>
              </a:rPr>
              <a:t>4. Modely diferencování nadání a talentu</a:t>
            </a:r>
            <a:endParaRPr lang="cs-CZ" sz="32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endParaRPr lang="cs-CZ" sz="3200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diferenciální model talentu a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nadání (DMGT)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57200" y="1604520"/>
            <a:ext cx="8097480" cy="49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970640" y="14943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1" name="Obrázek 160"/>
          <p:cNvPicPr/>
          <p:nvPr/>
        </p:nvPicPr>
        <p:blipFill>
          <a:blip r:embed="rId3"/>
          <a:stretch/>
        </p:blipFill>
        <p:spPr>
          <a:xfrm>
            <a:off x="755576" y="1851120"/>
            <a:ext cx="7385308" cy="467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předpoklad modelu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4520"/>
            <a:ext cx="8507288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Nadání x talent – mělo by být exaktně rozlišováno</a:t>
            </a:r>
            <a:endParaRPr lang="cs-CZ" sz="3200" b="0" strike="noStrike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Přeměna daru (nadání) v talent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Nadání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nesystematické, přirozené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rozvíjení schopností  (intelektuální, kreativní,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socio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-afektivní, senzomotorické, ostatní)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Talent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systematicky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rozvíjené schopnosti, které vytváří odbornost v určité oblasti. Velkou roli hraje prostředí.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Rozvoj schopností je urychlován, katalyzován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Model „b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iologická“ linie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Galton</a:t>
            </a:r>
            <a:endParaRPr lang="cs-CZ" sz="32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Dědičnost - důraz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5. Modely kognitivních 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ložek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4520"/>
            <a:ext cx="8363272" cy="47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Zaměřují se na 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procesy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zpracování informací (směr od 2. pol. 20. století)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Oblast zájmu: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čím se liší (kvalitativní rozdíly) např. vysoce nadané děti ve svém způsobu přijímání a zpracování informací od dětí průměrně nadaných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důležitý není ani tak výsledný, konečný produkt, ale spíše cesta k němu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Kladení důrazu na IQ měření i QI (kvalita zpracovaných informací) 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Studium kvalitativních rozdílů v informačních procesech, porovnání nadaného dítěte s průměrně nadaným dítětem.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Klíčovým se stává způsob, cesta k cíli, nikoliv cíl (konečný produkt)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Hermann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Ruppel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zjišťovat místo IQ navrhuje QI (kvalita informací) 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03041" y="2359446"/>
            <a:ext cx="8290080" cy="44877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zpochybňuje měření inteligenčními testy, protože ty nejsou schopny měřit míru uplatnění jedince v adaptaci na nové a neznámé situace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libri"/>
                <a:ea typeface="DejaVu Sans"/>
              </a:rPr>
              <a:t>nedostatek běžně užívaných testů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inteligence: měří pouze jednu z více složek inteligence (stejně jako např.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Gardner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popisuje </a:t>
            </a: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inteligenci jako schopnost učit se ze zkušenosti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dobře uvažovat, pamatovat si podstatné informace a dobře zvládat požadavky každodenního života. 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definuje tři druhy nadání: analytické, syntetické, praktické </a:t>
            </a: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úspěchu je dosaženo jen vyvážeností mezi těmito 3 složkami</a:t>
            </a:r>
          </a:p>
          <a:p>
            <a:pPr marL="343080" indent="-34200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Poznámka: kniha R.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J. Sternberg: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Úspěšná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inteligence</a:t>
            </a:r>
            <a:r>
              <a:rPr lang="cs-CZ" sz="2000" dirty="0"/>
              <a:t> </a:t>
            </a:r>
            <a:endParaRPr lang="de-DE" sz="2000" dirty="0"/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cs-CZ" sz="200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2176" y="188640"/>
            <a:ext cx="8360096" cy="2088232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5. Modely kognitivních složek (kognitivní modely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800" b="1" spc="-1" dirty="0" err="1">
                <a:solidFill>
                  <a:srgbClr val="006C3B"/>
                </a:solidFill>
                <a:latin typeface="Calibri"/>
              </a:rPr>
              <a:t>Triarchická</a:t>
            </a: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 teorie </a:t>
            </a:r>
            <a:endParaRPr lang="cs-CZ" sz="2800" b="1" spc="-1" dirty="0"/>
          </a:p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006C3B"/>
                </a:solidFill>
                <a:latin typeface="Calibri"/>
              </a:rPr>
              <a:t>= </a:t>
            </a:r>
            <a:r>
              <a:rPr lang="cs-CZ" sz="2400" spc="-1" dirty="0" err="1">
                <a:solidFill>
                  <a:srgbClr val="006C3B"/>
                </a:solidFill>
                <a:latin typeface="Calibri"/>
              </a:rPr>
              <a:t>multidimentionální</a:t>
            </a:r>
            <a:r>
              <a:rPr lang="cs-CZ" sz="2400" spc="-1" dirty="0">
                <a:solidFill>
                  <a:srgbClr val="006C3B"/>
                </a:solidFill>
                <a:latin typeface="Calibri"/>
              </a:rPr>
              <a:t> konstrukt;  komponentová </a:t>
            </a:r>
            <a:r>
              <a:rPr lang="cs-CZ" sz="2400" spc="-1" dirty="0" err="1">
                <a:solidFill>
                  <a:srgbClr val="006C3B"/>
                </a:solidFill>
                <a:latin typeface="Calibri"/>
              </a:rPr>
              <a:t>subteorie</a:t>
            </a:r>
            <a:endParaRPr lang="cs-CZ" sz="2400" spc="-1" dirty="0"/>
          </a:p>
        </p:txBody>
      </p:sp>
      <p:sp>
        <p:nvSpPr>
          <p:cNvPr id="2" name="AutoShape 2" descr="Robert Sternberg - National Academy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Analytické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umožňuje rozebrat problém a rozumět jeho částem. Lidé s analytickým nadáním jsou úspěšní v klasických inteligenčních testech (klade se důraz na porozumění textu, řešení logických matic, analogie, rychlost úsudku aj. 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Syntetické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patrné u jedinců dobře zvládající adaptaci v nových situacích. Nemusí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vynikat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 IQ testech, spíše často vidí v zadání hlubší souvislosti, které ostatn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í nevnímají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Praktické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zahrnuje aplikaci jakýchkoli analytických či syntetických schopností do praxe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19120" y="31981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67640" y="188640"/>
            <a:ext cx="8227800" cy="1143720"/>
          </a:xfrm>
          <a:prstGeom prst="rect">
            <a:avLst/>
          </a:prstGeom>
          <a:solidFill>
            <a:srgbClr val="D7E4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676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Pentagonální model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(1993) rozvoje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intelektového nadání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833840" y="2124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9" name="Obrázek 178"/>
          <p:cNvPicPr/>
          <p:nvPr/>
        </p:nvPicPr>
        <p:blipFill>
          <a:blip r:embed="rId3"/>
          <a:stretch/>
        </p:blipFill>
        <p:spPr>
          <a:xfrm>
            <a:off x="2483768" y="2124000"/>
            <a:ext cx="5904720" cy="4482360"/>
          </a:xfrm>
          <a:prstGeom prst="rect">
            <a:avLst/>
          </a:prstGeom>
          <a:ln>
            <a:noFill/>
          </a:ln>
        </p:spPr>
      </p:pic>
      <p:pic>
        <p:nvPicPr>
          <p:cNvPr id="6" name="Picture 4" descr="Robert Sternberg - National Academy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80" y="349669"/>
            <a:ext cx="1965380" cy="19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507288" cy="50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6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21869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6C3B"/>
                </a:solidFill>
                <a:latin typeface="Calibri"/>
              </a:rPr>
              <a:t>Autor zajímavých knih</a:t>
            </a: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8" descr="foto  Láska je příběh: Nová teorie vztahů - Robert J. Sternberg ">
            <a:extLst>
              <a:ext uri="{FF2B5EF4-FFF2-40B4-BE49-F238E27FC236}">
                <a16:creationId xmlns:a16="http://schemas.microsoft.com/office/drawing/2014/main" id="{8DB83C1F-4D3B-4FE5-9871-9C785BCDD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67" y="1817602"/>
            <a:ext cx="3171825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5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Základní klasifikace:</a:t>
            </a:r>
            <a:endParaRPr lang="cs-CZ" sz="3200" b="1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Horizontální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podle druhů činností, ve kterých se nadání projevuje (matematické, hudební, výtvarné apod.)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Vertikální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podle stupně aktuálního stavu: manifestované (aktuální) nebo latentní (potenciální)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Podle Hříbkové, 2009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411480" y="221869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Akademické – školní předměty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Vůdčí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Umělecké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Intelektové, např. R. J.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rozlišuje 3 druhy: analytické, syntetické (tvořivé), praktické)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44694"/>
            <a:ext cx="8218896" cy="430887"/>
          </a:xfrm>
        </p:spPr>
        <p:txBody>
          <a:bodyPr/>
          <a:lstStyle/>
          <a:p>
            <a:r>
              <a:rPr lang="cs-CZ" sz="2800" b="1">
                <a:latin typeface="Calibri" panose="020F0502020204030204" pitchFamily="34" charset="0"/>
                <a:cs typeface="Calibri" panose="020F0502020204030204" pitchFamily="34" charset="0"/>
              </a:rPr>
              <a:t>Modely nadání: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586025"/>
            <a:ext cx="8507288" cy="464742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na 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schopnosti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Terman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na výkon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socio-kulturně (</a:t>
            </a:r>
            <a:r>
              <a:rPr lang="cs-CZ" sz="2800" b="1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diferencování nadání a talentu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kognitivních složek (</a:t>
            </a:r>
            <a:r>
              <a:rPr lang="cs-CZ" sz="2800" b="1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8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FontTx/>
              <a:buAutoNum type="arabicPeriod"/>
            </a:pPr>
            <a:endParaRPr lang="cs-CZ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0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1. Modely zaměřené na schopnosti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Myšlenka: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- duševní (intelektuální) schopnosti lze zjistit již v raném věku dítěte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/>
              <a:t>- v</a:t>
            </a:r>
            <a:r>
              <a:rPr lang="cs-CZ" sz="3200" dirty="0"/>
              <a:t> průběhu života se podstatně nemění; tj. že schopnosti jsou stabilní. Dle příznivců tohoto pojetí nacházejí časně rozeznané vysoké duševní schopnosti svá vyjádření ve zvláštních výkonech často až v dospělém věku.</a:t>
            </a:r>
            <a:endParaRPr lang="cs-CZ" sz="32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515430" indent="-514350"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schopnosti</a:t>
            </a:r>
          </a:p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Lewis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M.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Terman</a:t>
            </a:r>
            <a:endParaRPr lang="cs-CZ" sz="3200" b="1" spc="-1" dirty="0"/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Motivace - eugenika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Longitudiální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výzkum 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1500 vysoce nadaných, IQ min 140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 identifikaci „nadaných“ použil test </a:t>
            </a:r>
            <a:b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(autor)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Standord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Binetova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testu inteligence (r. 1916)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 dědičně determinovaná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Kritika – podnětné prostředí dětí výzkumu; spokojenost v manželství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Zkoumání téměř až do své smrti (1956), pokračování žáci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4" descr="Lewis Terman - Engineering and Technology History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94" y="345454"/>
            <a:ext cx="1368152" cy="20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77887" y="273240"/>
            <a:ext cx="8228160" cy="12835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schopnosti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Sidney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Persy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Marland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61255" y="2276872"/>
            <a:ext cx="8099177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Nadané a talentované děti jsou ve skutečnosti 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deprivovány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 – zvláštní potřeby; vhodná vzdělávací opatření jako součást federálního školství USA v 70. letech 20. století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Důraz na identifikační procesy pro zařazování nadaných do vzdělávacích programů (dříve důraz na uspění ve všech testovaných oblastech)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2" name="AutoShape 2" descr="Joseph Renzulli | Neag School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Sidney Marland Jr, US School Chi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16" y="113076"/>
            <a:ext cx="1643890" cy="216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95536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2. Modely zaměřené na výkon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4520"/>
            <a:ext cx="8507288" cy="4848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Zdůrazňují činitele, kterých je zapotřebí pro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manifestaci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nadání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Rozdíl mezi vlohami a realizací vloh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Důraz na přenos „</a:t>
            </a:r>
            <a:r>
              <a:rPr lang="cs-CZ" sz="2000" b="0" strike="noStrike" spc="-1" dirty="0">
                <a:solidFill>
                  <a:srgbClr val="FF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vloh do výkonu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Samotné vlohy a potenciál pro vysoký výkon nepovažují většinou za dostatečný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FF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Nepodnětné prostředí může zapříčinit nerozvinutí vloh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Užívání pojmu „mimořádně výkonný žák“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vzdělavatelů, rodičů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Poznámka: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Vloha (předpoklad) – adekvátní podněty – rozvinutí potenciálu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až 50% potenciálně vysoce nadaných dětí nedostane podněcování a odpovídající výchovu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1268</Words>
  <Application>Microsoft Office PowerPoint</Application>
  <PresentationFormat>Předvádění na obrazovce (4:3)</PresentationFormat>
  <Paragraphs>172</Paragraphs>
  <Slides>24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Modely nadání: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Anna</dc:creator>
  <dc:description/>
  <cp:lastModifiedBy>Anna Bayerová</cp:lastModifiedBy>
  <cp:revision>60</cp:revision>
  <dcterms:created xsi:type="dcterms:W3CDTF">2019-09-30T18:31:37Z</dcterms:created>
  <dcterms:modified xsi:type="dcterms:W3CDTF">2022-11-06T20:02:02Z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