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0" r:id="rId5"/>
    <p:sldId id="269" r:id="rId6"/>
    <p:sldId id="257" r:id="rId7"/>
    <p:sldId id="270" r:id="rId8"/>
    <p:sldId id="271" r:id="rId9"/>
    <p:sldId id="259" r:id="rId10"/>
    <p:sldId id="262" r:id="rId11"/>
    <p:sldId id="263" r:id="rId12"/>
    <p:sldId id="261" r:id="rId13"/>
    <p:sldId id="264" r:id="rId14"/>
    <p:sldId id="265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110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81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1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38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66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6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27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00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7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10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3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08D62-71E3-4542-833C-99857041A256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D52B5-5E6E-47DC-92E2-0703BC1C0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09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icr.cz/CSICR/media/Elektronicke-publikace/2022/TZ_Podpora_nadanych_mimoradne_nadanych_ZS_SS/html5/index.html?pn=1" TargetMode="External"/><Relationship Id="rId2" Type="http://schemas.openxmlformats.org/officeDocument/2006/relationships/hyperlink" Target="https://www.csicr.cz/html/TZ_Podpora_mimoradne_nadanych/html5/index.html?&amp;locale=CS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Nadaní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  <a:p>
            <a:r>
              <a:rPr lang="cs-CZ" dirty="0"/>
              <a:t>ČŠI</a:t>
            </a:r>
          </a:p>
        </p:txBody>
      </p:sp>
      <p:sp>
        <p:nvSpPr>
          <p:cNvPr id="4" name="AutoShape 2" descr="Výsledek obrázku pro terman lew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753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Legislativní podklady</a:t>
            </a:r>
            <a:br>
              <a:rPr lang="cs-CZ" b="1" dirty="0"/>
            </a:br>
            <a:r>
              <a:rPr lang="cs-CZ" b="1" dirty="0"/>
              <a:t>vzdělávání nadaného žáka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č. 561/2004 Sb., o předškolním, základním, středním, vyšším odborném a jiném vzdělávání (školský zákon) § 16-19</a:t>
            </a:r>
          </a:p>
          <a:p>
            <a:r>
              <a:rPr lang="cs-CZ" dirty="0"/>
              <a:t>Vyhláška č. 27/2016 Sb., o vzdělávání žáků se speciálními vzdělávacím potřebami, zejména část IV. § 27-31</a:t>
            </a:r>
          </a:p>
          <a:p>
            <a:r>
              <a:rPr lang="cs-CZ" dirty="0"/>
              <a:t>Vyhláška č. 72/2005 Sb., o poskytování poradenských služeb ve školách a školských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3663309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Školský zákon </a:t>
            </a:r>
            <a:br>
              <a:rPr lang="cs-CZ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(zákon 561/2004 Sb.)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§ 1 Obecná ustanovení</a:t>
            </a:r>
          </a:p>
          <a:p>
            <a:pPr marL="0" indent="0">
              <a:buNone/>
            </a:pPr>
            <a:r>
              <a:rPr lang="cs-CZ" dirty="0"/>
              <a:t>§ 17 Vzdělávání nadaných dětí, žáků a studentů</a:t>
            </a:r>
          </a:p>
          <a:p>
            <a:pPr marL="0" indent="0">
              <a:buNone/>
            </a:pPr>
            <a:r>
              <a:rPr lang="cs-CZ" dirty="0"/>
              <a:t>§ 18 Individuální vzdělávací plán </a:t>
            </a:r>
          </a:p>
          <a:p>
            <a:pPr marL="0" indent="0">
              <a:buNone/>
            </a:pPr>
            <a:r>
              <a:rPr lang="cs-CZ" sz="2400" i="1" dirty="0"/>
              <a:t>Ředitel školy má právo umožnit žákovi s mimořádným nadáním urychlení jeho vzdělávání, a to jak průřezově ve všech předmětech, tak i jen v jednotlivém předmětu, kde žák prokazuje výrazně nadstandardní vědomosti či schopnosti. </a:t>
            </a:r>
          </a:p>
          <a:p>
            <a:pPr marL="0" indent="0">
              <a:buNone/>
            </a:pPr>
            <a:r>
              <a:rPr lang="cs-CZ" sz="2400" i="1" dirty="0"/>
              <a:t>Ředitel může umožnit žákovi s nadáním vzdělávání podle IVP, kde je přesně stanoven vzdělávací obsah, který žák absolvuje odlišnou formou. O vytvoření IVP žádají zákonní zástupci nezletilého žáka. Pro úpravy vzdělávání – vyšetření v PPP</a:t>
            </a:r>
          </a:p>
        </p:txBody>
      </p:sp>
    </p:spTree>
    <p:extLst>
      <p:ext uri="{BB962C8B-B14F-4D97-AF65-F5344CB8AC3E}">
        <p14:creationId xmlns:p14="http://schemas.microsoft.com/office/powerpoint/2010/main" val="1453059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Vyhláška č. 27/2016 Sb. </a:t>
            </a:r>
            <a:br>
              <a:rPr lang="cs-CZ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</a:rPr>
              <a:t>Část čtvrtá VZDĚLÁVÁNÍ NADANÝCH ŽÁKŮ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</a:rPr>
              <a:t>§ 27 až § 31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0649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Nadaný</a:t>
            </a:r>
            <a:r>
              <a:rPr lang="cs-CZ" dirty="0"/>
              <a:t> </a:t>
            </a:r>
            <a:r>
              <a:rPr lang="cs-CZ" b="1" dirty="0"/>
              <a:t>žák – </a:t>
            </a:r>
            <a:r>
              <a:rPr lang="cs-CZ" dirty="0"/>
              <a:t>Za nadaného se pro účel této vyhlášky považuje především žák, který</a:t>
            </a:r>
            <a:r>
              <a:rPr lang="cs-CZ" b="1" dirty="0"/>
              <a:t> </a:t>
            </a:r>
            <a:r>
              <a:rPr lang="cs-CZ" dirty="0"/>
              <a:t>při adekvátní podpoře vykazuje ve srovnání s vrstevníky vysokou úroveň v jedné či více oblastech rozumových schopností, v pohybových, manuálních, uměleckých nebo sociálních dovednostech. </a:t>
            </a:r>
          </a:p>
          <a:p>
            <a:r>
              <a:rPr lang="cs-CZ" b="1" dirty="0"/>
              <a:t>Mimořádně nadaný žák - … </a:t>
            </a:r>
            <a:r>
              <a:rPr lang="cs-CZ" dirty="0"/>
              <a:t>žák, jehož rozložení schopností dosahuje mimořádné úrovně při vysoké tvořivosti v celém okruhu činností nebo v jednotlivých oblastech rozumových schopností, v pohybových, manuálních, uměleckých nebo sociálních dovednostech.</a:t>
            </a:r>
          </a:p>
        </p:txBody>
      </p:sp>
    </p:spTree>
    <p:extLst>
      <p:ext uri="{BB962C8B-B14F-4D97-AF65-F5344CB8AC3E}">
        <p14:creationId xmlns:p14="http://schemas.microsoft.com/office/powerpoint/2010/main" val="2424304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Vyhláška č. 72/2005 Sb., </a:t>
            </a:r>
            <a:b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o poskytování poradenských služeb ve školách a školských zařízeních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348880"/>
            <a:ext cx="8075240" cy="3777283"/>
          </a:xfrm>
        </p:spPr>
        <p:txBody>
          <a:bodyPr/>
          <a:lstStyle/>
          <a:p>
            <a:r>
              <a:rPr lang="cs-CZ" dirty="0"/>
              <a:t>Podpora</a:t>
            </a:r>
          </a:p>
          <a:p>
            <a:r>
              <a:rPr lang="cs-CZ" dirty="0"/>
              <a:t>Speciálně vzdělávací potřeby</a:t>
            </a:r>
          </a:p>
          <a:p>
            <a:r>
              <a:rPr lang="cs-CZ" dirty="0"/>
              <a:t>Psychologická a speciálně pedagogická diagnostika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249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Vyhláška č. 48/2005 Sb., o základním vzdělávání a některých náležitostech plnění povinné školní docházky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348880"/>
            <a:ext cx="8075240" cy="3777283"/>
          </a:xfrm>
        </p:spPr>
        <p:txBody>
          <a:bodyPr/>
          <a:lstStyle/>
          <a:p>
            <a:r>
              <a:rPr lang="cs-CZ" dirty="0"/>
              <a:t>§ 9 Rozvoj nadání žáků</a:t>
            </a:r>
          </a:p>
          <a:p>
            <a:r>
              <a:rPr lang="cs-CZ" dirty="0"/>
              <a:t>Rozšířená výuka </a:t>
            </a:r>
          </a:p>
        </p:txBody>
      </p:sp>
    </p:spTree>
    <p:extLst>
      <p:ext uri="{BB962C8B-B14F-4D97-AF65-F5344CB8AC3E}">
        <p14:creationId xmlns:p14="http://schemas.microsoft.com/office/powerpoint/2010/main" val="2815640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ŠVP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Úpravy vzdělávacího obsahu</a:t>
            </a:r>
          </a:p>
          <a:p>
            <a:r>
              <a:rPr lang="cs-CZ" dirty="0"/>
              <a:t>Vyhledávání</a:t>
            </a:r>
          </a:p>
          <a:p>
            <a:r>
              <a:rPr lang="cs-CZ" dirty="0"/>
              <a:t>Práce s nadanými – specifické pomůcky</a:t>
            </a:r>
          </a:p>
          <a:p>
            <a:r>
              <a:rPr lang="cs-CZ" dirty="0"/>
              <a:t>Aktualizace – týmová práce</a:t>
            </a:r>
          </a:p>
        </p:txBody>
      </p:sp>
    </p:spTree>
    <p:extLst>
      <p:ext uri="{BB962C8B-B14F-4D97-AF65-F5344CB8AC3E}">
        <p14:creationId xmlns:p14="http://schemas.microsoft.com/office/powerpoint/2010/main" val="350843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Zájem o nadané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5107706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19. stol. Francis </a:t>
            </a:r>
            <a:r>
              <a:rPr lang="cs-CZ" dirty="0" err="1"/>
              <a:t>Galton</a:t>
            </a:r>
            <a:r>
              <a:rPr lang="cs-CZ" dirty="0"/>
              <a:t> – zakladatel novodobé koncepce geniality a nadání </a:t>
            </a:r>
          </a:p>
          <a:p>
            <a:r>
              <a:rPr lang="cs-CZ" dirty="0"/>
              <a:t>19. a zač. 20. století  -  zájem o vzdělávání dětí (srovnávací a vývojová psychologie)</a:t>
            </a:r>
          </a:p>
          <a:p>
            <a:r>
              <a:rPr lang="cs-CZ" dirty="0"/>
              <a:t>převládající názor – rozhodující úlohu má prostředí (psychoanalytická linie)</a:t>
            </a:r>
          </a:p>
          <a:p>
            <a:r>
              <a:rPr lang="cs-CZ" dirty="0" err="1"/>
              <a:t>Lewis</a:t>
            </a:r>
            <a:r>
              <a:rPr lang="cs-CZ" dirty="0"/>
              <a:t> </a:t>
            </a:r>
            <a:r>
              <a:rPr lang="cs-CZ" dirty="0" err="1"/>
              <a:t>Madison</a:t>
            </a:r>
            <a:r>
              <a:rPr lang="cs-CZ" dirty="0"/>
              <a:t> </a:t>
            </a:r>
            <a:r>
              <a:rPr lang="cs-CZ" dirty="0" err="1"/>
              <a:t>Terman</a:t>
            </a:r>
            <a:r>
              <a:rPr lang="cs-CZ" dirty="0"/>
              <a:t> - </a:t>
            </a:r>
            <a:r>
              <a:rPr lang="pt-BR" dirty="0"/>
              <a:t> longitudinální výzkum </a:t>
            </a:r>
            <a:r>
              <a:rPr lang="cs-CZ" dirty="0"/>
              <a:t>  </a:t>
            </a:r>
          </a:p>
          <a:p>
            <a:r>
              <a:rPr lang="cs-CZ" dirty="0"/>
              <a:t>Lety </a:t>
            </a:r>
            <a:r>
              <a:rPr lang="cs-CZ" dirty="0" err="1"/>
              <a:t>Stetter</a:t>
            </a:r>
            <a:r>
              <a:rPr lang="cs-CZ" dirty="0"/>
              <a:t> </a:t>
            </a:r>
            <a:r>
              <a:rPr lang="cs-CZ" dirty="0" err="1"/>
              <a:t>Hollingworthová</a:t>
            </a:r>
            <a:r>
              <a:rPr lang="cs-CZ" dirty="0"/>
              <a:t> – výzkumy tříleté 7-9 děti s vysokým IQ; vzdělávání a nadání žen</a:t>
            </a:r>
          </a:p>
          <a:p>
            <a:r>
              <a:rPr lang="cs-CZ" dirty="0"/>
              <a:t>důraz - testování</a:t>
            </a:r>
          </a:p>
          <a:p>
            <a:r>
              <a:rPr lang="cs-CZ" dirty="0"/>
              <a:t>milník – r. 1957 vypuštění sovětského Sputniku do vesmíru - vliv na školství USA – podpora, problematika výchovy a vzdělávání nadaných</a:t>
            </a:r>
          </a:p>
          <a:p>
            <a:r>
              <a:rPr lang="cs-CZ" dirty="0"/>
              <a:t>předpoklady výkonové, kognitivní, sociálně-emoční dovednosti, fyzické, morální standardy</a:t>
            </a:r>
          </a:p>
          <a:p>
            <a:r>
              <a:rPr lang="cs-CZ" dirty="0"/>
              <a:t>charakteristické kreativní myšlení a představivost, zvýšená emoční kvalita prožívání u nadaných žáků (</a:t>
            </a:r>
            <a:r>
              <a:rPr lang="cs-CZ" dirty="0" err="1"/>
              <a:t>Friedman-Nimze</a:t>
            </a:r>
            <a:r>
              <a:rPr lang="cs-CZ" dirty="0"/>
              <a:t> a </a:t>
            </a:r>
            <a:r>
              <a:rPr lang="cs-CZ" dirty="0" err="1"/>
              <a:t>Skyba</a:t>
            </a:r>
            <a:r>
              <a:rPr lang="cs-CZ" dirty="0"/>
              <a:t> nebo </a:t>
            </a:r>
            <a:r>
              <a:rPr lang="en-US" dirty="0" err="1"/>
              <a:t>Bettse</a:t>
            </a:r>
            <a:r>
              <a:rPr lang="en-US" dirty="0"/>
              <a:t> a </a:t>
            </a:r>
            <a:r>
              <a:rPr lang="en-US" dirty="0" err="1"/>
              <a:t>Neihartov</a:t>
            </a:r>
            <a:r>
              <a:rPr lang="cs-CZ" dirty="0"/>
              <a:t>á), vysoká míra citlivosti a empatie k okolnímu světu a dění v něm (prožívání katastrof, emoční senzitivita - cítění emocí ostatních, emoční intenzita), překážky – způsob měření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34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Americké školství a aspekt na nadané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3 tradice, pohledy (R. J. </a:t>
            </a:r>
            <a:r>
              <a:rPr lang="cs-CZ" dirty="0" err="1"/>
              <a:t>Sternberg</a:t>
            </a:r>
            <a:r>
              <a:rPr lang="cs-CZ" dirty="0"/>
              <a:t>)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err="1"/>
              <a:t>jeffersonovská</a:t>
            </a:r>
            <a:r>
              <a:rPr lang="cs-CZ" dirty="0"/>
              <a:t> (podle T. </a:t>
            </a:r>
            <a:r>
              <a:rPr lang="cs-CZ" dirty="0" err="1"/>
              <a:t>Jeffersona</a:t>
            </a:r>
            <a:r>
              <a:rPr lang="cs-CZ" dirty="0"/>
              <a:t>) – dát dětem příležitost a vzdělávat tak, aby mohly plně využít své nadání, ne vychovávat elitu</a:t>
            </a:r>
          </a:p>
          <a:p>
            <a:r>
              <a:rPr lang="cs-CZ" dirty="0" err="1"/>
              <a:t>jacksonovská</a:t>
            </a:r>
            <a:r>
              <a:rPr lang="cs-CZ" dirty="0"/>
              <a:t> (podle A. Jacksona)- rovnosti lidí, prosazování tzv. totální inkluze</a:t>
            </a:r>
          </a:p>
          <a:p>
            <a:r>
              <a:rPr lang="cs-CZ" dirty="0" err="1"/>
              <a:t>hamiltonovská</a:t>
            </a:r>
            <a:r>
              <a:rPr lang="cs-CZ" dirty="0"/>
              <a:t> (podle A. </a:t>
            </a:r>
            <a:r>
              <a:rPr lang="cs-CZ" dirty="0" err="1"/>
              <a:t>Hamiltona</a:t>
            </a:r>
            <a:r>
              <a:rPr lang="cs-CZ" dirty="0"/>
              <a:t>) – diferenciace, vláda elit (lidé s vysokým IQ, zodpovědnost za ovládání ostatních), slabí jedinci (</a:t>
            </a:r>
            <a:r>
              <a:rPr lang="cs-CZ" dirty="0" err="1"/>
              <a:t>podvolitelní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213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Evropské školství a nadaní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20. stol.</a:t>
            </a:r>
          </a:p>
          <a:p>
            <a:r>
              <a:rPr lang="cs-CZ" dirty="0"/>
              <a:t>Světové války</a:t>
            </a:r>
          </a:p>
          <a:p>
            <a:r>
              <a:rPr lang="cs-CZ" dirty="0"/>
              <a:t>Západ x východ</a:t>
            </a:r>
          </a:p>
          <a:p>
            <a:r>
              <a:rPr lang="cs-CZ" dirty="0"/>
              <a:t>Podpora sportovního nadání</a:t>
            </a:r>
          </a:p>
          <a:p>
            <a:r>
              <a:rPr lang="cs-CZ" dirty="0"/>
              <a:t>LŠU – lidová škola umění (hudební, výtvarný, taneční, literárně – </a:t>
            </a:r>
            <a:r>
              <a:rPr lang="cs-CZ"/>
              <a:t>dramatický obor)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118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80BBA-2918-00B2-E75C-49A2E323A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Česká republika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64899-C796-AF98-FD1E-3A0F6E0C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Odhad </a:t>
            </a:r>
            <a:r>
              <a:rPr lang="cs-CZ" dirty="0" err="1"/>
              <a:t>součanosti</a:t>
            </a:r>
            <a:endParaRPr lang="cs-CZ" dirty="0"/>
          </a:p>
          <a:p>
            <a:r>
              <a:rPr lang="cs-CZ" dirty="0"/>
              <a:t>Cca 200 tisíc dětí a žáků ve věku 5 – 18 roků</a:t>
            </a:r>
          </a:p>
          <a:p>
            <a:r>
              <a:rPr lang="cs-CZ" dirty="0"/>
              <a:t>Cca 50 tisíc žáků s IQ nad 130</a:t>
            </a:r>
          </a:p>
          <a:p>
            <a:r>
              <a:rPr lang="cs-CZ" dirty="0" err="1"/>
              <a:t>MiND</a:t>
            </a:r>
            <a:r>
              <a:rPr lang="cs-CZ" dirty="0"/>
              <a:t> cca 2 %</a:t>
            </a:r>
          </a:p>
          <a:p>
            <a:r>
              <a:rPr lang="cs-CZ" dirty="0"/>
              <a:t>Vodítkem často jen školní výkony</a:t>
            </a:r>
          </a:p>
          <a:p>
            <a:r>
              <a:rPr lang="cs-CZ" dirty="0"/>
              <a:t>Neviditelnost nadaných – neplynou výhody</a:t>
            </a:r>
          </a:p>
          <a:p>
            <a:r>
              <a:rPr lang="cs-CZ" dirty="0"/>
              <a:t>Systém GT (</a:t>
            </a:r>
            <a:r>
              <a:rPr lang="cs-CZ" dirty="0" err="1"/>
              <a:t>gifted</a:t>
            </a:r>
            <a:r>
              <a:rPr lang="cs-CZ" dirty="0"/>
              <a:t> and </a:t>
            </a:r>
            <a:r>
              <a:rPr lang="cs-CZ" dirty="0" err="1"/>
              <a:t>talented</a:t>
            </a:r>
            <a:r>
              <a:rPr lang="cs-CZ" dirty="0"/>
              <a:t>) – vystupte 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76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Školský zákon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koncepce MŠMT ukotvena (2005) potřeba identifikace a specifického vzdělávání mimořádně nadaných žáků.</a:t>
            </a:r>
          </a:p>
          <a:p>
            <a:r>
              <a:rPr lang="cs-CZ" dirty="0"/>
              <a:t>populace, která má své specifické vzdělávací potřeby</a:t>
            </a:r>
          </a:p>
          <a:p>
            <a:r>
              <a:rPr lang="cs-CZ" dirty="0"/>
              <a:t>žák jedinečný – osobnostně, charakterově a také specifickým typem potřeb</a:t>
            </a:r>
          </a:p>
          <a:p>
            <a:r>
              <a:rPr lang="pl-PL" dirty="0"/>
              <a:t>nejednoznačné vymezení pojmu</a:t>
            </a:r>
          </a:p>
          <a:p>
            <a:r>
              <a:rPr lang="pl-PL" dirty="0"/>
              <a:t>2016 novela školského zákona (tzv. Inkluzivní novela) – podpora heterogenních kolektivů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81085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80BBA-2918-00B2-E75C-49A2E323A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Česká republika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64899-C796-AF98-FD1E-3A0F6E0C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Rok 2004 MŠMT potřeba systémového řešení problematiky</a:t>
            </a:r>
          </a:p>
          <a:p>
            <a:r>
              <a:rPr lang="cs-CZ" dirty="0"/>
              <a:t>Koncepce péče o nadané žáky ve školských poradenských zařízeních pro období 2004 – 2008</a:t>
            </a:r>
          </a:p>
          <a:p>
            <a:r>
              <a:rPr lang="cs-CZ" dirty="0"/>
              <a:t>Poprvé vymezení skupina mimořádně nadaných </a:t>
            </a:r>
          </a:p>
          <a:p>
            <a:r>
              <a:rPr lang="cs-CZ" dirty="0"/>
              <a:t>Koncepce péče o mimořádně nadané děti a žáky pro období let 2009 – 2013; zkvalitnění procesu diagnostiky; podpora (NIDM - projekt Perun, SIPON – ś, TALNET, SOČ, SPONA, Česká hlavička), DVPP</a:t>
            </a:r>
          </a:p>
          <a:p>
            <a:r>
              <a:rPr lang="cs-CZ" dirty="0"/>
              <a:t>Koncepce podpory rozvoje nadání a péče o nadané na období let 2014 – 2020; podpora dlouhodobé a systematické práce s talentovanými, aktivní vyhledávání</a:t>
            </a:r>
          </a:p>
          <a:p>
            <a:r>
              <a:rPr lang="cs-CZ" dirty="0"/>
              <a:t>Strategie vzdělávací politiky České republiky do roku 2030+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795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9CF94-20DD-1CB1-9B36-770DC7AF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ČŠI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21ACB-1FC4-132D-A65B-0ABDB7C4A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Šetření, Tematická zpráva 2016</a:t>
            </a:r>
          </a:p>
          <a:p>
            <a:r>
              <a:rPr lang="cs-CZ" dirty="0"/>
              <a:t>Vzdělávání nadaných, talentovaných a mimořádně nadaných dětí a žáků </a:t>
            </a:r>
          </a:p>
          <a:p>
            <a:r>
              <a:rPr lang="cs-CZ" sz="2200" dirty="0">
                <a:hlinkClick r:id="rId2"/>
              </a:rPr>
              <a:t>https://www.csicr.cz//html/TZ_Podpora_mimoradne_nadanych/html5/index.html?&amp;locale=CSY</a:t>
            </a:r>
            <a:endParaRPr lang="cs-CZ" sz="2200" dirty="0"/>
          </a:p>
          <a:p>
            <a:endParaRPr lang="cs-CZ" dirty="0"/>
          </a:p>
          <a:p>
            <a:r>
              <a:rPr lang="cs-CZ" b="1" dirty="0"/>
              <a:t>Šetření, Tematická 2022</a:t>
            </a:r>
          </a:p>
          <a:p>
            <a:r>
              <a:rPr lang="cs-CZ" dirty="0"/>
              <a:t>Podpora vzdělávání nadaných a mimořádně nadaných žáků v základních a středních školách</a:t>
            </a:r>
          </a:p>
          <a:p>
            <a:r>
              <a:rPr lang="cs-CZ" sz="2200" dirty="0">
                <a:hlinkClick r:id="rId3"/>
              </a:rPr>
              <a:t>https://www.csicr.cz/CSICR/media/Elektronicke-publikace/2022/TZ_Podpora_nadanych_mimoradne_nadanych_ZS_SS/html5/index.html?pn=1</a:t>
            </a:r>
            <a:endParaRPr lang="cs-CZ" sz="2200" dirty="0"/>
          </a:p>
          <a:p>
            <a:pPr marL="0" indent="0">
              <a:buNone/>
            </a:pPr>
            <a:r>
              <a:rPr lang="cs-CZ" dirty="0"/>
              <a:t>Počty cca</a:t>
            </a:r>
          </a:p>
          <a:p>
            <a:r>
              <a:rPr lang="cs-CZ" dirty="0"/>
              <a:t>42 tisíc nadaných na ZŠ</a:t>
            </a:r>
          </a:p>
          <a:p>
            <a:r>
              <a:rPr lang="cs-CZ" dirty="0"/>
              <a:t>27 tisíc nadaných na ŠŠ</a:t>
            </a:r>
          </a:p>
          <a:p>
            <a:r>
              <a:rPr lang="cs-CZ" dirty="0"/>
              <a:t>730 ´mimořádně nadaných na ZŠ</a:t>
            </a:r>
          </a:p>
          <a:p>
            <a:r>
              <a:rPr lang="cs-CZ" dirty="0"/>
              <a:t>245 mimořádně nadaných  na SŠ</a:t>
            </a:r>
          </a:p>
        </p:txBody>
      </p:sp>
    </p:spTree>
    <p:extLst>
      <p:ext uri="{BB962C8B-B14F-4D97-AF65-F5344CB8AC3E}">
        <p14:creationId xmlns:p14="http://schemas.microsoft.com/office/powerpoint/2010/main" val="3491049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RVP – vyhledávání nadaných, mimořádně nadaných (</a:t>
            </a:r>
            <a:r>
              <a:rPr lang="cs-CZ" b="1" dirty="0" err="1"/>
              <a:t>MiND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Mladší žáci (do 9 let) – možnost záměny mimořádného nadání a nerovnoměrného (zrychleného) vývoje; bystré děti z podnětného prostředí (později se mohou pohybovat v pásmu lepšího průměru)</a:t>
            </a:r>
          </a:p>
          <a:p>
            <a:r>
              <a:rPr lang="cs-CZ" dirty="0"/>
              <a:t>Při vyhledávání </a:t>
            </a:r>
            <a:r>
              <a:rPr lang="cs-CZ" dirty="0" err="1"/>
              <a:t>MiND</a:t>
            </a:r>
            <a:r>
              <a:rPr lang="cs-CZ" dirty="0"/>
              <a:t> – pozornost žáci s vývojovou poruchou učení, chování, z odlišného kulturního a znevýhodňujícího sociálního prostředí</a:t>
            </a:r>
          </a:p>
          <a:p>
            <a:r>
              <a:rPr lang="cs-CZ" dirty="0"/>
              <a:t>Pomoc při identifikaci a následné péči o </a:t>
            </a:r>
            <a:r>
              <a:rPr lang="cs-CZ" dirty="0" err="1"/>
              <a:t>MiND</a:t>
            </a:r>
            <a:r>
              <a:rPr lang="cs-CZ" dirty="0"/>
              <a:t> – identifikace PPP</a:t>
            </a:r>
          </a:p>
        </p:txBody>
      </p:sp>
    </p:spTree>
    <p:extLst>
      <p:ext uri="{BB962C8B-B14F-4D97-AF65-F5344CB8AC3E}">
        <p14:creationId xmlns:p14="http://schemas.microsoft.com/office/powerpoint/2010/main" val="18063330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1007</Words>
  <Application>Microsoft Office PowerPoint</Application>
  <PresentationFormat>Předvádění na obrazovce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Nadaní</vt:lpstr>
      <vt:lpstr>Zájem o nadané</vt:lpstr>
      <vt:lpstr>Americké školství a aspekt na nadané</vt:lpstr>
      <vt:lpstr>Evropské školství a nadaní</vt:lpstr>
      <vt:lpstr>Česká republika</vt:lpstr>
      <vt:lpstr>Školský zákon</vt:lpstr>
      <vt:lpstr>Česká republika</vt:lpstr>
      <vt:lpstr>ČŠI</vt:lpstr>
      <vt:lpstr>RVP – vyhledávání nadaných, mimořádně nadaných (MiND)</vt:lpstr>
      <vt:lpstr>Legislativní podklady vzdělávání nadaného žáka</vt:lpstr>
      <vt:lpstr>Školský zákon  (zákon 561/2004 Sb.)</vt:lpstr>
      <vt:lpstr>Vyhláška č. 27/2016 Sb.  Část čtvrtá VZDĚLÁVÁNÍ NADANÝCH ŽÁKŮ § 27 až § 31</vt:lpstr>
      <vt:lpstr>Vyhláška č. 72/2005 Sb.,  o poskytování poradenských služeb ve školách a školských zařízeních</vt:lpstr>
      <vt:lpstr>Vyhláška č. 48/2005 Sb., o základním vzdělávání a některých náležitostech plnění povinné školní docházky</vt:lpstr>
      <vt:lpstr>ŠVP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Nadaní</dc:title>
  <dc:creator>Anna</dc:creator>
  <cp:lastModifiedBy>Anna Bayerová</cp:lastModifiedBy>
  <cp:revision>15</cp:revision>
  <dcterms:created xsi:type="dcterms:W3CDTF">2022-10-17T20:52:43Z</dcterms:created>
  <dcterms:modified xsi:type="dcterms:W3CDTF">2022-10-18T15:02:16Z</dcterms:modified>
</cp:coreProperties>
</file>