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10" r:id="rId4"/>
    <p:sldId id="307" r:id="rId5"/>
    <p:sldId id="304" r:id="rId6"/>
    <p:sldId id="306" r:id="rId7"/>
    <p:sldId id="279" r:id="rId8"/>
    <p:sldId id="280" r:id="rId9"/>
    <p:sldId id="281" r:id="rId10"/>
    <p:sldId id="308" r:id="rId11"/>
    <p:sldId id="277" r:id="rId12"/>
    <p:sldId id="275" r:id="rId13"/>
    <p:sldId id="311" r:id="rId14"/>
    <p:sldId id="309" r:id="rId15"/>
    <p:sldId id="285" r:id="rId16"/>
    <p:sldId id="288" r:id="rId17"/>
    <p:sldId id="289" r:id="rId18"/>
    <p:sldId id="290" r:id="rId19"/>
    <p:sldId id="291" r:id="rId20"/>
    <p:sldId id="292" r:id="rId21"/>
    <p:sldId id="293" r:id="rId22"/>
    <p:sldId id="294" r:id="rId23"/>
    <p:sldId id="296" r:id="rId24"/>
    <p:sldId id="295" r:id="rId25"/>
    <p:sldId id="297" r:id="rId26"/>
    <p:sldId id="298" r:id="rId27"/>
    <p:sldId id="299" r:id="rId28"/>
    <p:sldId id="300" r:id="rId29"/>
    <p:sldId id="301" r:id="rId30"/>
    <p:sldId id="302" r:id="rId31"/>
    <p:sldId id="303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05" autoAdjust="0"/>
    <p:restoredTop sz="94660"/>
  </p:normalViewPr>
  <p:slideViewPr>
    <p:cSldViewPr>
      <p:cViewPr varScale="1">
        <p:scale>
          <a:sx n="65" d="100"/>
          <a:sy n="65" d="100"/>
        </p:scale>
        <p:origin x="136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1. 11. 2022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2668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1. 11. 2022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0574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1. 11. 2022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611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1. 11. 2022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466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1. 11. 2022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9028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1. 11. 2022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889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1. 11. 2022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756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1. 11. 2022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7289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1. 11. 2022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7207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1. 11. 2022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706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1. 11. 2022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687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F2428-97D0-4BB0-AEF2-9D19B1A04345}" type="datetimeFigureOut">
              <a:rPr lang="cs-CZ" smtClean="0"/>
              <a:t>1. 11. 2022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070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pp.cz/" TargetMode="External"/><Relationship Id="rId2" Type="http://schemas.openxmlformats.org/officeDocument/2006/relationships/hyperlink" Target="http://www.nadanedeti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igifolio.rvp.cz/view/view.php?id=10848" TargetMode="External"/><Relationship Id="rId4" Type="http://schemas.openxmlformats.org/officeDocument/2006/relationships/hyperlink" Target="http://www.rvp.cz/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NaRo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2540" y="3501008"/>
            <a:ext cx="6400800" cy="1752600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Identifikace </a:t>
            </a:r>
            <a:r>
              <a:rPr lang="cs-CZ" b="1" dirty="0" smtClean="0">
                <a:solidFill>
                  <a:schemeClr val="tx1"/>
                </a:solidFill>
              </a:rPr>
              <a:t>– mimo ŠPZ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3074" name="Picture 2" descr="Vychovávat nadané dítě není snadné. Víte, jak k němu přistupovat? –  Maminka.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91" y="4869160"/>
            <a:ext cx="3198120" cy="1599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Máte doma nadané dítě? Pokud jeho schopnosti nerozvíjíte, ztratí svůj  potenciál a srovná se s ostatními - Modrý koní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221" y="260648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Dvakrát výjimeční lidé - iDětskýSluch.c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3253" y="260648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Diagnostický den pro mimořádně nadané děti - Praha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276" y="4725144"/>
            <a:ext cx="2628900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Obrázek 9" descr="IQ a intelektové nadání - Qiido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869160"/>
            <a:ext cx="2520280" cy="1599061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6" name="Picture 14" descr="Pět tipů, jak vybrat dítěti správný sport. Talent má každé - iDNES.cz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65399"/>
            <a:ext cx="2486025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6799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Etapy identifikace </a:t>
            </a:r>
            <a:r>
              <a:rPr lang="cs-CZ" b="1" dirty="0" smtClean="0"/>
              <a:t>nadaného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+mj-lt"/>
              <a:buAutoNum type="alphaUcPeriod"/>
            </a:pPr>
            <a:r>
              <a:rPr lang="cs-CZ" dirty="0" smtClean="0"/>
              <a:t>Nominace (navržení k bližšímu sledování)</a:t>
            </a:r>
          </a:p>
          <a:p>
            <a:pPr marL="571500" indent="-571500">
              <a:buFont typeface="+mj-lt"/>
              <a:buAutoNum type="alphaUcPeriod"/>
            </a:pPr>
            <a:r>
              <a:rPr lang="cs-CZ" dirty="0" err="1" smtClean="0"/>
              <a:t>Screening</a:t>
            </a:r>
            <a:r>
              <a:rPr lang="cs-CZ" dirty="0" smtClean="0"/>
              <a:t> (mapování)</a:t>
            </a:r>
          </a:p>
          <a:p>
            <a:pPr marL="571500" indent="-571500">
              <a:buFont typeface="+mj-lt"/>
              <a:buAutoNum type="alphaUcPeriod"/>
            </a:pPr>
            <a:r>
              <a:rPr lang="cs-CZ" dirty="0" smtClean="0"/>
              <a:t>Individuální vyšetření, hloubková pedagogická diagnostika (obvykle ŠPZ, klinický specialita)</a:t>
            </a:r>
          </a:p>
          <a:p>
            <a:pPr marL="571500" indent="-571500">
              <a:buFont typeface="+mj-lt"/>
              <a:buAutoNum type="alphaUcPeriod"/>
            </a:pPr>
            <a:r>
              <a:rPr lang="cs-CZ" dirty="0" smtClean="0"/>
              <a:t>Návazná opatření pro vzdělávání i volný čas (úprava učiva, IVP atd</a:t>
            </a:r>
            <a:r>
              <a:rPr lang="cs-CZ" dirty="0" smtClean="0"/>
              <a:t>.)</a:t>
            </a:r>
          </a:p>
          <a:p>
            <a:pPr marL="571500" indent="-571500">
              <a:buFont typeface="+mj-lt"/>
              <a:buAutoNum type="alphaUcPeriod"/>
            </a:pPr>
            <a:r>
              <a:rPr lang="cs-CZ" dirty="0" smtClean="0"/>
              <a:t>Selekce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212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43000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Identifikace I.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Objektivní metody</a:t>
            </a:r>
          </a:p>
          <a:p>
            <a:pPr marL="514350" indent="-514350">
              <a:buAutoNum type="arabicPeriod"/>
            </a:pPr>
            <a:r>
              <a:rPr lang="cs-CZ" dirty="0" smtClean="0"/>
              <a:t>IQ testy</a:t>
            </a:r>
          </a:p>
          <a:p>
            <a:pPr marL="514350" indent="-514350">
              <a:buAutoNum type="arabicPeriod"/>
            </a:pPr>
            <a:r>
              <a:rPr lang="cs-CZ" dirty="0" smtClean="0"/>
              <a:t>Didaktické testy (nejsou běžnými testy) Mohou být tzv. výstupní testy</a:t>
            </a:r>
          </a:p>
          <a:p>
            <a:pPr marL="514350" indent="-514350">
              <a:buAutoNum type="arabicPeriod"/>
            </a:pPr>
            <a:r>
              <a:rPr lang="cs-CZ" dirty="0" smtClean="0"/>
              <a:t>Standardizované testy výkonu (</a:t>
            </a:r>
            <a:r>
              <a:rPr lang="cs-CZ" dirty="0"/>
              <a:t>měření různých schopností a znalostí), </a:t>
            </a:r>
            <a:r>
              <a:rPr lang="cs-CZ" dirty="0" smtClean="0"/>
              <a:t>dotazníky</a:t>
            </a:r>
          </a:p>
          <a:p>
            <a:pPr marL="514350" indent="-514350">
              <a:buAutoNum type="arabicPeriod"/>
            </a:pPr>
            <a:r>
              <a:rPr lang="cs-CZ" dirty="0" smtClean="0"/>
              <a:t>Testy kreativity (psychologové, upravené např. testy hudební umělecké tvořivosti)</a:t>
            </a:r>
          </a:p>
        </p:txBody>
      </p:sp>
    </p:spTree>
    <p:extLst>
      <p:ext uri="{BB962C8B-B14F-4D97-AF65-F5344CB8AC3E}">
        <p14:creationId xmlns:p14="http://schemas.microsoft.com/office/powerpoint/2010/main" val="1303760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Identifikace II.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Subjektivní metody identifikace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1. Učitel, skupina učitelů</a:t>
            </a:r>
          </a:p>
          <a:p>
            <a:pPr>
              <a:buFontTx/>
              <a:buChar char="-"/>
            </a:pPr>
            <a:r>
              <a:rPr lang="cs-CZ" dirty="0" smtClean="0"/>
              <a:t>Jeden učitel – zaujetí</a:t>
            </a:r>
          </a:p>
          <a:p>
            <a:pPr>
              <a:buFontTx/>
              <a:buChar char="-"/>
            </a:pPr>
            <a:r>
              <a:rPr lang="cs-CZ" dirty="0" smtClean="0"/>
              <a:t>Vhodné</a:t>
            </a:r>
            <a:r>
              <a:rPr lang="cs-CZ" smtClean="0"/>
              <a:t>: cca 5 </a:t>
            </a:r>
            <a:r>
              <a:rPr lang="cs-CZ" dirty="0" smtClean="0"/>
              <a:t>učitelů</a:t>
            </a:r>
          </a:p>
          <a:p>
            <a:pPr>
              <a:buFontTx/>
              <a:buChar char="-"/>
            </a:pPr>
            <a:r>
              <a:rPr lang="cs-CZ" dirty="0" smtClean="0"/>
              <a:t>Nedostatek: hodnocení podle prospěchu</a:t>
            </a:r>
          </a:p>
          <a:p>
            <a:pPr marL="0" indent="0">
              <a:buNone/>
            </a:pPr>
            <a:r>
              <a:rPr lang="cs-CZ" dirty="0" smtClean="0"/>
              <a:t>2. Spolužáci</a:t>
            </a:r>
          </a:p>
          <a:p>
            <a:pPr marL="0" indent="0">
              <a:buNone/>
            </a:pPr>
            <a:r>
              <a:rPr lang="cs-CZ" dirty="0" smtClean="0"/>
              <a:t>3. Rodiče</a:t>
            </a:r>
          </a:p>
          <a:p>
            <a:pPr marL="0" indent="0">
              <a:buNone/>
            </a:pPr>
            <a:r>
              <a:rPr lang="cs-CZ" dirty="0" smtClean="0"/>
              <a:t>4. </a:t>
            </a:r>
            <a:r>
              <a:rPr lang="cs-CZ" dirty="0" err="1" smtClean="0"/>
              <a:t>Autonominace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26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Identifikační metody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Psychologické metody –výkonové testy, inteligenční testy, testy kreativity</a:t>
            </a:r>
          </a:p>
          <a:p>
            <a:r>
              <a:rPr lang="cs-CZ" dirty="0" smtClean="0"/>
              <a:t>Pedagogicko-psychologické metody – pozorování dítěte, rozhovor, analýzy</a:t>
            </a:r>
          </a:p>
          <a:p>
            <a:r>
              <a:rPr lang="cs-CZ" dirty="0" smtClean="0"/>
              <a:t>Pedagogické metody – didaktické testy, portfolia, soutěže</a:t>
            </a:r>
          </a:p>
          <a:p>
            <a:r>
              <a:rPr lang="cs-CZ" dirty="0" smtClean="0"/>
              <a:t>Národní zpráva o identifikaci – od r. 1982 (USA) – definice principy identifikačně-výběrového procesu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1749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71420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Základní principy při </a:t>
            </a:r>
            <a:r>
              <a:rPr lang="cs-CZ" dirty="0"/>
              <a:t>identifikaci a výběru nadaných </a:t>
            </a:r>
            <a:r>
              <a:rPr lang="cs-CZ" dirty="0" smtClean="0"/>
              <a:t>dětí v ČR </a:t>
            </a:r>
            <a:br>
              <a:rPr lang="cs-CZ" dirty="0" smtClean="0"/>
            </a:br>
            <a:r>
              <a:rPr lang="cs-CZ" dirty="0" smtClean="0"/>
              <a:t>(80. léta 20. stol. Dočkal, </a:t>
            </a:r>
            <a:r>
              <a:rPr lang="cs-CZ" err="1" smtClean="0"/>
              <a:t>Kodým</a:t>
            </a:r>
            <a:r>
              <a:rPr lang="cs-CZ" smtClean="0"/>
              <a:t>)</a:t>
            </a: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04864"/>
            <a:ext cx="8219256" cy="3921299"/>
          </a:xfrm>
        </p:spPr>
        <p:txBody>
          <a:bodyPr>
            <a:normAutofit/>
          </a:bodyPr>
          <a:lstStyle/>
          <a:p>
            <a:r>
              <a:rPr lang="cs-CZ" dirty="0"/>
              <a:t>PRINCIP STEJNÝCH ŠANCÍ </a:t>
            </a:r>
            <a:endParaRPr lang="cs-CZ" dirty="0" smtClean="0"/>
          </a:p>
          <a:p>
            <a:r>
              <a:rPr lang="cs-CZ" dirty="0" smtClean="0"/>
              <a:t>PRINCIP </a:t>
            </a:r>
            <a:r>
              <a:rPr lang="cs-CZ" dirty="0"/>
              <a:t>VĚDECKOSTI </a:t>
            </a:r>
            <a:endParaRPr lang="cs-CZ" dirty="0" smtClean="0"/>
          </a:p>
          <a:p>
            <a:r>
              <a:rPr lang="cs-CZ" dirty="0" smtClean="0"/>
              <a:t>PRINCIP MULTIDISCIPLINARITY</a:t>
            </a:r>
          </a:p>
          <a:p>
            <a:r>
              <a:rPr lang="cs-CZ" dirty="0" smtClean="0"/>
              <a:t>PRINCIP </a:t>
            </a:r>
            <a:r>
              <a:rPr lang="cs-CZ" dirty="0"/>
              <a:t>STUPŇOVITOSTI A VZRŮSTAJÍCÍ </a:t>
            </a:r>
            <a:r>
              <a:rPr lang="cs-CZ" dirty="0" smtClean="0"/>
              <a:t>KOMPLEXNOSTI</a:t>
            </a:r>
          </a:p>
          <a:p>
            <a:r>
              <a:rPr lang="cs-CZ" dirty="0" smtClean="0"/>
              <a:t>PRINCIP REVERZIBILITY VÝBĚRU (krystalizační zážitek – </a:t>
            </a:r>
            <a:r>
              <a:rPr lang="cs-CZ" dirty="0" err="1" smtClean="0"/>
              <a:t>Gardner</a:t>
            </a:r>
            <a:r>
              <a:rPr lang="cs-CZ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43410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488832" cy="86409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Charakteristik </a:t>
            </a:r>
            <a:r>
              <a:rPr lang="cs-CZ" dirty="0"/>
              <a:t>pro identifikaci nadaných </a:t>
            </a:r>
            <a:r>
              <a:rPr lang="cs-CZ" dirty="0" smtClean="0"/>
              <a:t>žáků - ukázka části testu pro rodiče -</a:t>
            </a:r>
            <a:br>
              <a:rPr lang="cs-CZ" dirty="0" smtClean="0"/>
            </a:br>
            <a:r>
              <a:rPr lang="cs-CZ" b="0" dirty="0" smtClean="0"/>
              <a:t>(Fořtík, </a:t>
            </a:r>
            <a:r>
              <a:rPr lang="cs-CZ" b="0" dirty="0" err="1" smtClean="0"/>
              <a:t>Fořtíková</a:t>
            </a:r>
            <a:r>
              <a:rPr lang="cs-CZ" b="0" dirty="0" smtClean="0"/>
              <a:t>, 2015)</a:t>
            </a:r>
            <a:br>
              <a:rPr lang="cs-CZ" b="0" dirty="0" smtClean="0"/>
            </a:br>
            <a:r>
              <a:rPr lang="cs-CZ" b="0" dirty="0" smtClean="0"/>
              <a:t>80 % odpovědí „většinou, často“ může svědčit o nadání</a:t>
            </a:r>
            <a:endParaRPr lang="cs-CZ" b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3568" y="1196752"/>
            <a:ext cx="6336704" cy="1224136"/>
          </a:xfrm>
        </p:spPr>
        <p:txBody>
          <a:bodyPr>
            <a:normAutofit/>
          </a:bodyPr>
          <a:lstStyle/>
          <a:p>
            <a:r>
              <a:rPr lang="cs-CZ" sz="1600" dirty="0" smtClean="0"/>
              <a:t>Příklady otázek: </a:t>
            </a:r>
          </a:p>
          <a:p>
            <a:r>
              <a:rPr lang="cs-CZ" sz="1600" dirty="0" smtClean="0"/>
              <a:t>1. Začalo vaše dítě číst ještě před vstupem do školy</a:t>
            </a:r>
          </a:p>
          <a:p>
            <a:r>
              <a:rPr lang="cs-CZ" sz="1600" dirty="0" smtClean="0"/>
              <a:t>2. Pokud ano, naučilo se to samo?</a:t>
            </a:r>
          </a:p>
          <a:p>
            <a:r>
              <a:rPr lang="cs-CZ" sz="1600" dirty="0" smtClean="0"/>
              <a:t>3. Hraje vaše dítě na nějaký hudební nástroj?</a:t>
            </a:r>
          </a:p>
        </p:txBody>
      </p:sp>
      <p:graphicFrame>
        <p:nvGraphicFramePr>
          <p:cNvPr id="7" name="Zástupný symbol pro obrázek 6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4109345129"/>
              </p:ext>
            </p:extLst>
          </p:nvPr>
        </p:nvGraphicFramePr>
        <p:xfrm>
          <a:off x="683568" y="2420894"/>
          <a:ext cx="8064898" cy="397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2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39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06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0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0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06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3578">
                <a:tc rowSpan="2" gridSpan="2"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 dirty="0">
                          <a:effectLst/>
                        </a:rPr>
                        <a:t>Zaškrtněte kategorii, o které si myslíte, že nejlépe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cs-CZ" sz="1400" b="1" u="none" strike="noStrike" dirty="0" smtClean="0">
                          <a:effectLst/>
                        </a:rPr>
                        <a:t>většinou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1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cs-CZ" sz="1400" b="1" u="none" strike="noStrike" dirty="0" smtClean="0">
                          <a:effectLst/>
                        </a:rPr>
                        <a:t>často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cs-CZ" sz="1400" b="1" u="none" strike="noStrike" dirty="0" smtClean="0">
                          <a:effectLst/>
                        </a:rPr>
                        <a:t>občas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cs-CZ" sz="1400" b="1" u="none" strike="noStrike" dirty="0" smtClean="0">
                          <a:effectLst/>
                        </a:rPr>
                        <a:t>málokdy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578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1.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Má široký slovník, vyjadřuje se jasně a plynule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2. 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Rychle myslí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3. 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Snadno si vybavuje fakta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</a:rPr>
                        <a:t>Chce znát, jak věci fungují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Je vášnivý čtenář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899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Neustále se snaží měnit stávající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Snadno se začne nudit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Chce zát zdůvodnění "proč"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Klade otázky téměř na cokoli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10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Má rádo věci pro dospělé a chce být se staršími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11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Je dobroduh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12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smtClean="0">
                          <a:effectLst/>
                        </a:rPr>
                        <a:t>Vydrží </a:t>
                      </a:r>
                      <a:r>
                        <a:rPr lang="cs-CZ" sz="1600" u="none" strike="noStrike" dirty="0">
                          <a:effectLst/>
                        </a:rPr>
                        <a:t>se dlouho soustředit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32644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498178"/>
          </a:xfrm>
        </p:spPr>
        <p:txBody>
          <a:bodyPr>
            <a:normAutofit/>
          </a:bodyPr>
          <a:lstStyle/>
          <a:p>
            <a:r>
              <a:rPr lang="cs-CZ" b="1" dirty="0" smtClean="0"/>
              <a:t>Nejčastější nástroje </a:t>
            </a:r>
            <a:br>
              <a:rPr lang="cs-CZ" b="1" dirty="0" smtClean="0"/>
            </a:br>
            <a:r>
              <a:rPr lang="cs-CZ" b="1" dirty="0" smtClean="0"/>
              <a:t>pedagogické diagnostiky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cs-CZ" dirty="0" smtClean="0"/>
              <a:t>Pozorování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  <a:p>
            <a:pPr marL="571500" indent="-571500">
              <a:buFont typeface="+mj-lt"/>
              <a:buAutoNum type="romanUcPeriod"/>
            </a:pPr>
            <a:r>
              <a:rPr lang="cs-CZ" dirty="0" smtClean="0"/>
              <a:t>Rozhovor 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Dotazník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 smtClean="0"/>
              <a:t>Analýza výsledků žákovy činnosti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 smtClean="0"/>
              <a:t>Zapojení do soutěží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 smtClean="0"/>
              <a:t>Spolupráce s rodiči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Učitel má na diagnostiku poměrně krátké období, vhodné učitelem oslovit rodiče, kteří poskytnou informace o zájmech dítěte, mimoškolních aktivitách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28804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Nástroje pedagogické diagnostiky </a:t>
            </a:r>
            <a:br>
              <a:rPr lang="cs-CZ" b="1" dirty="0" smtClean="0"/>
            </a:br>
            <a:r>
              <a:rPr lang="cs-CZ" b="1" dirty="0" smtClean="0"/>
              <a:t>I. Pozorování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00200"/>
            <a:ext cx="8424936" cy="4925144"/>
          </a:xfrm>
        </p:spPr>
        <p:txBody>
          <a:bodyPr>
            <a:normAutofit fontScale="70000" lnSpcReduction="20000"/>
          </a:bodyPr>
          <a:lstStyle/>
          <a:p>
            <a:pPr>
              <a:buFontTx/>
              <a:buChar char="-"/>
            </a:pPr>
            <a:r>
              <a:rPr lang="cs-CZ" dirty="0" smtClean="0"/>
              <a:t>Nejčastější a nejsnazší způsob</a:t>
            </a:r>
          </a:p>
          <a:p>
            <a:pPr>
              <a:buFontTx/>
              <a:buChar char="-"/>
            </a:pPr>
            <a:r>
              <a:rPr lang="cs-CZ" dirty="0" smtClean="0"/>
              <a:t>Vědomá činnost s cílem potvrdit nebo vyvrátit hypotézu (nadání)</a:t>
            </a:r>
          </a:p>
          <a:p>
            <a:pPr marL="0" indent="0">
              <a:buNone/>
            </a:pPr>
            <a:r>
              <a:rPr lang="cs-CZ" dirty="0" smtClean="0"/>
              <a:t>Doporučení postupu: 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Stanovení cíle </a:t>
            </a:r>
            <a:r>
              <a:rPr lang="cs-CZ" dirty="0" smtClean="0"/>
              <a:t>(pravidla, doba, způsob)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Vlastní pozorován</a:t>
            </a:r>
            <a:r>
              <a:rPr lang="cs-CZ" dirty="0" smtClean="0"/>
              <a:t>í  (archy)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Formulace závěrů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Problémy při rozhodování </a:t>
            </a:r>
            <a:r>
              <a:rPr lang="cs-CZ" dirty="0" smtClean="0"/>
              <a:t>(rychlé a neúplné vyhodnocení, závěry vyplývají z přesvědčení pozorovatele, ne z jevu samotného, povrchní interpretace, nepřesná registrace zjištěných dat)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Podmínky úspěšného pozorování</a:t>
            </a:r>
          </a:p>
          <a:p>
            <a:pPr>
              <a:buFontTx/>
              <a:buChar char="-"/>
            </a:pPr>
            <a:r>
              <a:rPr lang="cs-CZ" dirty="0" smtClean="0"/>
              <a:t>Komplexnost pozorování</a:t>
            </a:r>
          </a:p>
          <a:p>
            <a:pPr>
              <a:buFontTx/>
              <a:buChar char="-"/>
            </a:pPr>
            <a:r>
              <a:rPr lang="cs-CZ" dirty="0" smtClean="0"/>
              <a:t>Objektivní pozorování</a:t>
            </a:r>
          </a:p>
          <a:p>
            <a:pPr>
              <a:buFontTx/>
              <a:buChar char="-"/>
            </a:pPr>
            <a:r>
              <a:rPr lang="cs-CZ" dirty="0"/>
              <a:t>A</a:t>
            </a:r>
            <a:r>
              <a:rPr lang="cs-CZ" dirty="0" smtClean="0"/>
              <a:t>rchy, více učitelů</a:t>
            </a:r>
          </a:p>
          <a:p>
            <a:pPr marL="0" indent="0">
              <a:buNone/>
            </a:pPr>
            <a:r>
              <a:rPr lang="cs-CZ" b="1" dirty="0" smtClean="0"/>
              <a:t>6.    Oblasti pozorování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650310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Nástroje pedagogické diagnostika</a:t>
            </a:r>
            <a:r>
              <a:rPr lang="cs-CZ" b="1" dirty="0" smtClean="0"/>
              <a:t> Oblast pozorování 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25963"/>
          </a:xfrm>
        </p:spPr>
        <p:txBody>
          <a:bodyPr/>
          <a:lstStyle/>
          <a:p>
            <a:r>
              <a:rPr lang="cs-CZ" dirty="0" smtClean="0"/>
              <a:t>Intelektové charakteristiky a projevy</a:t>
            </a:r>
          </a:p>
          <a:p>
            <a:r>
              <a:rPr lang="cs-CZ" dirty="0" smtClean="0"/>
              <a:t>Učební styl</a:t>
            </a:r>
          </a:p>
          <a:p>
            <a:r>
              <a:rPr lang="cs-CZ" dirty="0" smtClean="0"/>
              <a:t>Emocionální charakteristiky a projevy</a:t>
            </a:r>
          </a:p>
          <a:p>
            <a:r>
              <a:rPr lang="cs-CZ" dirty="0" smtClean="0"/>
              <a:t>Sociální charakteristiky a projevy</a:t>
            </a:r>
          </a:p>
          <a:p>
            <a:r>
              <a:rPr lang="cs-CZ" dirty="0" smtClean="0"/>
              <a:t>Tělesné charakteristiky a projevy</a:t>
            </a:r>
          </a:p>
          <a:p>
            <a:r>
              <a:rPr lang="cs-CZ" dirty="0" smtClean="0"/>
              <a:t>Zájmy a volnočasové aktivity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6386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ad 6. Oblast pozorování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00200"/>
            <a:ext cx="8280920" cy="5069160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AutoNum type="alphaLcParenR"/>
            </a:pPr>
            <a:r>
              <a:rPr lang="cs-CZ" sz="3800" b="1" dirty="0" smtClean="0"/>
              <a:t>Intelektové charakteristiky a projevy</a:t>
            </a:r>
          </a:p>
          <a:p>
            <a:pPr>
              <a:buFontTx/>
              <a:buChar char="-"/>
            </a:pPr>
            <a:r>
              <a:rPr lang="cs-CZ" dirty="0" smtClean="0"/>
              <a:t>Ne vždy odpovídají aktuálním školním výsledkům!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Otázky:</a:t>
            </a: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Má žák v některém oboru výrazně nadprůměrné znalosti?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Má žák vynikající paměť?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Objevuje souvislosti mezi jevy i tam, kde je ostatní nevidí?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Je jeho vyjadřování nezvyklé, často originální?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Jak dlouho se dokáže koncentrovat na téma, které ho zajímá?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Projevu neobyčejnou zvídavost?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Klade otázky výrazně častěji než ostatní?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Má rozvinutou představivost?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Volí často neobvyklé postupy?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Bývají jeho nápady nezvyklé?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Doplňuje verbální projevy učitele nebo spolužáků svými poznámkami?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6051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Problematika identifikace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600200"/>
            <a:ext cx="8075240" cy="4525963"/>
          </a:xfrm>
        </p:spPr>
        <p:txBody>
          <a:bodyPr/>
          <a:lstStyle/>
          <a:p>
            <a:r>
              <a:rPr lang="cs-CZ" dirty="0" smtClean="0"/>
              <a:t>Vymezení nadání </a:t>
            </a:r>
            <a:r>
              <a:rPr lang="cs-CZ" dirty="0"/>
              <a:t>n</a:t>
            </a:r>
            <a:r>
              <a:rPr lang="cs-CZ" dirty="0" smtClean="0"/>
              <a:t>ení jednotné, ani přístupy k identifikaci</a:t>
            </a:r>
          </a:p>
          <a:p>
            <a:r>
              <a:rPr lang="cs-CZ" b="1" dirty="0"/>
              <a:t>Identifikac</a:t>
            </a:r>
            <a:r>
              <a:rPr lang="cs-CZ" dirty="0"/>
              <a:t>e – podstatný </a:t>
            </a:r>
            <a:r>
              <a:rPr lang="cs-CZ" dirty="0" smtClean="0"/>
              <a:t>moment; současnost - individualizace vzdělávání</a:t>
            </a:r>
          </a:p>
          <a:p>
            <a:r>
              <a:rPr lang="cs-CZ" dirty="0" smtClean="0"/>
              <a:t>Problematika – diferenciace (jinak v PV, jinak na ZŠ a SŠ, jinak učitelem, rodičem, pracovníkem PPP), erudovanost učitelů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16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/>
              <a:t>Oblast pozorování – </a:t>
            </a:r>
            <a:r>
              <a:rPr lang="cs-CZ" b="1" dirty="0" err="1" smtClean="0"/>
              <a:t>pokr</a:t>
            </a:r>
            <a:r>
              <a:rPr lang="cs-CZ" b="1" dirty="0" smtClean="0"/>
              <a:t>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b)</a:t>
            </a:r>
            <a:r>
              <a:rPr lang="cs-CZ" dirty="0" smtClean="0"/>
              <a:t> </a:t>
            </a:r>
            <a:r>
              <a:rPr lang="cs-CZ" b="1" dirty="0" smtClean="0"/>
              <a:t>Učební styl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Otázky: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Je schopen se rychle adaptovat na nezvyklé učební prostředí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Preferuje výrazně skupinovou nebo individuální práci?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Dokáže pracovat samostatně?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Odmítá nebo vyžaduje při práci přesné instrukce?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Jaký je jeho učební styl?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Dokáže popsat myšlenkové postupy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Má pracovní tempo odlišné od ostatních?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Vnímá téma v širokém kontextu?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86206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/>
              <a:t>Oblast pozorování – </a:t>
            </a:r>
            <a:r>
              <a:rPr lang="cs-CZ" b="1" dirty="0" err="1" smtClean="0"/>
              <a:t>pokr</a:t>
            </a:r>
            <a:r>
              <a:rPr lang="cs-CZ" b="1" dirty="0" smtClean="0"/>
              <a:t>.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c) </a:t>
            </a:r>
            <a:r>
              <a:rPr lang="cs-CZ" sz="3100" b="1" dirty="0" smtClean="0"/>
              <a:t>Emocionální a další osobností charakteristiky a projevy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Otázky: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Projevuje žák výrazně zvýšenou citlivost na podněty?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Je žák přehnaně kritický ke svému okolí i k sobě samému?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Vyhýbá se riskování, soutěžení, není-li si jistý vítězstvím?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Má velmi vyvinutý smysl pro spravedlnost?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Reaguje často impulzivně?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Projevuje předčasný zájem o existenciální problémy a témata morálky?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Má zvýšenou/sníženou potřebu emocionální podpory a přijetí okolím?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418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/>
              <a:t>Oblast pozorování – </a:t>
            </a:r>
            <a:r>
              <a:rPr lang="cs-CZ" b="1" dirty="0" err="1" smtClean="0"/>
              <a:t>pokr</a:t>
            </a:r>
            <a:r>
              <a:rPr lang="cs-CZ" b="1" dirty="0" smtClean="0"/>
              <a:t>.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471338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d) Sociální charakteristiky a projevy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Otázky:</a:t>
            </a:r>
          </a:p>
          <a:p>
            <a:r>
              <a:rPr lang="cs-CZ" dirty="0" smtClean="0"/>
              <a:t>Jaké je postavení žáka ve třídě?</a:t>
            </a:r>
          </a:p>
          <a:p>
            <a:r>
              <a:rPr lang="cs-CZ" dirty="0" smtClean="0"/>
              <a:t>Projevuje vůdcovské sklony nebo stojí většinou mimo hlavní dění?</a:t>
            </a:r>
          </a:p>
          <a:p>
            <a:r>
              <a:rPr lang="cs-CZ" dirty="0" smtClean="0"/>
              <a:t>Má potíže v sociálních kontaktech?</a:t>
            </a:r>
          </a:p>
          <a:p>
            <a:r>
              <a:rPr lang="cs-CZ" dirty="0" smtClean="0"/>
              <a:t>Má potíže při adaptaci?</a:t>
            </a:r>
          </a:p>
          <a:p>
            <a:r>
              <a:rPr lang="cs-CZ" dirty="0" smtClean="0"/>
              <a:t>Preferuje kontakty se staršími kamarády a dospělými?</a:t>
            </a:r>
          </a:p>
          <a:p>
            <a:r>
              <a:rPr lang="cs-CZ" dirty="0" smtClean="0"/>
              <a:t>Porušuje často formální pravidla chování, školní řád?</a:t>
            </a:r>
          </a:p>
          <a:p>
            <a:r>
              <a:rPr lang="cs-CZ" dirty="0" smtClean="0"/>
              <a:t>Dostává se do problémů kvůli nerespektování autorit?</a:t>
            </a:r>
          </a:p>
          <a:p>
            <a:r>
              <a:rPr lang="cs-CZ" dirty="0" smtClean="0"/>
              <a:t>Je introvert? Odmítá často kolektivní činnost?</a:t>
            </a:r>
          </a:p>
          <a:p>
            <a:r>
              <a:rPr lang="cs-CZ" dirty="0" smtClean="0"/>
              <a:t>Dokáže se identifikovat s vrstevníky?</a:t>
            </a:r>
          </a:p>
          <a:p>
            <a:r>
              <a:rPr lang="cs-CZ" dirty="0" smtClean="0"/>
              <a:t>Vyžaduje nepřiměřenou míru pozornosti k vlastní osobě a zájmům?</a:t>
            </a:r>
          </a:p>
          <a:p>
            <a:r>
              <a:rPr lang="cs-CZ" dirty="0" smtClean="0"/>
              <a:t>Vnímá dospělé jako rovnocenné partnery?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60080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/>
              <a:t>Oblast pozorování – </a:t>
            </a:r>
            <a:r>
              <a:rPr lang="cs-CZ" b="1" dirty="0" err="1" smtClean="0"/>
              <a:t>pokr</a:t>
            </a:r>
            <a:r>
              <a:rPr lang="cs-CZ" b="1" dirty="0" smtClean="0"/>
              <a:t>.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e) Tělesné charakteristiky a projevy</a:t>
            </a:r>
          </a:p>
          <a:p>
            <a:pPr>
              <a:buFontTx/>
              <a:buChar char="-"/>
            </a:pPr>
            <a:r>
              <a:rPr lang="cs-CZ" dirty="0" smtClean="0"/>
              <a:t>V pozdějším věku často negativní vztah k pohybovým aktivitám. Ale rozdíly.</a:t>
            </a:r>
          </a:p>
          <a:p>
            <a:pPr marL="0" indent="0">
              <a:buNone/>
            </a:pPr>
            <a:r>
              <a:rPr lang="cs-CZ" dirty="0" smtClean="0"/>
              <a:t>Otázky:</a:t>
            </a:r>
          </a:p>
          <a:p>
            <a:pPr>
              <a:buFontTx/>
              <a:buChar char="-"/>
            </a:pPr>
            <a:r>
              <a:rPr lang="cs-CZ" dirty="0" smtClean="0"/>
              <a:t>Existuje u žáka výrazný rozdíl mezi úrovní intelektového a tělesného vývoje?</a:t>
            </a:r>
          </a:p>
          <a:p>
            <a:pPr>
              <a:buFontTx/>
              <a:buChar char="-"/>
            </a:pPr>
            <a:r>
              <a:rPr lang="cs-CZ" dirty="0" smtClean="0"/>
              <a:t>Jak vyspělá je jeho motorika?</a:t>
            </a:r>
          </a:p>
          <a:p>
            <a:pPr>
              <a:buFontTx/>
              <a:buChar char="-"/>
            </a:pPr>
            <a:r>
              <a:rPr lang="cs-CZ" dirty="0" smtClean="0"/>
              <a:t>Vyhýbá se sportovním aktivitám?</a:t>
            </a:r>
          </a:p>
          <a:p>
            <a:pPr>
              <a:buFontTx/>
              <a:buChar char="-"/>
            </a:pPr>
            <a:r>
              <a:rPr lang="cs-CZ" dirty="0" smtClean="0"/>
              <a:t>Brání mu nezralost jemné motoriky v realizaci jeho nápadů?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f) Zájmy volnočasové a další aktivity</a:t>
            </a:r>
          </a:p>
          <a:p>
            <a:pPr marL="0" indent="0">
              <a:buNone/>
            </a:pPr>
            <a:r>
              <a:rPr lang="cs-CZ" dirty="0" smtClean="0"/>
              <a:t>Proč to preferují? </a:t>
            </a:r>
          </a:p>
          <a:p>
            <a:pPr marL="0" indent="0">
              <a:buNone/>
            </a:pPr>
            <a:r>
              <a:rPr lang="cs-CZ" dirty="0" smtClean="0"/>
              <a:t>Rodiče sledují, čemu dávají děti doma přednost. Učitelé sledují, co dělají děti rády ve třídě, škole.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34683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b="1" dirty="0" smtClean="0"/>
              <a:t>Oblast pozorování  - </a:t>
            </a:r>
            <a:r>
              <a:rPr lang="cs-CZ" b="1" dirty="0" err="1" smtClean="0"/>
              <a:t>pokr</a:t>
            </a:r>
            <a:r>
              <a:rPr lang="cs-CZ" b="1" dirty="0" smtClean="0"/>
              <a:t>.</a:t>
            </a:r>
            <a:r>
              <a:rPr lang="cs-CZ" b="1" dirty="0"/>
              <a:t/>
            </a:r>
            <a:br>
              <a:rPr lang="cs-CZ" b="1" dirty="0"/>
            </a:br>
            <a:r>
              <a:rPr lang="cs-CZ" dirty="0" smtClean="0"/>
              <a:t>pozor na perfekcionismus nadaného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Nebývalá preciznost brání odevzdat práci v termínu</a:t>
            </a:r>
          </a:p>
          <a:p>
            <a:pPr>
              <a:buFontTx/>
              <a:buChar char="-"/>
            </a:pPr>
            <a:r>
              <a:rPr lang="cs-CZ" dirty="0" smtClean="0"/>
              <a:t>Ke správným výsledkům dochází i přes nedodržení daného algoritmu</a:t>
            </a:r>
          </a:p>
          <a:p>
            <a:pPr>
              <a:buFontTx/>
              <a:buChar char="-"/>
            </a:pPr>
            <a:r>
              <a:rPr lang="cs-CZ" dirty="0" smtClean="0"/>
              <a:t>Hledá různá, paralelní řešení</a:t>
            </a:r>
          </a:p>
          <a:p>
            <a:pPr>
              <a:buFontTx/>
              <a:buChar char="-"/>
            </a:pPr>
            <a:r>
              <a:rPr lang="cs-CZ" dirty="0"/>
              <a:t>Projevuje neochotu přerušit činnost, která ho zaujala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16449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Nástroje </a:t>
            </a:r>
            <a:r>
              <a:rPr lang="cs-CZ" b="1" dirty="0" smtClean="0"/>
              <a:t>pedagogické diagnostiky</a:t>
            </a:r>
            <a:br>
              <a:rPr lang="cs-CZ" b="1" dirty="0" smtClean="0"/>
            </a:br>
            <a:r>
              <a:rPr lang="cs-CZ" b="1" dirty="0" smtClean="0"/>
              <a:t> III. Dotazník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44824"/>
            <a:ext cx="8363272" cy="47525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-   </a:t>
            </a:r>
            <a:r>
              <a:rPr lang="cs-CZ" dirty="0"/>
              <a:t>Univerzální neexistuje</a:t>
            </a:r>
          </a:p>
          <a:p>
            <a:pPr marL="0" indent="0">
              <a:buNone/>
            </a:pPr>
            <a:r>
              <a:rPr lang="cs-CZ" dirty="0" smtClean="0"/>
              <a:t>-   Chování (behaviorální škály)</a:t>
            </a:r>
          </a:p>
          <a:p>
            <a:pPr>
              <a:buFontTx/>
              <a:buChar char="-"/>
            </a:pPr>
            <a:r>
              <a:rPr lang="cs-CZ" dirty="0" smtClean="0"/>
              <a:t>Výkony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Centrum rozvoje nadaných dětí, </a:t>
            </a:r>
            <a:r>
              <a:rPr lang="cs-CZ" dirty="0" smtClean="0">
                <a:hlinkClick r:id="rId2"/>
              </a:rPr>
              <a:t>www.nadanedeti.cz</a:t>
            </a:r>
            <a:endParaRPr lang="cs-CZ" dirty="0" smtClean="0"/>
          </a:p>
          <a:p>
            <a:r>
              <a:rPr lang="cs-CZ" dirty="0" smtClean="0"/>
              <a:t>Institut pedagogicko-psychologického poradenství ČR, sekce nadání a nadaní, </a:t>
            </a:r>
            <a:r>
              <a:rPr lang="cs-CZ" dirty="0" smtClean="0">
                <a:hlinkClick r:id="rId3"/>
              </a:rPr>
              <a:t>www.ippp.cz</a:t>
            </a:r>
            <a:endParaRPr lang="cs-CZ" dirty="0" smtClean="0"/>
          </a:p>
          <a:p>
            <a:r>
              <a:rPr lang="cs-CZ" dirty="0" smtClean="0"/>
              <a:t>Metodický portál Výzkumného ústavu pedagogického v Praze</a:t>
            </a:r>
          </a:p>
          <a:p>
            <a:r>
              <a:rPr lang="cs-CZ" dirty="0" smtClean="0">
                <a:hlinkClick r:id="rId4"/>
              </a:rPr>
              <a:t>www.rvp.cz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https://digifolio.rvp.cz/view/view.php?id=10848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542530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Nástroje pedagogické diagnostiky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IV. Analýza studijních výsledků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Nemělo by být přeceňováno</a:t>
            </a:r>
          </a:p>
          <a:p>
            <a:pPr>
              <a:buFontTx/>
              <a:buChar char="-"/>
            </a:pPr>
            <a:r>
              <a:rPr lang="cs-CZ" dirty="0" smtClean="0"/>
              <a:t>Nadání nemusí mít nejlepší školní výsledky</a:t>
            </a:r>
          </a:p>
          <a:p>
            <a:pPr>
              <a:buFontTx/>
              <a:buChar char="-"/>
            </a:pPr>
            <a:r>
              <a:rPr lang="cs-CZ" dirty="0" smtClean="0"/>
              <a:t>Nadaní nemusí cítit podporu okolí, mohou ztrácet motivaci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Inspirativní úlohy</a:t>
            </a:r>
          </a:p>
          <a:p>
            <a:pPr>
              <a:buFontTx/>
              <a:buChar char="-"/>
            </a:pPr>
            <a:r>
              <a:rPr lang="cs-CZ" dirty="0" smtClean="0"/>
              <a:t>Nemusí být pouze na jeden konkrétní předmět, ale mohou pomáhat při odhalování nadaných žáků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40941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642194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Nástroje pedagogické diagnostiky Analýza studijních </a:t>
            </a:r>
            <a:r>
              <a:rPr lang="cs-CZ" b="1" dirty="0" smtClean="0"/>
              <a:t>výsledků – </a:t>
            </a:r>
            <a:r>
              <a:rPr lang="cs-CZ" b="1" dirty="0" err="1" smtClean="0"/>
              <a:t>pokr</a:t>
            </a:r>
            <a:r>
              <a:rPr lang="cs-CZ" b="1" dirty="0" smtClean="0"/>
              <a:t>. Portfolio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276872"/>
            <a:ext cx="8424936" cy="4176464"/>
          </a:xfrm>
        </p:spPr>
        <p:txBody>
          <a:bodyPr>
            <a:normAutofit fontScale="85000"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Osobní složka žáka</a:t>
            </a:r>
          </a:p>
          <a:p>
            <a:pPr>
              <a:buFontTx/>
              <a:buChar char="-"/>
            </a:pPr>
            <a:r>
              <a:rPr lang="cs-CZ" dirty="0" smtClean="0"/>
              <a:t>Zdroj i nástroj poznání žáka</a:t>
            </a:r>
          </a:p>
          <a:p>
            <a:pPr>
              <a:buFontTx/>
              <a:buChar char="-"/>
            </a:pPr>
            <a:r>
              <a:rPr lang="cs-CZ" dirty="0" smtClean="0"/>
              <a:t>Původ slova – řečtina „prázdná peněženka“,  italština „deska na spisy nebo listiny“, francouzština „prázdný spis“, čeština „sbírka záznamů o sobě“ </a:t>
            </a:r>
          </a:p>
          <a:p>
            <a:pPr>
              <a:buFontTx/>
              <a:buChar char="-"/>
            </a:pPr>
            <a:r>
              <a:rPr lang="cs-CZ" dirty="0" smtClean="0"/>
              <a:t>Smysluplné nastavení procesu vzdělávání se zohlednění jeho individuálních potřeb</a:t>
            </a:r>
          </a:p>
          <a:p>
            <a:pPr>
              <a:buFontTx/>
              <a:buChar char="-"/>
            </a:pPr>
            <a:r>
              <a:rPr lang="cs-CZ" dirty="0" smtClean="0"/>
              <a:t>Vtažení žáka do procesu vzdělávání</a:t>
            </a:r>
          </a:p>
          <a:p>
            <a:pPr>
              <a:buFontTx/>
              <a:buChar char="-"/>
            </a:pPr>
            <a:r>
              <a:rPr lang="cs-CZ" dirty="0" smtClean="0"/>
              <a:t>Důležité sebehodnocení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89241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Nástroje pedagogické diagnostiky </a:t>
            </a:r>
            <a:r>
              <a:rPr lang="cs-CZ" b="1" dirty="0" smtClean="0"/>
              <a:t>Portfolio - typy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Dokumentačn</a:t>
            </a:r>
            <a:r>
              <a:rPr lang="cs-CZ" dirty="0" smtClean="0"/>
              <a:t>í – nejširší, základní, informační funkce. Zařazovány všechny materiály vznikající v průběhu výuky, v určitém čase třídění. Kresby, testy, pracovní listy, pracovní plány, myšlenkové mapy, „deníky“</a:t>
            </a:r>
          </a:p>
          <a:p>
            <a:r>
              <a:rPr lang="cs-CZ" b="1" dirty="0" smtClean="0"/>
              <a:t>Reprezentační</a:t>
            </a:r>
            <a:r>
              <a:rPr lang="cs-CZ" dirty="0" smtClean="0"/>
              <a:t> – „výkladní skříň“, představení nejlepšího, ukázky maximálních výkonů. Používá se např. při přechodu na další </a:t>
            </a:r>
            <a:r>
              <a:rPr lang="cs-CZ" dirty="0" err="1" smtClean="0"/>
              <a:t>vzd</a:t>
            </a:r>
            <a:r>
              <a:rPr lang="cs-CZ" dirty="0" smtClean="0"/>
              <a:t>. stupeň, k </a:t>
            </a:r>
            <a:r>
              <a:rPr lang="cs-CZ" dirty="0" err="1" smtClean="0"/>
              <a:t>PZk</a:t>
            </a:r>
            <a:r>
              <a:rPr lang="cs-CZ" dirty="0" smtClean="0"/>
              <a:t>. Vybírá žák.</a:t>
            </a:r>
          </a:p>
          <a:p>
            <a:r>
              <a:rPr lang="cs-CZ" b="1" dirty="0" smtClean="0"/>
              <a:t>Diagnostické a hodnotící </a:t>
            </a:r>
            <a:r>
              <a:rPr lang="cs-CZ" dirty="0" smtClean="0"/>
              <a:t>– k materiálům přidáváno žákovské sebehodnocení, učitelské hodnocení, komentáře spolužáků, rodičů apod. Vzniká obvykle na základě dokumentačního portfolia.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50349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Portfolio - zaměření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Nižší ročníky – vhodné; obsahově širší</a:t>
            </a:r>
          </a:p>
          <a:p>
            <a:r>
              <a:rPr lang="cs-CZ" dirty="0" smtClean="0"/>
              <a:t>Starší žáci – učitel jedna </a:t>
            </a:r>
            <a:r>
              <a:rPr lang="cs-CZ" dirty="0" err="1" smtClean="0"/>
              <a:t>vzd</a:t>
            </a:r>
            <a:r>
              <a:rPr lang="cs-CZ" dirty="0" smtClean="0"/>
              <a:t>. oblast, jeden předmět</a:t>
            </a:r>
          </a:p>
          <a:p>
            <a:r>
              <a:rPr lang="cs-CZ" dirty="0" smtClean="0"/>
              <a:t>Co žák umí, jak se učí, jaké má dispozice</a:t>
            </a:r>
          </a:p>
          <a:p>
            <a:pPr marL="0" indent="0">
              <a:buNone/>
            </a:pPr>
            <a:r>
              <a:rPr lang="cs-CZ" dirty="0" smtClean="0"/>
              <a:t>Tvorba:</a:t>
            </a:r>
          </a:p>
          <a:p>
            <a:pPr>
              <a:buFontTx/>
              <a:buChar char="-"/>
            </a:pPr>
            <a:r>
              <a:rPr lang="cs-CZ" dirty="0" smtClean="0"/>
              <a:t>Systematické pozorování a shromažďování materiálů</a:t>
            </a:r>
          </a:p>
          <a:p>
            <a:pPr>
              <a:buFontTx/>
              <a:buChar char="-"/>
            </a:pPr>
            <a:r>
              <a:rPr lang="cs-CZ" dirty="0" smtClean="0"/>
              <a:t>Výzvy a nabídky ke zpracování</a:t>
            </a:r>
          </a:p>
          <a:p>
            <a:pPr>
              <a:buFontTx/>
              <a:buChar char="-"/>
            </a:pPr>
            <a:r>
              <a:rPr lang="cs-CZ" dirty="0" smtClean="0"/>
              <a:t>Rozhovor a třídění materiálů se žákem</a:t>
            </a:r>
          </a:p>
          <a:p>
            <a:pPr>
              <a:buFontTx/>
              <a:buChar char="-"/>
            </a:pPr>
            <a:r>
              <a:rPr lang="cs-CZ" dirty="0" smtClean="0"/>
              <a:t>Analýza výsledků, práce s chybou, zdůraznění schopností</a:t>
            </a:r>
          </a:p>
          <a:p>
            <a:pPr>
              <a:buFontTx/>
              <a:buChar char="-"/>
            </a:pPr>
            <a:r>
              <a:rPr lang="cs-CZ" dirty="0" smtClean="0"/>
              <a:t>Shrnutí, zapsání záměrů, sestavení plánů rozvoje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2083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Oblasti specifik nadaných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Kognitivní</a:t>
            </a:r>
            <a:r>
              <a:rPr lang="cs-CZ" dirty="0" smtClean="0"/>
              <a:t> charakteristika – intelektové, tvořivé a paměť</a:t>
            </a:r>
          </a:p>
          <a:p>
            <a:r>
              <a:rPr lang="cs-CZ" b="1" dirty="0" smtClean="0"/>
              <a:t>Nekognitivní</a:t>
            </a:r>
            <a:r>
              <a:rPr lang="cs-CZ" dirty="0" smtClean="0"/>
              <a:t> charakteristika– motivace, emocionalita, sociální oblast</a:t>
            </a:r>
          </a:p>
          <a:p>
            <a:r>
              <a:rPr lang="cs-CZ" b="1" dirty="0" smtClean="0"/>
              <a:t>Charakteristika učení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460935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Portfolio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Nemají předepsanou formu</a:t>
            </a:r>
          </a:p>
          <a:p>
            <a:r>
              <a:rPr lang="cs-CZ" dirty="0" smtClean="0"/>
              <a:t>Nejčastěji desky, šanony, krabice aj. </a:t>
            </a:r>
          </a:p>
          <a:p>
            <a:r>
              <a:rPr lang="cs-CZ" dirty="0" smtClean="0"/>
              <a:t>Možná i elektronické</a:t>
            </a:r>
          </a:p>
          <a:p>
            <a:r>
              <a:rPr lang="cs-CZ" dirty="0" smtClean="0"/>
              <a:t>Výjimečně si žáci nosí s sebou domů</a:t>
            </a:r>
          </a:p>
          <a:p>
            <a:r>
              <a:rPr lang="cs-CZ" dirty="0" smtClean="0"/>
              <a:t>Úskalí:</a:t>
            </a:r>
          </a:p>
          <a:p>
            <a:pPr>
              <a:buFontTx/>
              <a:buChar char="-"/>
            </a:pPr>
            <a:r>
              <a:rPr lang="cs-CZ" dirty="0" smtClean="0"/>
              <a:t>Časová náročnost (pedagog, žák)</a:t>
            </a:r>
          </a:p>
          <a:p>
            <a:pPr>
              <a:buFontTx/>
              <a:buChar char="-"/>
            </a:pPr>
            <a:r>
              <a:rPr lang="cs-CZ" dirty="0" smtClean="0"/>
              <a:t>Formálnost (může se vytrácet rozhovor)</a:t>
            </a:r>
          </a:p>
          <a:p>
            <a:pPr>
              <a:buFontTx/>
              <a:buChar char="-"/>
            </a:pPr>
            <a:r>
              <a:rPr lang="cs-CZ" dirty="0" smtClean="0"/>
              <a:t>Obava ze zneužití „citlivé údaje“ – kde mít?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84634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cs-CZ" b="1" dirty="0" smtClean="0"/>
              <a:t>Monika Stehlíková</a:t>
            </a:r>
            <a:br>
              <a:rPr lang="cs-CZ" b="1" dirty="0" smtClean="0"/>
            </a:br>
            <a:r>
              <a:rPr lang="cs-CZ" b="1" dirty="0" smtClean="0"/>
              <a:t>Nadané děti </a:t>
            </a:r>
            <a:r>
              <a:rPr lang="cs-CZ" b="1" smtClean="0"/>
              <a:t>a dospělí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301608" cy="482453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https://www.youtube.com/watch?v=dPoTLgBJHwI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59717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cs-CZ" b="1" dirty="0" smtClean="0"/>
              <a:t>Charakteristika nadaných dětí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  <a:defRPr/>
            </a:pPr>
            <a:r>
              <a:rPr lang="en-GB" altLang="en-US" sz="46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Jazyk</a:t>
            </a:r>
            <a:r>
              <a:rPr lang="en-GB" altLang="en-US" sz="4600" b="1" dirty="0">
                <a:solidFill>
                  <a:srgbClr val="FF0000"/>
                </a:solidFill>
                <a:cs typeface="Times New Roman" panose="02020603050405020304" pitchFamily="18" charset="0"/>
              </a:rPr>
              <a:t> a </a:t>
            </a:r>
            <a:r>
              <a:rPr lang="en-GB" altLang="en-US" sz="4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učení</a:t>
            </a:r>
            <a:endParaRPr lang="en-GB" altLang="en-US" sz="28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pt-BR" altLang="en-US" dirty="0">
                <a:cs typeface="Times New Roman" panose="02020603050405020304" pitchFamily="18" charset="0"/>
              </a:rPr>
              <a:t>mluv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pt-BR" altLang="en-US" dirty="0">
                <a:cs typeface="Times New Roman" panose="02020603050405020304" pitchFamily="18" charset="0"/>
              </a:rPr>
              <a:t> a čtou velmi </a:t>
            </a:r>
            <a:r>
              <a:rPr lang="cs-CZ" altLang="en-US" dirty="0" smtClean="0">
                <a:cs typeface="Times New Roman" panose="02020603050405020304" pitchFamily="18" charset="0"/>
              </a:rPr>
              <a:t>brzy</a:t>
            </a:r>
            <a:r>
              <a:rPr lang="pt-BR" altLang="en-US" dirty="0" smtClean="0">
                <a:cs typeface="Times New Roman" panose="02020603050405020304" pitchFamily="18" charset="0"/>
              </a:rPr>
              <a:t> </a:t>
            </a:r>
            <a:r>
              <a:rPr lang="pt-BR" altLang="en-US" dirty="0">
                <a:cs typeface="Times New Roman" panose="02020603050405020304" pitchFamily="18" charset="0"/>
              </a:rPr>
              <a:t>a maj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pt-BR" altLang="en-US" dirty="0">
                <a:cs typeface="Times New Roman" panose="02020603050405020304" pitchFamily="18" charset="0"/>
              </a:rPr>
              <a:t> </a:t>
            </a:r>
            <a:r>
              <a:rPr lang="cs-CZ" altLang="en-US" dirty="0" smtClean="0">
                <a:cs typeface="Times New Roman" panose="02020603050405020304" pitchFamily="18" charset="0"/>
              </a:rPr>
              <a:t>širokou</a:t>
            </a:r>
            <a:r>
              <a:rPr lang="pt-BR" altLang="en-US" dirty="0" smtClean="0">
                <a:cs typeface="Times New Roman" panose="02020603050405020304" pitchFamily="18" charset="0"/>
              </a:rPr>
              <a:t> </a:t>
            </a:r>
            <a:r>
              <a:rPr lang="pt-BR" altLang="en-US" dirty="0">
                <a:cs typeface="Times New Roman" panose="02020603050405020304" pitchFamily="18" charset="0"/>
              </a:rPr>
              <a:t>slovn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pt-BR" altLang="en-US" dirty="0">
                <a:cs typeface="Times New Roman" panose="02020603050405020304" pitchFamily="18" charset="0"/>
              </a:rPr>
              <a:t> z</a:t>
            </a:r>
            <a:r>
              <a:rPr lang="cs-CZ" altLang="en-US" dirty="0">
                <a:cs typeface="Times New Roman" panose="02020603050405020304" pitchFamily="18" charset="0"/>
              </a:rPr>
              <a:t>á</a:t>
            </a:r>
            <a:r>
              <a:rPr lang="pt-BR" altLang="en-US" dirty="0">
                <a:cs typeface="Times New Roman" panose="02020603050405020304" pitchFamily="18" charset="0"/>
              </a:rPr>
              <a:t>sobu</a:t>
            </a:r>
          </a:p>
          <a:p>
            <a:pPr>
              <a:defRPr/>
            </a:pPr>
            <a:r>
              <a:rPr lang="en-GB" altLang="en-US" dirty="0">
                <a:cs typeface="Times New Roman" panose="02020603050405020304" pitchFamily="18" charset="0"/>
              </a:rPr>
              <a:t>r</a:t>
            </a:r>
            <a:r>
              <a:rPr lang="cs-CZ" altLang="en-US" dirty="0">
                <a:cs typeface="Times New Roman" panose="02020603050405020304" pitchFamily="18" charset="0"/>
              </a:rPr>
              <a:t>á</a:t>
            </a:r>
            <a:r>
              <a:rPr lang="en-GB" altLang="en-US" dirty="0" err="1">
                <a:cs typeface="Times New Roman" panose="02020603050405020304" pitchFamily="18" charset="0"/>
              </a:rPr>
              <a:t>dy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diskutuj</a:t>
            </a:r>
            <a:r>
              <a:rPr lang="cs-CZ" altLang="en-US" dirty="0" smtClean="0">
                <a:cs typeface="Times New Roman" panose="02020603050405020304" pitchFamily="18" charset="0"/>
              </a:rPr>
              <a:t>í, vyjadřují se, mluví…</a:t>
            </a:r>
            <a:endParaRPr lang="cs-CZ" altLang="en-US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altLang="en-US" dirty="0" err="1" smtClean="0">
                <a:cs typeface="Times New Roman" panose="02020603050405020304" pitchFamily="18" charset="0"/>
              </a:rPr>
              <a:t>nadprůměrn</a:t>
            </a:r>
            <a:r>
              <a:rPr lang="cs-CZ" altLang="en-US" dirty="0">
                <a:cs typeface="Times New Roman" panose="02020603050405020304" pitchFamily="18" charset="0"/>
              </a:rPr>
              <a:t>ý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rozsah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pozornosti</a:t>
            </a:r>
            <a:endParaRPr lang="en-GB" altLang="en-US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pl-PL" altLang="en-US" dirty="0">
                <a:cs typeface="Times New Roman" panose="02020603050405020304" pitchFamily="18" charset="0"/>
              </a:rPr>
              <a:t>ptají se na mnoho otázek</a:t>
            </a:r>
          </a:p>
          <a:p>
            <a:pPr>
              <a:defRPr/>
            </a:pPr>
            <a:r>
              <a:rPr lang="en-GB" altLang="en-US" dirty="0" err="1" smtClean="0">
                <a:cs typeface="Times New Roman" panose="02020603050405020304" pitchFamily="18" charset="0"/>
              </a:rPr>
              <a:t>rozvinut</a:t>
            </a:r>
            <a:r>
              <a:rPr lang="cs-CZ" altLang="en-US" dirty="0">
                <a:cs typeface="Times New Roman" panose="02020603050405020304" pitchFamily="18" charset="0"/>
              </a:rPr>
              <a:t>é </a:t>
            </a:r>
            <a:r>
              <a:rPr lang="en-GB" altLang="en-US" dirty="0" err="1">
                <a:cs typeface="Times New Roman" panose="02020603050405020304" pitchFamily="18" charset="0"/>
              </a:rPr>
              <a:t>pozorovac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schopnosti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endParaRPr lang="cs-CZ" altLang="en-US" dirty="0" smtClean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altLang="en-US" dirty="0" err="1" smtClean="0">
                <a:cs typeface="Times New Roman" panose="02020603050405020304" pitchFamily="18" charset="0"/>
              </a:rPr>
              <a:t>pamatuj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si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informace</a:t>
            </a:r>
            <a:r>
              <a:rPr lang="en-GB" altLang="en-US" dirty="0">
                <a:cs typeface="Times New Roman" panose="02020603050405020304" pitchFamily="18" charset="0"/>
              </a:rPr>
              <a:t>, </a:t>
            </a:r>
            <a:r>
              <a:rPr lang="en-GB" altLang="en-US" dirty="0" err="1">
                <a:cs typeface="Times New Roman" panose="02020603050405020304" pitchFamily="18" charset="0"/>
              </a:rPr>
              <a:t>kter</a:t>
            </a:r>
            <a:r>
              <a:rPr lang="cs-CZ" altLang="en-US" dirty="0">
                <a:cs typeface="Times New Roman" panose="02020603050405020304" pitchFamily="18" charset="0"/>
              </a:rPr>
              <a:t>é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viděly</a:t>
            </a:r>
            <a:r>
              <a:rPr lang="cs-CZ" altLang="en-US" dirty="0">
                <a:cs typeface="Times New Roman" panose="02020603050405020304" pitchFamily="18" charset="0"/>
              </a:rPr>
              <a:t>, </a:t>
            </a:r>
            <a:r>
              <a:rPr lang="en-GB" altLang="en-US" dirty="0" err="1">
                <a:cs typeface="Times New Roman" panose="02020603050405020304" pitchFamily="18" charset="0"/>
              </a:rPr>
              <a:t>slyšely</a:t>
            </a:r>
            <a:endParaRPr lang="en-GB" altLang="en-US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altLang="en-US" dirty="0" err="1" smtClean="0">
                <a:cs typeface="Times New Roman" panose="02020603050405020304" pitchFamily="18" charset="0"/>
              </a:rPr>
              <a:t>specifick</a:t>
            </a:r>
            <a:r>
              <a:rPr lang="cs-CZ" altLang="en-US" dirty="0">
                <a:cs typeface="Times New Roman" panose="02020603050405020304" pitchFamily="18" charset="0"/>
              </a:rPr>
              <a:t>ý </a:t>
            </a:r>
            <a:r>
              <a:rPr lang="en-GB" altLang="en-US" dirty="0" err="1">
                <a:cs typeface="Times New Roman" panose="02020603050405020304" pitchFamily="18" charset="0"/>
              </a:rPr>
              <a:t>učebn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 smtClean="0">
                <a:cs typeface="Times New Roman" panose="02020603050405020304" pitchFamily="18" charset="0"/>
              </a:rPr>
              <a:t>styl</a:t>
            </a:r>
            <a:endParaRPr lang="cs-CZ" altLang="en-US" dirty="0" smtClean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en-US" dirty="0" smtClean="0">
                <a:cs typeface="Times New Roman" panose="02020603050405020304" pitchFamily="18" charset="0"/>
              </a:rPr>
              <a:t>problémy jsou pro ně výzvou</a:t>
            </a:r>
          </a:p>
          <a:p>
            <a:pPr>
              <a:defRPr/>
            </a:pPr>
            <a:r>
              <a:rPr lang="cs-CZ" altLang="en-US" dirty="0" smtClean="0">
                <a:cs typeface="Times New Roman" panose="02020603050405020304" pitchFamily="18" charset="0"/>
              </a:rPr>
              <a:t>paměť</a:t>
            </a:r>
            <a:endParaRPr lang="en-GB" altLang="en-US" dirty="0">
              <a:cs typeface="Times New Roman" panose="02020603050405020304" pitchFamily="18" charset="0"/>
            </a:endParaRP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129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cs-CZ" b="1" dirty="0" smtClean="0"/>
              <a:t>Charakteristika nadaných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  <a:defRPr/>
            </a:pPr>
            <a:r>
              <a:rPr lang="en-GB" sz="35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Psycho</a:t>
            </a:r>
            <a:r>
              <a:rPr lang="cs-CZ" sz="35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-</a:t>
            </a:r>
            <a:r>
              <a:rPr lang="en-GB" sz="35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motorický</a:t>
            </a:r>
            <a:r>
              <a:rPr lang="en-GB" sz="35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GB" sz="35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vývoj</a:t>
            </a:r>
            <a:r>
              <a:rPr lang="en-GB" sz="3500" b="1" dirty="0">
                <a:solidFill>
                  <a:srgbClr val="FF0000"/>
                </a:solidFill>
                <a:cs typeface="Times New Roman" panose="02020603050405020304" pitchFamily="18" charset="0"/>
              </a:rPr>
              <a:t> a </a:t>
            </a:r>
            <a:r>
              <a:rPr lang="en-GB" sz="35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motivace</a:t>
            </a:r>
            <a:endParaRPr lang="cs-CZ" sz="3500" dirty="0" smtClean="0"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sz="4000" dirty="0" smtClean="0">
                <a:cs typeface="Times New Roman" panose="02020603050405020304" pitchFamily="18" charset="0"/>
              </a:rPr>
              <a:t>obvykle</a:t>
            </a:r>
          </a:p>
          <a:p>
            <a:pPr>
              <a:defRPr/>
            </a:pPr>
            <a:r>
              <a:rPr lang="cs-CZ" sz="4000" dirty="0" smtClean="0">
                <a:cs typeface="Times New Roman" panose="02020603050405020304" pitchFamily="18" charset="0"/>
              </a:rPr>
              <a:t>denní snění</a:t>
            </a:r>
            <a:endParaRPr lang="cs-CZ" sz="40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sz="4000" dirty="0" err="1">
                <a:cs typeface="Times New Roman" panose="02020603050405020304" pitchFamily="18" charset="0"/>
              </a:rPr>
              <a:t>vykazuj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en-GB" sz="4000" dirty="0">
                <a:cs typeface="Times New Roman" panose="02020603050405020304" pitchFamily="18" charset="0"/>
              </a:rPr>
              <a:t> ran</a:t>
            </a:r>
            <a:r>
              <a:rPr lang="cs-CZ" sz="4000" dirty="0">
                <a:cs typeface="Times New Roman" panose="02020603050405020304" pitchFamily="18" charset="0"/>
              </a:rPr>
              <a:t>ý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cs typeface="Times New Roman" panose="02020603050405020304" pitchFamily="18" charset="0"/>
              </a:rPr>
              <a:t>nebo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cs typeface="Times New Roman" panose="02020603050405020304" pitchFamily="18" charset="0"/>
              </a:rPr>
              <a:t>zrychlen</a:t>
            </a:r>
            <a:r>
              <a:rPr lang="cs-CZ" sz="4000" dirty="0">
                <a:cs typeface="Times New Roman" panose="02020603050405020304" pitchFamily="18" charset="0"/>
              </a:rPr>
              <a:t>ý</a:t>
            </a:r>
            <a:r>
              <a:rPr lang="en-GB" sz="4000" dirty="0">
                <a:cs typeface="Times New Roman" panose="02020603050405020304" pitchFamily="18" charset="0"/>
              </a:rPr>
              <a:t> v</a:t>
            </a:r>
            <a:r>
              <a:rPr lang="cs-CZ" sz="4000" dirty="0">
                <a:cs typeface="Times New Roman" panose="02020603050405020304" pitchFamily="18" charset="0"/>
              </a:rPr>
              <a:t>ý</a:t>
            </a:r>
            <a:r>
              <a:rPr lang="en-GB" sz="4000" dirty="0" err="1">
                <a:cs typeface="Times New Roman" panose="02020603050405020304" pitchFamily="18" charset="0"/>
              </a:rPr>
              <a:t>voj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cs typeface="Times New Roman" panose="02020603050405020304" pitchFamily="18" charset="0"/>
              </a:rPr>
              <a:t>jemn</a:t>
            </a:r>
            <a:r>
              <a:rPr lang="cs-CZ" sz="4000" dirty="0">
                <a:cs typeface="Times New Roman" panose="02020603050405020304" pitchFamily="18" charset="0"/>
              </a:rPr>
              <a:t>é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cs typeface="Times New Roman" panose="02020603050405020304" pitchFamily="18" charset="0"/>
              </a:rPr>
              <a:t>motoriky</a:t>
            </a:r>
            <a:r>
              <a:rPr lang="en-GB" sz="4000" dirty="0">
                <a:cs typeface="Times New Roman" panose="02020603050405020304" pitchFamily="18" charset="0"/>
              </a:rPr>
              <a:t> v </a:t>
            </a:r>
            <a:r>
              <a:rPr lang="en-GB" sz="4000" dirty="0" err="1">
                <a:cs typeface="Times New Roman" panose="02020603050405020304" pitchFamily="18" charset="0"/>
              </a:rPr>
              <a:t>psan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en-GB" sz="4000" dirty="0">
                <a:cs typeface="Times New Roman" panose="02020603050405020304" pitchFamily="18" charset="0"/>
              </a:rPr>
              <a:t>, </a:t>
            </a:r>
            <a:r>
              <a:rPr lang="cs-CZ" sz="4000" dirty="0" smtClean="0">
                <a:cs typeface="Times New Roman" panose="02020603050405020304" pitchFamily="18" charset="0"/>
              </a:rPr>
              <a:t>kreslení, </a:t>
            </a:r>
            <a:r>
              <a:rPr lang="en-GB" sz="4000" dirty="0" err="1" smtClean="0">
                <a:cs typeface="Times New Roman" panose="02020603050405020304" pitchFamily="18" charset="0"/>
              </a:rPr>
              <a:t>vybarvovan</a:t>
            </a:r>
            <a:r>
              <a:rPr lang="cs-CZ" sz="4000" dirty="0">
                <a:cs typeface="Times New Roman" panose="02020603050405020304" pitchFamily="18" charset="0"/>
              </a:rPr>
              <a:t>í </a:t>
            </a:r>
            <a:r>
              <a:rPr lang="en-GB" sz="4000" dirty="0">
                <a:cs typeface="Times New Roman" panose="02020603050405020304" pitchFamily="18" charset="0"/>
              </a:rPr>
              <a:t>a </a:t>
            </a:r>
            <a:r>
              <a:rPr lang="en-GB" sz="4000" dirty="0" err="1">
                <a:cs typeface="Times New Roman" panose="02020603050405020304" pitchFamily="18" charset="0"/>
              </a:rPr>
              <a:t>stavěn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cs typeface="Times New Roman" panose="02020603050405020304" pitchFamily="18" charset="0"/>
              </a:rPr>
              <a:t>věc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endParaRPr lang="cs-CZ" sz="40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sz="4000" b="1" dirty="0" err="1">
                <a:cs typeface="Times New Roman" panose="02020603050405020304" pitchFamily="18" charset="0"/>
              </a:rPr>
              <a:t>miluj</a:t>
            </a:r>
            <a:r>
              <a:rPr lang="cs-CZ" sz="4000" b="1" dirty="0">
                <a:cs typeface="Times New Roman" panose="02020603050405020304" pitchFamily="18" charset="0"/>
              </a:rPr>
              <a:t>í</a:t>
            </a:r>
            <a:r>
              <a:rPr lang="en-GB" sz="4000" b="1" dirty="0">
                <a:cs typeface="Times New Roman" panose="02020603050405020304" pitchFamily="18" charset="0"/>
              </a:rPr>
              <a:t> </a:t>
            </a:r>
            <a:r>
              <a:rPr lang="cs-CZ" sz="4000" b="1" dirty="0">
                <a:cs typeface="Times New Roman" panose="02020603050405020304" pitchFamily="18" charset="0"/>
              </a:rPr>
              <a:t>ú</a:t>
            </a:r>
            <a:r>
              <a:rPr lang="en-GB" sz="4000" b="1" dirty="0" err="1">
                <a:cs typeface="Times New Roman" panose="02020603050405020304" pitchFamily="18" charset="0"/>
              </a:rPr>
              <a:t>koly</a:t>
            </a:r>
            <a:r>
              <a:rPr lang="en-GB" sz="4000" b="1" dirty="0">
                <a:cs typeface="Times New Roman" panose="02020603050405020304" pitchFamily="18" charset="0"/>
              </a:rPr>
              <a:t>, </a:t>
            </a:r>
            <a:r>
              <a:rPr lang="en-GB" sz="4000" b="1" dirty="0" err="1">
                <a:cs typeface="Times New Roman" panose="02020603050405020304" pitchFamily="18" charset="0"/>
              </a:rPr>
              <a:t>kter</a:t>
            </a:r>
            <a:r>
              <a:rPr lang="cs-CZ" sz="4000" b="1" dirty="0">
                <a:cs typeface="Times New Roman" panose="02020603050405020304" pitchFamily="18" charset="0"/>
              </a:rPr>
              <a:t>é</a:t>
            </a:r>
            <a:r>
              <a:rPr lang="en-GB" sz="4000" b="1" dirty="0">
                <a:cs typeface="Times New Roman" panose="02020603050405020304" pitchFamily="18" charset="0"/>
              </a:rPr>
              <a:t> </a:t>
            </a:r>
            <a:r>
              <a:rPr lang="en-GB" sz="4000" b="1" dirty="0" err="1">
                <a:cs typeface="Times New Roman" panose="02020603050405020304" pitchFamily="18" charset="0"/>
              </a:rPr>
              <a:t>vyžaduj</a:t>
            </a:r>
            <a:r>
              <a:rPr lang="cs-CZ" sz="4000" b="1" dirty="0">
                <a:cs typeface="Times New Roman" panose="02020603050405020304" pitchFamily="18" charset="0"/>
              </a:rPr>
              <a:t>í</a:t>
            </a:r>
            <a:r>
              <a:rPr lang="en-GB" sz="4000" b="1" dirty="0">
                <a:cs typeface="Times New Roman" panose="02020603050405020304" pitchFamily="18" charset="0"/>
              </a:rPr>
              <a:t> </a:t>
            </a:r>
            <a:r>
              <a:rPr lang="en-GB" sz="4000" b="1" dirty="0" err="1">
                <a:cs typeface="Times New Roman" panose="02020603050405020304" pitchFamily="18" charset="0"/>
              </a:rPr>
              <a:t>přemyšlen</a:t>
            </a:r>
            <a:r>
              <a:rPr lang="cs-CZ" sz="4000" dirty="0" smtClean="0">
                <a:cs typeface="Times New Roman" panose="02020603050405020304" pitchFamily="18" charset="0"/>
              </a:rPr>
              <a:t>í – „obsáhnout a osvojit“ si prostředí</a:t>
            </a:r>
            <a:endParaRPr lang="en-GB" sz="40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sz="4000" b="1" dirty="0" smtClean="0">
                <a:cs typeface="Times New Roman" panose="02020603050405020304" pitchFamily="18" charset="0"/>
              </a:rPr>
              <a:t>touha prozkoumat </a:t>
            </a:r>
            <a:r>
              <a:rPr lang="en-GB" sz="4000" b="1" dirty="0" err="1" smtClean="0">
                <a:cs typeface="Times New Roman" panose="02020603050405020304" pitchFamily="18" charset="0"/>
              </a:rPr>
              <a:t>věci</a:t>
            </a:r>
            <a:endParaRPr lang="cs-CZ" sz="4000" b="1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sz="4000" b="1" dirty="0" err="1" smtClean="0">
                <a:cs typeface="Times New Roman" panose="02020603050405020304" pitchFamily="18" charset="0"/>
              </a:rPr>
              <a:t>zvědav</a:t>
            </a:r>
            <a:r>
              <a:rPr lang="cs-CZ" sz="4000" b="1" dirty="0">
                <a:cs typeface="Times New Roman" panose="02020603050405020304" pitchFamily="18" charset="0"/>
              </a:rPr>
              <a:t>é</a:t>
            </a:r>
            <a:r>
              <a:rPr lang="en-GB" sz="4000" b="1" dirty="0">
                <a:cs typeface="Times New Roman" panose="02020603050405020304" pitchFamily="18" charset="0"/>
              </a:rPr>
              <a:t>, </a:t>
            </a:r>
            <a:r>
              <a:rPr lang="en-GB" sz="4000" b="1" dirty="0" err="1">
                <a:cs typeface="Times New Roman" panose="02020603050405020304" pitchFamily="18" charset="0"/>
              </a:rPr>
              <a:t>ptaj</a:t>
            </a:r>
            <a:r>
              <a:rPr lang="cs-CZ" sz="4000" b="1" dirty="0">
                <a:cs typeface="Times New Roman" panose="02020603050405020304" pitchFamily="18" charset="0"/>
              </a:rPr>
              <a:t>í</a:t>
            </a:r>
            <a:r>
              <a:rPr lang="en-GB" sz="4000" b="1" dirty="0">
                <a:cs typeface="Times New Roman" panose="02020603050405020304" pitchFamily="18" charset="0"/>
              </a:rPr>
              <a:t> se </a:t>
            </a:r>
            <a:r>
              <a:rPr lang="cs-CZ" sz="4000" b="1" dirty="0" smtClean="0">
                <a:cs typeface="Times New Roman" panose="02020603050405020304" pitchFamily="18" charset="0"/>
              </a:rPr>
              <a:t>„</a:t>
            </a:r>
            <a:r>
              <a:rPr lang="en-GB" sz="4000" b="1" dirty="0" err="1" smtClean="0">
                <a:cs typeface="Times New Roman" panose="02020603050405020304" pitchFamily="18" charset="0"/>
              </a:rPr>
              <a:t>proč</a:t>
            </a:r>
            <a:r>
              <a:rPr lang="cs-CZ" sz="4000" b="1" dirty="0" smtClean="0">
                <a:cs typeface="Times New Roman" panose="02020603050405020304" pitchFamily="18" charset="0"/>
              </a:rPr>
              <a:t>“</a:t>
            </a:r>
          </a:p>
          <a:p>
            <a:pPr>
              <a:defRPr/>
            </a:pPr>
            <a:r>
              <a:rPr lang="cs-CZ" sz="4000" b="1" dirty="0" smtClean="0">
                <a:cs typeface="Times New Roman" panose="02020603050405020304" pitchFamily="18" charset="0"/>
              </a:rPr>
              <a:t>extrémně aktivní a cílevědomí</a:t>
            </a:r>
            <a:endParaRPr lang="en-GB" sz="40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sz="4000" dirty="0" err="1" smtClean="0">
                <a:cs typeface="Times New Roman" panose="02020603050405020304" pitchFamily="18" charset="0"/>
              </a:rPr>
              <a:t>maj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cs typeface="Times New Roman" panose="02020603050405020304" pitchFamily="18" charset="0"/>
              </a:rPr>
              <a:t>širok</a:t>
            </a:r>
            <a:r>
              <a:rPr lang="cs-CZ" sz="4000" dirty="0">
                <a:cs typeface="Times New Roman" panose="02020603050405020304" pitchFamily="18" charset="0"/>
              </a:rPr>
              <a:t>é </a:t>
            </a:r>
            <a:r>
              <a:rPr lang="en-GB" sz="4000" dirty="0">
                <a:cs typeface="Times New Roman" panose="02020603050405020304" pitchFamily="18" charset="0"/>
              </a:rPr>
              <a:t>z</a:t>
            </a:r>
            <a:r>
              <a:rPr lang="cs-CZ" sz="4000" dirty="0">
                <a:cs typeface="Times New Roman" panose="02020603050405020304" pitchFamily="18" charset="0"/>
              </a:rPr>
              <a:t>á</a:t>
            </a:r>
            <a:r>
              <a:rPr lang="en-GB" sz="4000" dirty="0" err="1" smtClean="0">
                <a:cs typeface="Times New Roman" panose="02020603050405020304" pitchFamily="18" charset="0"/>
              </a:rPr>
              <a:t>jmy</a:t>
            </a:r>
            <a:endParaRPr lang="en-GB" sz="40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pt-BR" sz="4000" dirty="0">
                <a:cs typeface="Times New Roman" panose="02020603050405020304" pitchFamily="18" charset="0"/>
              </a:rPr>
              <a:t>jsou extr</a:t>
            </a:r>
            <a:r>
              <a:rPr lang="cs-CZ" sz="4000" dirty="0">
                <a:cs typeface="Times New Roman" panose="02020603050405020304" pitchFamily="18" charset="0"/>
              </a:rPr>
              <a:t>é</a:t>
            </a:r>
            <a:r>
              <a:rPr lang="pt-BR" sz="4000" dirty="0">
                <a:cs typeface="Times New Roman" panose="02020603050405020304" pitchFamily="18" charset="0"/>
              </a:rPr>
              <a:t>mně aktivn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pt-BR" sz="4000" dirty="0">
                <a:cs typeface="Times New Roman" panose="02020603050405020304" pitchFamily="18" charset="0"/>
              </a:rPr>
              <a:t> a orientovan</a:t>
            </a:r>
            <a:r>
              <a:rPr lang="cs-CZ" sz="4000" dirty="0">
                <a:cs typeface="Times New Roman" panose="02020603050405020304" pitchFamily="18" charset="0"/>
              </a:rPr>
              <a:t>é</a:t>
            </a:r>
            <a:r>
              <a:rPr lang="pt-BR" sz="4000" dirty="0">
                <a:cs typeface="Times New Roman" panose="02020603050405020304" pitchFamily="18" charset="0"/>
              </a:rPr>
              <a:t> na c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pt-BR" sz="4000" dirty="0" smtClean="0">
                <a:cs typeface="Times New Roman" panose="02020603050405020304" pitchFamily="18" charset="0"/>
              </a:rPr>
              <a:t>l</a:t>
            </a:r>
            <a:endParaRPr lang="en-GB" sz="4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39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cs-CZ" b="1" dirty="0" smtClean="0"/>
              <a:t>Charakteristika nadaných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525963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GB" sz="31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Osobnostně</a:t>
            </a:r>
            <a:r>
              <a:rPr lang="en-GB" sz="31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–</a:t>
            </a:r>
            <a:r>
              <a:rPr lang="en-GB" sz="31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sociální</a:t>
            </a:r>
            <a:r>
              <a:rPr lang="cs-CZ" sz="31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(psychosociální) </a:t>
            </a:r>
            <a:r>
              <a:rPr lang="en-GB" sz="31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GB" sz="31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charakteristik</a:t>
            </a:r>
            <a:r>
              <a:rPr lang="cs-CZ" sz="31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a</a:t>
            </a:r>
            <a:endParaRPr lang="pl-PL" sz="3100" dirty="0" smtClean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pl-PL" sz="3000" dirty="0" smtClean="0">
                <a:cs typeface="Times New Roman" panose="02020603050405020304" pitchFamily="18" charset="0"/>
              </a:rPr>
              <a:t>méně </a:t>
            </a:r>
            <a:r>
              <a:rPr lang="pl-PL" sz="3000" dirty="0">
                <a:cs typeface="Times New Roman" panose="02020603050405020304" pitchFamily="18" charset="0"/>
              </a:rPr>
              <a:t>času na spánek</a:t>
            </a:r>
          </a:p>
          <a:p>
            <a:pPr>
              <a:defRPr/>
            </a:pPr>
            <a:r>
              <a:rPr lang="en-GB" sz="3000" dirty="0" err="1" smtClean="0">
                <a:cs typeface="Times New Roman" panose="02020603050405020304" pitchFamily="18" charset="0"/>
              </a:rPr>
              <a:t>efektivněji</a:t>
            </a:r>
            <a:r>
              <a:rPr lang="en-GB" sz="3000" dirty="0" smtClean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interaguj</a:t>
            </a:r>
            <a:r>
              <a:rPr lang="cs-CZ" sz="3000" dirty="0">
                <a:cs typeface="Times New Roman" panose="02020603050405020304" pitchFamily="18" charset="0"/>
              </a:rPr>
              <a:t>í</a:t>
            </a:r>
            <a:r>
              <a:rPr lang="en-GB" sz="3000" dirty="0">
                <a:cs typeface="Times New Roman" panose="02020603050405020304" pitchFamily="18" charset="0"/>
              </a:rPr>
              <a:t> s </a:t>
            </a:r>
            <a:r>
              <a:rPr lang="en-GB" sz="3000" dirty="0" err="1">
                <a:cs typeface="Times New Roman" panose="02020603050405020304" pitchFamily="18" charset="0"/>
              </a:rPr>
              <a:t>dospěl</a:t>
            </a:r>
            <a:r>
              <a:rPr lang="cs-CZ" sz="3000" dirty="0">
                <a:cs typeface="Times New Roman" panose="02020603050405020304" pitchFamily="18" charset="0"/>
              </a:rPr>
              <a:t>ý</a:t>
            </a:r>
            <a:r>
              <a:rPr lang="en-GB" sz="3000" dirty="0">
                <a:cs typeface="Times New Roman" panose="02020603050405020304" pitchFamily="18" charset="0"/>
              </a:rPr>
              <a:t>mi </a:t>
            </a:r>
            <a:r>
              <a:rPr lang="en-GB" sz="3000" dirty="0" err="1">
                <a:cs typeface="Times New Roman" panose="02020603050405020304" pitchFamily="18" charset="0"/>
              </a:rPr>
              <a:t>než</a:t>
            </a:r>
            <a:r>
              <a:rPr lang="en-GB" sz="3000" dirty="0">
                <a:cs typeface="Times New Roman" panose="02020603050405020304" pitchFamily="18" charset="0"/>
              </a:rPr>
              <a:t> s </a:t>
            </a:r>
            <a:r>
              <a:rPr lang="en-GB" sz="3000" dirty="0" err="1">
                <a:cs typeface="Times New Roman" panose="02020603050405020304" pitchFamily="18" charset="0"/>
              </a:rPr>
              <a:t>dětmi</a:t>
            </a:r>
            <a:endParaRPr lang="en-GB" sz="30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sz="3000" dirty="0" err="1" smtClean="0">
                <a:cs typeface="Times New Roman" panose="02020603050405020304" pitchFamily="18" charset="0"/>
              </a:rPr>
              <a:t>citliv</a:t>
            </a:r>
            <a:r>
              <a:rPr lang="cs-CZ" sz="3000" dirty="0">
                <a:cs typeface="Times New Roman" panose="02020603050405020304" pitchFamily="18" charset="0"/>
              </a:rPr>
              <a:t>í</a:t>
            </a:r>
            <a:r>
              <a:rPr lang="en-GB" sz="3000" dirty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na</a:t>
            </a:r>
            <a:r>
              <a:rPr lang="en-GB" sz="3000" dirty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nečestnost</a:t>
            </a:r>
            <a:r>
              <a:rPr lang="en-GB" sz="3000" dirty="0">
                <a:cs typeface="Times New Roman" panose="02020603050405020304" pitchFamily="18" charset="0"/>
              </a:rPr>
              <a:t> a </a:t>
            </a:r>
            <a:r>
              <a:rPr lang="en-GB" sz="3000" dirty="0" err="1">
                <a:cs typeface="Times New Roman" panose="02020603050405020304" pitchFamily="18" charset="0"/>
              </a:rPr>
              <a:t>neupř</a:t>
            </a:r>
            <a:r>
              <a:rPr lang="cs-CZ" sz="3000" dirty="0">
                <a:cs typeface="Times New Roman" panose="02020603050405020304" pitchFamily="18" charset="0"/>
              </a:rPr>
              <a:t>í</a:t>
            </a:r>
            <a:r>
              <a:rPr lang="en-GB" sz="3000" dirty="0" err="1">
                <a:cs typeface="Times New Roman" panose="02020603050405020304" pitchFamily="18" charset="0"/>
              </a:rPr>
              <a:t>mnost</a:t>
            </a:r>
            <a:r>
              <a:rPr lang="en-GB" sz="3000" dirty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ze</a:t>
            </a:r>
            <a:r>
              <a:rPr lang="en-GB" sz="3000" dirty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strany</a:t>
            </a:r>
            <a:r>
              <a:rPr lang="en-GB" sz="3000" dirty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dospěl</a:t>
            </a:r>
            <a:r>
              <a:rPr lang="cs-CZ" sz="3000" dirty="0">
                <a:cs typeface="Times New Roman" panose="02020603050405020304" pitchFamily="18" charset="0"/>
              </a:rPr>
              <a:t>ý</a:t>
            </a:r>
            <a:r>
              <a:rPr lang="en-GB" sz="3000" dirty="0" err="1" smtClean="0">
                <a:cs typeface="Times New Roman" panose="02020603050405020304" pitchFamily="18" charset="0"/>
              </a:rPr>
              <a:t>ch</a:t>
            </a:r>
            <a:endParaRPr lang="cs-CZ" sz="3000" dirty="0" smtClean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sz="3000" dirty="0" smtClean="0">
                <a:cs typeface="Times New Roman" panose="02020603050405020304" pitchFamily="18" charset="0"/>
              </a:rPr>
              <a:t>silná </a:t>
            </a:r>
            <a:r>
              <a:rPr lang="cs-CZ" sz="3000" dirty="0">
                <a:cs typeface="Times New Roman" panose="02020603050405020304" pitchFamily="18" charset="0"/>
              </a:rPr>
              <a:t>potřeba </a:t>
            </a:r>
            <a:r>
              <a:rPr lang="cs-CZ" sz="3000" dirty="0" smtClean="0">
                <a:cs typeface="Times New Roman" panose="02020603050405020304" pitchFamily="18" charset="0"/>
              </a:rPr>
              <a:t>spravedlnosti</a:t>
            </a:r>
            <a:endParaRPr lang="en-GB" sz="30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sz="3000" dirty="0" smtClean="0">
                <a:cs typeface="Times New Roman" panose="02020603050405020304" pitchFamily="18" charset="0"/>
              </a:rPr>
              <a:t>t</a:t>
            </a:r>
            <a:r>
              <a:rPr lang="cs-CZ" sz="3000" dirty="0">
                <a:cs typeface="Times New Roman" panose="02020603050405020304" pitchFamily="18" charset="0"/>
              </a:rPr>
              <a:t>é</a:t>
            </a:r>
            <a:r>
              <a:rPr lang="en-GB" sz="3000" dirty="0" err="1" smtClean="0">
                <a:cs typeface="Times New Roman" panose="02020603050405020304" pitchFamily="18" charset="0"/>
              </a:rPr>
              <a:t>mata</a:t>
            </a:r>
            <a:r>
              <a:rPr lang="cs-CZ" sz="3000" dirty="0" smtClean="0">
                <a:cs typeface="Times New Roman" panose="02020603050405020304" pitchFamily="18" charset="0"/>
              </a:rPr>
              <a:t>, </a:t>
            </a:r>
            <a:r>
              <a:rPr lang="en-GB" sz="3000" dirty="0" smtClean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jako</a:t>
            </a:r>
            <a:r>
              <a:rPr lang="en-GB" sz="3000" dirty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jsou</a:t>
            </a:r>
            <a:r>
              <a:rPr lang="en-GB" sz="3000" dirty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smrt</a:t>
            </a:r>
            <a:r>
              <a:rPr lang="en-GB" sz="3000" dirty="0">
                <a:cs typeface="Times New Roman" panose="02020603050405020304" pitchFamily="18" charset="0"/>
              </a:rPr>
              <a:t>, v</a:t>
            </a:r>
            <a:r>
              <a:rPr lang="cs-CZ" sz="3000" dirty="0">
                <a:cs typeface="Times New Roman" panose="02020603050405020304" pitchFamily="18" charset="0"/>
              </a:rPr>
              <a:t>á</a:t>
            </a:r>
            <a:r>
              <a:rPr lang="en-GB" sz="3000" dirty="0" err="1">
                <a:cs typeface="Times New Roman" panose="02020603050405020304" pitchFamily="18" charset="0"/>
              </a:rPr>
              <a:t>lka</a:t>
            </a:r>
            <a:r>
              <a:rPr lang="en-GB" sz="3000" dirty="0">
                <a:cs typeface="Times New Roman" panose="02020603050405020304" pitchFamily="18" charset="0"/>
              </a:rPr>
              <a:t>, </a:t>
            </a:r>
            <a:r>
              <a:rPr lang="en-GB" sz="3000" dirty="0" err="1">
                <a:cs typeface="Times New Roman" panose="02020603050405020304" pitchFamily="18" charset="0"/>
              </a:rPr>
              <a:t>světov</a:t>
            </a:r>
            <a:r>
              <a:rPr lang="cs-CZ" sz="3000" dirty="0">
                <a:cs typeface="Times New Roman" panose="02020603050405020304" pitchFamily="18" charset="0"/>
              </a:rPr>
              <a:t>á</a:t>
            </a:r>
            <a:r>
              <a:rPr lang="en-GB" sz="3000" dirty="0">
                <a:cs typeface="Times New Roman" panose="02020603050405020304" pitchFamily="18" charset="0"/>
              </a:rPr>
              <a:t> b</a:t>
            </a:r>
            <a:r>
              <a:rPr lang="cs-CZ" sz="3000" dirty="0">
                <a:cs typeface="Times New Roman" panose="02020603050405020304" pitchFamily="18" charset="0"/>
              </a:rPr>
              <a:t>í</a:t>
            </a:r>
            <a:r>
              <a:rPr lang="en-GB" sz="3000" dirty="0" smtClean="0">
                <a:cs typeface="Times New Roman" panose="02020603050405020304" pitchFamily="18" charset="0"/>
              </a:rPr>
              <a:t>da</a:t>
            </a:r>
            <a:endParaRPr lang="en-GB" sz="3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16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altLang="en-US" b="1" dirty="0" smtClean="0"/>
              <a:t>Dítě  bystré             Dítě nadané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t-BR" altLang="cs-CZ" dirty="0" smtClean="0">
                <a:latin typeface="Times New Roman" pitchFamily="18" charset="0"/>
                <a:cs typeface="Times New Roman" pitchFamily="18" charset="0"/>
              </a:rPr>
              <a:t>Zná odpovědi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Zajímá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se 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altLang="cs-CZ" dirty="0" smtClean="0">
                <a:latin typeface="Times New Roman" pitchFamily="18" charset="0"/>
                <a:cs typeface="Times New Roman" pitchFamily="18" charset="0"/>
              </a:rPr>
              <a:t>Odpovídá na otázky – podle požadavku </a:t>
            </a: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Má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dobré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nápady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altLang="cs-CZ" dirty="0" smtClean="0">
                <a:latin typeface="Times New Roman" pitchFamily="18" charset="0"/>
                <a:cs typeface="Times New Roman" pitchFamily="18" charset="0"/>
              </a:rPr>
              <a:t>Je vůdcem skupiny</a:t>
            </a:r>
          </a:p>
          <a:p>
            <a:r>
              <a:rPr lang="pl-PL" altLang="cs-CZ" dirty="0" smtClean="0">
                <a:latin typeface="Times New Roman" pitchFamily="18" charset="0"/>
                <a:cs typeface="Times New Roman" pitchFamily="18" charset="0"/>
              </a:rPr>
              <a:t>Přijímá úkoly a poslušně je vykonává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88024" y="1600200"/>
            <a:ext cx="3898776" cy="4525963"/>
          </a:xfrm>
        </p:spPr>
        <p:txBody>
          <a:bodyPr/>
          <a:lstStyle/>
          <a:p>
            <a:r>
              <a:rPr lang="cs-CZ" altLang="cs-CZ" dirty="0" smtClean="0">
                <a:latin typeface="Times New Roman" pitchFamily="18" charset="0"/>
                <a:cs typeface="Times New Roman" pitchFamily="18" charset="0"/>
              </a:rPr>
              <a:t>Klade</a:t>
            </a:r>
            <a:r>
              <a:rPr lang="pt-BR" altLang="cs-CZ" dirty="0" smtClean="0">
                <a:latin typeface="Times New Roman" pitchFamily="18" charset="0"/>
                <a:cs typeface="Times New Roman" pitchFamily="18" charset="0"/>
              </a:rPr>
              <a:t> otázky</a:t>
            </a:r>
          </a:p>
          <a:p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velmi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zv</a:t>
            </a:r>
            <a:r>
              <a:rPr lang="cs-CZ" altLang="cs-CZ" dirty="0" err="1" smtClean="0">
                <a:latin typeface="Times New Roman" pitchFamily="18" charset="0"/>
                <a:cs typeface="Times New Roman" pitchFamily="18" charset="0"/>
              </a:rPr>
              <a:t>ědavé</a:t>
            </a:r>
            <a:endParaRPr lang="en-GB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Diskutuje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detailech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myslí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hloubky</a:t>
            </a:r>
            <a:endParaRPr lang="en-GB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Má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neobvyklé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nápady</a:t>
            </a:r>
            <a:endParaRPr lang="en-GB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altLang="cs-CZ" dirty="0" smtClean="0">
                <a:latin typeface="Times New Roman" pitchFamily="18" charset="0"/>
                <a:cs typeface="Times New Roman" pitchFamily="18" charset="0"/>
              </a:rPr>
              <a:t>Je samostatné, často pracuje samo</a:t>
            </a:r>
          </a:p>
          <a:p>
            <a:r>
              <a:rPr lang="cs-CZ" altLang="cs-CZ" dirty="0" smtClean="0">
                <a:latin typeface="Times New Roman" pitchFamily="18" charset="0"/>
                <a:cs typeface="Times New Roman" pitchFamily="18" charset="0"/>
              </a:rPr>
              <a:t>Úkoly přijímá kriticky, dělá jen to, co je baví</a:t>
            </a:r>
            <a:endParaRPr lang="en-GB" alt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727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altLang="en-US" b="1" dirty="0"/>
              <a:t>Dítě  bystré             Dítě nadané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86808" cy="4565104"/>
          </a:xfrm>
        </p:spPr>
        <p:txBody>
          <a:bodyPr>
            <a:normAutofit/>
          </a:bodyPr>
          <a:lstStyle/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Poslouchá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zájmem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altLang="cs-CZ" dirty="0" smtClean="0">
                <a:latin typeface="Times New Roman" pitchFamily="18" charset="0"/>
                <a:cs typeface="Times New Roman" pitchFamily="18" charset="0"/>
              </a:rPr>
              <a:t>Lehce 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učí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naučení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potřebuje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6-8</a:t>
            </a:r>
            <a:r>
              <a:rPr lang="cs-CZ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zopakov</a:t>
            </a:r>
            <a:r>
              <a:rPr lang="cs-CZ" altLang="cs-CZ" dirty="0" err="1" smtClean="0">
                <a:latin typeface="Times New Roman" pitchFamily="18" charset="0"/>
                <a:cs typeface="Times New Roman" pitchFamily="18" charset="0"/>
              </a:rPr>
              <a:t>ání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Chápe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významy</a:t>
            </a: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Preferuje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vrstevníky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Plní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zadání</a:t>
            </a:r>
            <a:endParaRPr lang="en-GB" alt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499992" y="1628800"/>
            <a:ext cx="4176464" cy="4464496"/>
          </a:xfrm>
        </p:spPr>
        <p:txBody>
          <a:bodyPr>
            <a:normAutofit/>
          </a:bodyPr>
          <a:lstStyle/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Vyjadřuje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vlastní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názory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pocity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Většinu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věcí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již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zná</a:t>
            </a:r>
            <a:endParaRPr lang="en-GB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naučení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potřebuje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1-2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zopakování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altLang="cs-CZ" dirty="0" smtClean="0">
                <a:latin typeface="Times New Roman" pitchFamily="18" charset="0"/>
                <a:cs typeface="Times New Roman" pitchFamily="18" charset="0"/>
              </a:rPr>
              <a:t>Samostatně vyvozuje závěry </a:t>
            </a:r>
            <a:endParaRPr lang="en-GB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Preferuje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dospělé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Iniciuje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vlastní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projekty</a:t>
            </a:r>
            <a:endParaRPr lang="en-GB" altLang="cs-C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12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altLang="en-US" b="1" dirty="0"/>
              <a:t>Dítě  bystré             Dítě nadané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Přesně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reprodukuje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altLang="cs-CZ" dirty="0" smtClean="0">
                <a:latin typeface="Times New Roman" pitchFamily="18" charset="0"/>
                <a:cs typeface="Times New Roman" pitchFamily="18" charset="0"/>
              </a:rPr>
              <a:t>Baví ho škola 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altLang="cs-CZ" dirty="0" smtClean="0">
                <a:latin typeface="Times New Roman" pitchFamily="18" charset="0"/>
                <a:cs typeface="Times New Roman" pitchFamily="18" charset="0"/>
              </a:rPr>
              <a:t>Absorbuje informace </a:t>
            </a:r>
          </a:p>
          <a:p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technik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"</a:t>
            </a:r>
          </a:p>
          <a:p>
            <a:r>
              <a:rPr lang="cs-CZ" altLang="cs-CZ" dirty="0" smtClean="0">
                <a:latin typeface="Times New Roman" pitchFamily="18" charset="0"/>
                <a:cs typeface="Times New Roman" pitchFamily="18" charset="0"/>
              </a:rPr>
              <a:t>Dobře si pamatuje</a:t>
            </a:r>
          </a:p>
          <a:p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spokojené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svým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učením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výsledky</a:t>
            </a:r>
            <a:endParaRPr lang="en-GB" alt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81128"/>
          </a:xfrm>
        </p:spPr>
        <p:txBody>
          <a:bodyPr>
            <a:normAutofit/>
          </a:bodyPr>
          <a:lstStyle/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Přichází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novým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způsobem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řešení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altLang="cs-CZ" dirty="0" smtClean="0">
                <a:latin typeface="Times New Roman" pitchFamily="18" charset="0"/>
                <a:cs typeface="Times New Roman" pitchFamily="18" charset="0"/>
              </a:rPr>
              <a:t>Baví ho učení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altLang="cs-CZ" dirty="0" smtClean="0">
                <a:latin typeface="Times New Roman" pitchFamily="18" charset="0"/>
                <a:cs typeface="Times New Roman" pitchFamily="18" charset="0"/>
              </a:rPr>
              <a:t>S informacemi pracuje</a:t>
            </a:r>
          </a:p>
          <a:p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věd</a:t>
            </a:r>
            <a:r>
              <a:rPr lang="cs-CZ" altLang="cs-CZ" dirty="0" err="1" smtClean="0">
                <a:latin typeface="Times New Roman" pitchFamily="18" charset="0"/>
                <a:cs typeface="Times New Roman" pitchFamily="18" charset="0"/>
              </a:rPr>
              <a:t>ec</a:t>
            </a:r>
            <a:r>
              <a:rPr lang="cs-CZ" altLang="cs-CZ" dirty="0" smtClean="0">
                <a:latin typeface="Times New Roman" pitchFamily="18" charset="0"/>
                <a:cs typeface="Times New Roman" pitchFamily="18" charset="0"/>
              </a:rPr>
              <a:t>“</a:t>
            </a:r>
          </a:p>
          <a:p>
            <a:r>
              <a:rPr lang="cs-CZ" altLang="cs-CZ" dirty="0" smtClean="0">
                <a:latin typeface="Times New Roman" pitchFamily="18" charset="0"/>
                <a:cs typeface="Times New Roman" pitchFamily="18" charset="0"/>
              </a:rPr>
              <a:t>Kvalitně usuzuje</a:t>
            </a:r>
          </a:p>
          <a:p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velmi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sebekritické</a:t>
            </a:r>
            <a:endParaRPr lang="en-GB" alt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252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764</TotalTime>
  <Words>1849</Words>
  <Application>Microsoft Office PowerPoint</Application>
  <PresentationFormat>Předvádění na obrazovce (4:3)</PresentationFormat>
  <Paragraphs>353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7" baseType="lpstr">
      <vt:lpstr>Arial</vt:lpstr>
      <vt:lpstr>Calibri</vt:lpstr>
      <vt:lpstr>Courier New</vt:lpstr>
      <vt:lpstr>Times New Roman</vt:lpstr>
      <vt:lpstr>Wingdings</vt:lpstr>
      <vt:lpstr>Motiv systému Office</vt:lpstr>
      <vt:lpstr>NaRo</vt:lpstr>
      <vt:lpstr>Problematika identifikace</vt:lpstr>
      <vt:lpstr>Oblasti specifik nadaných</vt:lpstr>
      <vt:lpstr>Charakteristika nadaných dětí</vt:lpstr>
      <vt:lpstr>Charakteristika nadaných</vt:lpstr>
      <vt:lpstr>Charakteristika nadaných</vt:lpstr>
      <vt:lpstr>Dítě  bystré             Dítě nadané</vt:lpstr>
      <vt:lpstr>Dítě  bystré             Dítě nadané</vt:lpstr>
      <vt:lpstr>Dítě  bystré             Dítě nadané</vt:lpstr>
      <vt:lpstr>Etapy identifikace nadaného</vt:lpstr>
      <vt:lpstr>Identifikace I.</vt:lpstr>
      <vt:lpstr>Identifikace II. </vt:lpstr>
      <vt:lpstr>Identifikační metody</vt:lpstr>
      <vt:lpstr>Základní principy při identifikaci a výběru nadaných dětí v ČR  (80. léta 20. stol. Dočkal, Kodým)</vt:lpstr>
      <vt:lpstr>Charakteristik pro identifikaci nadaných žáků - ukázka části testu pro rodiče - (Fořtík, Fořtíková, 2015) 80 % odpovědí „většinou, často“ může svědčit o nadání</vt:lpstr>
      <vt:lpstr>Nejčastější nástroje  pedagogické diagnostiky</vt:lpstr>
      <vt:lpstr>Nástroje pedagogické diagnostiky  I. Pozorování</vt:lpstr>
      <vt:lpstr>Nástroje pedagogické diagnostika Oblast pozorování  </vt:lpstr>
      <vt:lpstr> ad 6. Oblast pozorování </vt:lpstr>
      <vt:lpstr>Oblast pozorování – pokr.</vt:lpstr>
      <vt:lpstr>Oblast pozorování – pokr. </vt:lpstr>
      <vt:lpstr>Oblast pozorování – pokr. </vt:lpstr>
      <vt:lpstr>Oblast pozorování – pokr. </vt:lpstr>
      <vt:lpstr>Oblast pozorování  - pokr. pozor na perfekcionismus nadaného</vt:lpstr>
      <vt:lpstr>Nástroje pedagogické diagnostiky  III. Dotazník</vt:lpstr>
      <vt:lpstr>Nástroje pedagogické diagnostiky  IV. Analýza studijních výsledků </vt:lpstr>
      <vt:lpstr>Nástroje pedagogické diagnostiky Analýza studijních výsledků – pokr. Portfolio</vt:lpstr>
      <vt:lpstr>Nástroje pedagogické diagnostiky Portfolio - typy</vt:lpstr>
      <vt:lpstr>Portfolio - zaměření</vt:lpstr>
      <vt:lpstr>Portfolio</vt:lpstr>
      <vt:lpstr>Monika Stehlíková Nadané děti a dospělí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NaRo</dc:title>
  <dc:creator>Anna</dc:creator>
  <cp:lastModifiedBy>Bayerová Anna</cp:lastModifiedBy>
  <cp:revision>57</cp:revision>
  <dcterms:created xsi:type="dcterms:W3CDTF">2020-12-11T20:06:21Z</dcterms:created>
  <dcterms:modified xsi:type="dcterms:W3CDTF">2022-11-01T16:57:04Z</dcterms:modified>
</cp:coreProperties>
</file>