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6" r:id="rId10"/>
    <p:sldId id="267" r:id="rId11"/>
    <p:sldId id="268" r:id="rId12"/>
    <p:sldId id="273" r:id="rId13"/>
    <p:sldId id="289" r:id="rId14"/>
    <p:sldId id="274" r:id="rId15"/>
    <p:sldId id="278" r:id="rId16"/>
    <p:sldId id="279" r:id="rId17"/>
    <p:sldId id="275" r:id="rId18"/>
    <p:sldId id="283" r:id="rId19"/>
    <p:sldId id="276" r:id="rId20"/>
    <p:sldId id="290" r:id="rId21"/>
    <p:sldId id="291" r:id="rId22"/>
    <p:sldId id="284" r:id="rId23"/>
    <p:sldId id="277" r:id="rId24"/>
    <p:sldId id="282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9606" autoAdjust="0"/>
  </p:normalViewPr>
  <p:slideViewPr>
    <p:cSldViewPr>
      <p:cViewPr varScale="1">
        <p:scale>
          <a:sx n="77" d="100"/>
          <a:sy n="77" d="100"/>
        </p:scale>
        <p:origin x="161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C4C28-FB8C-4534-9BD5-3139218BC8A2}" type="datetimeFigureOut">
              <a:rPr lang="cs-CZ" smtClean="0"/>
              <a:pPr/>
              <a:t>20.10.2020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6F9B4-1DCC-49B6-B06A-AA78F77AD34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It</a:t>
            </a:r>
            <a:r>
              <a:rPr lang="cs-CZ" dirty="0"/>
              <a:t>‘s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relation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6F9B4-1DCC-49B6-B06A-AA78F77AD347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Hodnoty x objektivita – </a:t>
            </a:r>
            <a:r>
              <a:rPr lang="cs-CZ" sz="1200" dirty="0" err="1"/>
              <a:t>Tabery</a:t>
            </a:r>
            <a:r>
              <a:rPr lang="cs-CZ" sz="1200" dirty="0"/>
              <a:t> (cca 125) + </a:t>
            </a:r>
            <a:r>
              <a:rPr lang="cs-CZ" sz="1200" dirty="0" err="1"/>
              <a:t>levi</a:t>
            </a:r>
            <a:r>
              <a:rPr lang="cs-CZ" sz="1200" dirty="0"/>
              <a:t> </a:t>
            </a:r>
            <a:r>
              <a:rPr lang="cs-CZ" sz="1200" dirty="0" err="1"/>
              <a:t>strauss</a:t>
            </a:r>
            <a:r>
              <a:rPr lang="cs-CZ" sz="1200" dirty="0"/>
              <a:t> </a:t>
            </a:r>
            <a:r>
              <a:rPr lang="cs-CZ" sz="1200" dirty="0" err="1"/>
              <a:t>cdk</a:t>
            </a:r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6F9B4-1DCC-49B6-B06A-AA78F77AD347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502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Plodina, plevel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6F9B4-1DCC-49B6-B06A-AA78F77AD347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6F9B4-1DCC-49B6-B06A-AA78F77AD347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	   </a:t>
            </a:r>
            <a:r>
              <a:rPr lang="en-US" dirty="0">
                <a:sym typeface="Symbol"/>
              </a:rPr>
              <a:t></a:t>
            </a:r>
            <a:r>
              <a:rPr lang="cs-CZ" dirty="0">
                <a:sym typeface="Symbol"/>
              </a:rPr>
              <a:t> zákony, nikoliv právo</a:t>
            </a:r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6F9B4-1DCC-49B6-B06A-AA78F77AD347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6F9B4-1DCC-49B6-B06A-AA78F77AD347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Alexander, Diskobolos</a:t>
            </a:r>
            <a:r>
              <a:rPr lang="cs-CZ" baseline="0" dirty="0"/>
              <a:t> – není portrétem, idealizovaný. </a:t>
            </a:r>
            <a:r>
              <a:rPr lang="cs-CZ" b="1" baseline="0" dirty="0"/>
              <a:t>Nero, Julius Caesar</a:t>
            </a:r>
            <a:r>
              <a:rPr lang="cs-CZ" baseline="0" dirty="0"/>
              <a:t> – portrét, pleš, jizvy, vrásky.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6F9B4-1DCC-49B6-B06A-AA78F77AD347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6F9B4-1DCC-49B6-B06A-AA78F77AD347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6F9B4-1DCC-49B6-B06A-AA78F77AD347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Západ přijal Kristovu lidskou přirozenost, Východ setrval u jeho přirozenosti božské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6F9B4-1DCC-49B6-B06A-AA78F77AD347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163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20.10.2020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20.10.2020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20.10.2020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20.10.2020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20.10.2020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EA3E-E190-4C01-ABA2-084CC7B5E4BD}" type="datetimeFigureOut">
              <a:rPr lang="cs-CZ" smtClean="0"/>
              <a:pPr/>
              <a:t>20.10.2020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DEA3E-E190-4C01-ABA2-084CC7B5E4BD}" type="datetimeFigureOut">
              <a:rPr lang="cs-CZ" smtClean="0"/>
              <a:pPr/>
              <a:t>20.10.2020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D4776-3BB1-4D56-A32B-7A3F31E64F2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5184576"/>
          </a:xfrm>
        </p:spPr>
        <p:txBody>
          <a:bodyPr>
            <a:normAutofit/>
          </a:bodyPr>
          <a:lstStyle/>
          <a:p>
            <a:r>
              <a:rPr lang="cs-CZ" sz="4800" b="1" dirty="0"/>
              <a:t>Axiologický </a:t>
            </a:r>
            <a:br>
              <a:rPr lang="cs-CZ" sz="4800" b="1" dirty="0"/>
            </a:br>
            <a:r>
              <a:rPr lang="cs-CZ" sz="4800" b="1" dirty="0"/>
              <a:t>a</a:t>
            </a:r>
            <a:br>
              <a:rPr lang="cs-CZ" sz="4800" b="1" dirty="0"/>
            </a:br>
            <a:r>
              <a:rPr lang="cs-CZ" sz="4800" b="1" dirty="0"/>
              <a:t>multikulturní </a:t>
            </a:r>
            <a:br>
              <a:rPr lang="cs-CZ" sz="4800" b="1" dirty="0"/>
            </a:br>
            <a:r>
              <a:rPr lang="cs-CZ" sz="4800" b="1" dirty="0"/>
              <a:t>rozměr sociální pedagogiky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265584"/>
          </a:xfrm>
        </p:spPr>
        <p:txBody>
          <a:bodyPr>
            <a:normAutofit fontScale="40000" lnSpcReduction="20000"/>
          </a:bodyPr>
          <a:lstStyle/>
          <a:p>
            <a:r>
              <a:rPr lang="cs-CZ" dirty="0"/>
              <a:t>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237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dirty="0"/>
              <a:t>Horizontální úrovně: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Národ / etnicita (dnes vs. dříve)</a:t>
            </a:r>
          </a:p>
          <a:p>
            <a:pPr lvl="1">
              <a:buFont typeface="Wingdings" pitchFamily="2" charset="2"/>
              <a:buChar char="Ø"/>
            </a:pPr>
            <a:r>
              <a:rPr lang="cs-CZ" sz="3200" dirty="0"/>
              <a:t>Rasa</a:t>
            </a:r>
          </a:p>
          <a:p>
            <a:pPr lvl="2">
              <a:buFont typeface="Wingdings" pitchFamily="2" charset="2"/>
              <a:buChar char="Ø"/>
            </a:pPr>
            <a:r>
              <a:rPr lang="cs-CZ" sz="3200" dirty="0"/>
              <a:t>Politické názory</a:t>
            </a:r>
          </a:p>
          <a:p>
            <a:pPr lvl="3">
              <a:buFont typeface="Wingdings" pitchFamily="2" charset="2"/>
              <a:buChar char="Ø"/>
            </a:pPr>
            <a:r>
              <a:rPr lang="cs-CZ" sz="3200" dirty="0"/>
              <a:t>Náboženství</a:t>
            </a:r>
          </a:p>
          <a:p>
            <a:pPr lvl="4">
              <a:buFont typeface="Wingdings" pitchFamily="2" charset="2"/>
              <a:buChar char="Ø"/>
            </a:pPr>
            <a:r>
              <a:rPr lang="cs-CZ" sz="3200" dirty="0" err="1"/>
              <a:t>Socio</a:t>
            </a:r>
            <a:r>
              <a:rPr lang="cs-CZ" sz="3200" dirty="0"/>
              <a:t>-ekonomické třídy (napětí)</a:t>
            </a:r>
          </a:p>
          <a:p>
            <a:pPr lvl="5">
              <a:buFont typeface="Wingdings" pitchFamily="2" charset="2"/>
              <a:buChar char="Ø"/>
            </a:pPr>
            <a:r>
              <a:rPr lang="cs-CZ" sz="3200" dirty="0" err="1"/>
              <a:t>Gender</a:t>
            </a:r>
            <a:endParaRPr lang="cs-CZ" sz="3200" dirty="0"/>
          </a:p>
          <a:p>
            <a:pPr lvl="6">
              <a:buFont typeface="Wingdings" pitchFamily="2" charset="2"/>
              <a:buChar char="Ø"/>
            </a:pPr>
            <a:r>
              <a:rPr lang="cs-CZ" sz="3200" dirty="0"/>
              <a:t>Jazyk</a:t>
            </a:r>
          </a:p>
          <a:p>
            <a:pPr lvl="6">
              <a:buFont typeface="Wingdings" pitchFamily="2" charset="2"/>
              <a:buChar char="Ø"/>
            </a:pPr>
            <a:r>
              <a:rPr lang="cs-CZ" sz="3200" dirty="0"/>
              <a:t>     Věk</a:t>
            </a:r>
            <a:endParaRPr lang="cs-CZ" dirty="0"/>
          </a:p>
          <a:p>
            <a:pPr>
              <a:buFont typeface="Wingdings" pitchFamily="2" charset="2"/>
              <a:buChar char="Ø"/>
            </a:pPr>
            <a:endParaRPr lang="cs-CZ" dirty="0"/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5 „zázraků“ Západní kultury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/>
              <a:t>Zázrak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7666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cs-CZ" b="1" dirty="0"/>
              <a:t>Starověké Řecko</a:t>
            </a:r>
            <a:r>
              <a:rPr lang="en-US" b="1" dirty="0"/>
              <a:t> </a:t>
            </a:r>
            <a:r>
              <a:rPr lang="cs-CZ" dirty="0"/>
              <a:t>dalo Západní civilizaci:</a:t>
            </a:r>
          </a:p>
          <a:p>
            <a:pPr algn="ctr">
              <a:buNone/>
            </a:pPr>
            <a:r>
              <a:rPr lang="en-US" dirty="0"/>
              <a:t> </a:t>
            </a:r>
            <a:endParaRPr lang="cs-CZ" dirty="0"/>
          </a:p>
          <a:p>
            <a:r>
              <a:rPr lang="cs-CZ" dirty="0"/>
              <a:t>Vynález </a:t>
            </a:r>
            <a:r>
              <a:rPr lang="cs-CZ" b="1" dirty="0"/>
              <a:t>P</a:t>
            </a:r>
            <a:r>
              <a:rPr lang="en-US" b="1" dirty="0" err="1"/>
              <a:t>olis</a:t>
            </a:r>
            <a:r>
              <a:rPr lang="cs-CZ" dirty="0"/>
              <a:t> – sociální funkce mykénského krále rozděleny mezi lid</a:t>
            </a:r>
          </a:p>
          <a:p>
            <a:pPr>
              <a:buNone/>
            </a:pPr>
            <a:r>
              <a:rPr lang="cs-CZ" dirty="0"/>
              <a:t>     Konec monarchie – vznik </a:t>
            </a:r>
            <a:r>
              <a:rPr lang="cs-CZ" b="1" dirty="0"/>
              <a:t>Res publica</a:t>
            </a:r>
            <a:r>
              <a:rPr lang="cs-CZ" dirty="0"/>
              <a:t> (</a:t>
            </a:r>
            <a:r>
              <a:rPr lang="cs-CZ" i="1" dirty="0" err="1"/>
              <a:t>politica</a:t>
            </a:r>
            <a:r>
              <a:rPr lang="cs-CZ" dirty="0"/>
              <a:t>) - všemocný vládce (uzavřený v paláci) x politická moc záležitostí komunity (veřejná)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en-US" sz="3200" dirty="0"/>
              <a:t>→ </a:t>
            </a:r>
            <a:r>
              <a:rPr lang="cs-CZ" sz="3200" b="1" dirty="0"/>
              <a:t>Veřejná</a:t>
            </a:r>
            <a:r>
              <a:rPr lang="cs-CZ" sz="3200" dirty="0"/>
              <a:t> místa – </a:t>
            </a:r>
            <a:r>
              <a:rPr lang="cs-CZ" sz="3200" i="1" dirty="0"/>
              <a:t>agora</a:t>
            </a:r>
          </a:p>
          <a:p>
            <a:pPr lvl="3"/>
            <a:r>
              <a:rPr lang="cs-CZ" sz="3200" dirty="0"/>
              <a:t> Důraz na slovo a rozum (vznik společenských zákonů)</a:t>
            </a:r>
          </a:p>
          <a:p>
            <a:pPr lvl="3"/>
            <a:r>
              <a:rPr lang="cs-CZ" sz="3200" dirty="0"/>
              <a:t> Rovnost před zákonem (jež byl znám všem)</a:t>
            </a:r>
          </a:p>
          <a:p>
            <a:pPr lvl="3"/>
            <a:r>
              <a:rPr lang="cs-CZ" sz="3200" dirty="0"/>
              <a:t>„</a:t>
            </a:r>
            <a:r>
              <a:rPr lang="cs-CZ" sz="3200" b="1" dirty="0"/>
              <a:t>občan</a:t>
            </a:r>
            <a:r>
              <a:rPr lang="cs-CZ" sz="3200" dirty="0"/>
              <a:t>“ – roven podobným lidem právně, v rozumu a důstojnosti</a:t>
            </a:r>
          </a:p>
          <a:p>
            <a:pPr>
              <a:buNone/>
            </a:pPr>
            <a:r>
              <a:rPr lang="cs-CZ" sz="3200" dirty="0"/>
              <a:t>Zákony</a:t>
            </a:r>
            <a:r>
              <a:rPr lang="en-US" dirty="0">
                <a:sym typeface="Symbol"/>
              </a:rPr>
              <a:t></a:t>
            </a:r>
            <a:r>
              <a:rPr lang="cs-CZ" dirty="0">
                <a:sym typeface="Symbol"/>
              </a:rPr>
              <a:t> </a:t>
            </a:r>
            <a:r>
              <a:rPr lang="cs-CZ" sz="3200" dirty="0"/>
              <a:t>jsou dílem člověka nikoli bohů či mýtů (proměna náboženství neb sociální řád státu určují lidské zákony), mohou být modifikovány je-li </a:t>
            </a:r>
            <a:r>
              <a:rPr lang="cs-CZ" sz="3200" dirty="0" err="1"/>
              <a:t>konzensus</a:t>
            </a:r>
            <a:r>
              <a:rPr lang="cs-CZ" sz="3200" dirty="0"/>
              <a:t> </a:t>
            </a:r>
            <a:r>
              <a:rPr lang="en-US" sz="3200" dirty="0"/>
              <a:t>→</a:t>
            </a:r>
            <a:r>
              <a:rPr lang="cs-CZ" sz="3200" dirty="0"/>
              <a:t> vznik </a:t>
            </a:r>
            <a:r>
              <a:rPr lang="cs-CZ" sz="3200" b="1" i="1" dirty="0"/>
              <a:t>politiky</a:t>
            </a:r>
          </a:p>
          <a:p>
            <a:pPr>
              <a:buNone/>
            </a:pPr>
            <a:r>
              <a:rPr lang="cs-CZ" dirty="0"/>
              <a:t>Díky zákonům nastává </a:t>
            </a:r>
            <a:r>
              <a:rPr lang="cs-CZ" b="1" dirty="0"/>
              <a:t>individuální svoboda – </a:t>
            </a:r>
            <a:r>
              <a:rPr lang="cs-CZ" dirty="0"/>
              <a:t>zná zákon a může si vybrat, zda žít v souladu s ním/spoluobčany bez sporů se státem </a:t>
            </a:r>
          </a:p>
          <a:p>
            <a:pPr>
              <a:buNone/>
            </a:pPr>
            <a:r>
              <a:rPr lang="cs-CZ" dirty="0"/>
              <a:t>Občanem se mohou stát i </a:t>
            </a:r>
            <a:r>
              <a:rPr lang="cs-CZ" b="1" dirty="0"/>
              <a:t>cizinci</a:t>
            </a:r>
            <a:r>
              <a:rPr lang="cs-CZ" dirty="0"/>
              <a:t>, lidé nezávislí na rodové či etnické příslušnosti k Obci.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4D6681-ECE3-4766-8A08-10FD23FC2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Zázrak 1 </a:t>
            </a:r>
            <a:r>
              <a:rPr lang="cs-CZ" sz="2400" dirty="0"/>
              <a:t>(</a:t>
            </a:r>
            <a:r>
              <a:rPr lang="cs-CZ" sz="2400" dirty="0" err="1"/>
              <a:t>pokrač</a:t>
            </a:r>
            <a:r>
              <a:rPr lang="cs-CZ" sz="2400" dirty="0"/>
              <a:t>.)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1C51A7-F8F3-4F7D-B490-1F05C0E64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/>
              <a:t>Vědy</a:t>
            </a:r>
            <a:r>
              <a:rPr lang="cs-CZ" dirty="0"/>
              <a:t>-trivium (experimenty x rituály/iniciace archaických společností)</a:t>
            </a:r>
          </a:p>
          <a:p>
            <a:pPr>
              <a:buNone/>
            </a:pPr>
            <a:r>
              <a:rPr lang="cs-CZ" dirty="0"/>
              <a:t> Díky vědě se objevuje </a:t>
            </a:r>
            <a:r>
              <a:rPr lang="cs-CZ" b="1" dirty="0"/>
              <a:t>škola</a:t>
            </a:r>
            <a:r>
              <a:rPr lang="cs-CZ" dirty="0"/>
              <a:t>-kvadrivium (čtení, psaní, počítání)</a:t>
            </a:r>
          </a:p>
          <a:p>
            <a:pPr>
              <a:buNone/>
            </a:pPr>
            <a:r>
              <a:rPr lang="cs-CZ" dirty="0"/>
              <a:t>Malý zájem o vědu (vědci jedinci-amatéři, otroctví) </a:t>
            </a:r>
            <a:r>
              <a:rPr lang="en-US" sz="3200" dirty="0"/>
              <a:t>→ </a:t>
            </a:r>
            <a:r>
              <a:rPr lang="cs-CZ" sz="3200" b="1" dirty="0"/>
              <a:t>malá vůle </a:t>
            </a:r>
            <a:r>
              <a:rPr lang="cs-CZ" b="1" dirty="0"/>
              <a:t>měnit svět </a:t>
            </a:r>
          </a:p>
          <a:p>
            <a:r>
              <a:rPr lang="cs-CZ" dirty="0"/>
              <a:t>Péče o duši („</a:t>
            </a:r>
            <a:r>
              <a:rPr lang="cs-CZ" dirty="0" err="1"/>
              <a:t>cultura</a:t>
            </a:r>
            <a:r>
              <a:rPr lang="cs-CZ" dirty="0"/>
              <a:t> </a:t>
            </a:r>
            <a:r>
              <a:rPr lang="cs-CZ" dirty="0" err="1"/>
              <a:t>animi</a:t>
            </a:r>
            <a:r>
              <a:rPr lang="cs-CZ" dirty="0"/>
              <a:t>“) x privilegia pro „ty lepší (</a:t>
            </a:r>
            <a:r>
              <a:rPr lang="cs-CZ" dirty="0" err="1"/>
              <a:t>fyz</a:t>
            </a:r>
            <a:r>
              <a:rPr lang="cs-CZ" dirty="0"/>
              <a:t>., psych.)“ – Platón: „Neduživí by neměli žít, natožpak mít děti.“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607222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Zázrak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/>
              <a:t> </a:t>
            </a:r>
            <a:r>
              <a:rPr lang="cs-CZ" b="1" dirty="0"/>
              <a:t>Starověký Řím </a:t>
            </a:r>
            <a:r>
              <a:rPr lang="cs-CZ" dirty="0"/>
              <a:t>obdařil Západní civilizaci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cs-CZ" dirty="0"/>
              <a:t>Právo </a:t>
            </a:r>
            <a:r>
              <a:rPr lang="en-US" dirty="0"/>
              <a:t>(</a:t>
            </a:r>
            <a:r>
              <a:rPr lang="cs-CZ" dirty="0"/>
              <a:t>objektivní lidská přirozenost x mýty, magie</a:t>
            </a:r>
            <a:r>
              <a:rPr lang="en-US" dirty="0"/>
              <a:t>)</a:t>
            </a:r>
          </a:p>
          <a:p>
            <a:r>
              <a:rPr lang="cs-CZ" dirty="0"/>
              <a:t>Občanské právo </a:t>
            </a:r>
            <a:r>
              <a:rPr lang="en-US" dirty="0"/>
              <a:t>(</a:t>
            </a:r>
            <a:r>
              <a:rPr lang="cs-CZ" dirty="0"/>
              <a:t>donedávna základ pouze pro moderní západní právo</a:t>
            </a:r>
            <a:r>
              <a:rPr lang="en-US" dirty="0"/>
              <a:t>)</a:t>
            </a:r>
          </a:p>
          <a:p>
            <a:r>
              <a:rPr lang="cs-CZ" dirty="0"/>
              <a:t>Soukromé právo + soukromé vlastnictví</a:t>
            </a:r>
            <a:r>
              <a:rPr lang="en-US" dirty="0"/>
              <a:t> </a:t>
            </a:r>
            <a:r>
              <a:rPr lang="en-US" sz="1900" dirty="0"/>
              <a:t>(</a:t>
            </a:r>
            <a:r>
              <a:rPr lang="cs-CZ" sz="1900" dirty="0"/>
              <a:t>moje </a:t>
            </a:r>
            <a:r>
              <a:rPr lang="en-US" sz="1900" dirty="0"/>
              <a:t>→ </a:t>
            </a:r>
            <a:r>
              <a:rPr lang="cs-CZ" sz="1900" dirty="0"/>
              <a:t>tvoje</a:t>
            </a:r>
            <a:r>
              <a:rPr lang="en-US" sz="1900" dirty="0"/>
              <a:t>)  →</a:t>
            </a:r>
          </a:p>
          <a:p>
            <a:pPr>
              <a:buNone/>
            </a:pPr>
            <a:r>
              <a:rPr lang="cs-CZ" dirty="0"/>
              <a:t>   Objevení člověka = individua</a:t>
            </a:r>
            <a:r>
              <a:rPr lang="en-US" dirty="0">
                <a:sym typeface="Symbol"/>
              </a:rPr>
              <a:t> </a:t>
            </a:r>
            <a:endParaRPr lang="en-US" dirty="0"/>
          </a:p>
          <a:p>
            <a:pPr lvl="1">
              <a:buNone/>
            </a:pPr>
            <a:r>
              <a:rPr lang="en-US" dirty="0"/>
              <a:t>→ individual</a:t>
            </a:r>
            <a:r>
              <a:rPr lang="cs-CZ" dirty="0"/>
              <a:t>ní lidská osoba s jedinečným egem (zdroj </a:t>
            </a:r>
            <a:r>
              <a:rPr lang="cs-CZ" dirty="0" err="1"/>
              <a:t>záp</a:t>
            </a:r>
            <a:r>
              <a:rPr lang="cs-CZ" dirty="0"/>
              <a:t>. humanismu-soukromé právo a právo vlastnit) </a:t>
            </a:r>
          </a:p>
          <a:p>
            <a:pPr lvl="1">
              <a:buNone/>
            </a:pPr>
            <a:r>
              <a:rPr lang="cs-CZ" i="1" dirty="0"/>
              <a:t>Člověk má lidskou přirozenost, jež je společná všem lidem, a zároveň má svou vlastní přirozenost a vlastní roli (</a:t>
            </a:r>
            <a:r>
              <a:rPr lang="cs-CZ" dirty="0"/>
              <a:t>jako </a:t>
            </a:r>
            <a:r>
              <a:rPr lang="cs-CZ" i="1" dirty="0"/>
              <a:t>persona</a:t>
            </a:r>
            <a:r>
              <a:rPr lang="cs-CZ" dirty="0"/>
              <a:t> v divadle)</a:t>
            </a:r>
            <a:r>
              <a:rPr lang="en-US" dirty="0"/>
              <a:t> </a:t>
            </a:r>
          </a:p>
          <a:p>
            <a:pPr lvl="1"/>
            <a:r>
              <a:rPr lang="cs-CZ" dirty="0"/>
              <a:t>Veřejné </a:t>
            </a:r>
            <a:r>
              <a:rPr lang="en-US" dirty="0"/>
              <a:t>(</a:t>
            </a:r>
            <a:r>
              <a:rPr lang="cs-CZ" dirty="0" err="1"/>
              <a:t>řec</a:t>
            </a:r>
            <a:r>
              <a:rPr lang="cs-CZ" dirty="0"/>
              <a:t>. MY</a:t>
            </a:r>
            <a:r>
              <a:rPr lang="en-US" dirty="0"/>
              <a:t>) vs. </a:t>
            </a:r>
            <a:r>
              <a:rPr lang="en-US" dirty="0" err="1"/>
              <a:t>Individu</a:t>
            </a:r>
            <a:r>
              <a:rPr lang="cs-CZ" dirty="0"/>
              <a:t>á</a:t>
            </a:r>
            <a:r>
              <a:rPr lang="en-US" dirty="0"/>
              <a:t>l</a:t>
            </a:r>
            <a:r>
              <a:rPr lang="cs-CZ" dirty="0"/>
              <a:t>ní</a:t>
            </a:r>
            <a:r>
              <a:rPr lang="en-US" dirty="0"/>
              <a:t> (</a:t>
            </a:r>
            <a:r>
              <a:rPr lang="cs-CZ" dirty="0" err="1"/>
              <a:t>řím</a:t>
            </a:r>
            <a:r>
              <a:rPr lang="cs-CZ" dirty="0"/>
              <a:t>. JÁ</a:t>
            </a:r>
            <a:r>
              <a:rPr lang="en-US" dirty="0"/>
              <a:t>)…</a:t>
            </a:r>
            <a:r>
              <a:rPr lang="en-US" dirty="0">
                <a:sym typeface="Symbol"/>
              </a:rPr>
              <a:t>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.</a:t>
            </a:r>
          </a:p>
        </p:txBody>
      </p:sp>
      <p:pic>
        <p:nvPicPr>
          <p:cNvPr id="1026" name="Picture 2" descr="C:\Users\fanous\Desktop\values prednaska\2014_NYR_03403_0140_000(a_roman_marble_portrait_of_alexander_the_great_circa_1st_century_ad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4349867" cy="5465087"/>
          </a:xfrm>
          <a:prstGeom prst="rect">
            <a:avLst/>
          </a:prstGeom>
          <a:noFill/>
        </p:spPr>
      </p:pic>
      <p:pic>
        <p:nvPicPr>
          <p:cNvPr id="1027" name="Picture 3" descr="C:\Users\fanous\Desktop\values prednaska\nero_mus_munch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692696"/>
            <a:ext cx="4087572" cy="5498976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" dirty="0"/>
              <a:t>.</a:t>
            </a:r>
          </a:p>
        </p:txBody>
      </p:sp>
      <p:pic>
        <p:nvPicPr>
          <p:cNvPr id="4" name="Zástupný symbol pro obsah 3" descr="diskobol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96255"/>
            <a:ext cx="3600400" cy="5872896"/>
          </a:xfrm>
        </p:spPr>
      </p:pic>
      <p:pic>
        <p:nvPicPr>
          <p:cNvPr id="1026" name="Picture 2" descr="C:\Users\fanous\Desktop\values prednaska\caes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678353"/>
            <a:ext cx="3779172" cy="5702975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cs-CZ" dirty="0"/>
              <a:t>Zázrak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6886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 err="1"/>
              <a:t>Žido</a:t>
            </a:r>
            <a:r>
              <a:rPr lang="cs-CZ" b="1" dirty="0"/>
              <a:t>-křesťanství = biblická etika </a:t>
            </a:r>
            <a:r>
              <a:rPr lang="cs-CZ" dirty="0"/>
              <a:t>obdařily Západ:</a:t>
            </a:r>
          </a:p>
          <a:p>
            <a:r>
              <a:rPr lang="cs-CZ" dirty="0"/>
              <a:t>Já ↔ </a:t>
            </a:r>
            <a:r>
              <a:rPr lang="cs-CZ" b="1" dirty="0"/>
              <a:t>TY</a:t>
            </a:r>
            <a:r>
              <a:rPr lang="cs-CZ" dirty="0"/>
              <a:t>, zodpovědnost za všechny/ostatní (x nadčlověk, </a:t>
            </a:r>
            <a:r>
              <a:rPr lang="cs-CZ" dirty="0" err="1"/>
              <a:t>řím</a:t>
            </a:r>
            <a:r>
              <a:rPr lang="cs-CZ" dirty="0"/>
              <a:t>. </a:t>
            </a:r>
            <a:r>
              <a:rPr lang="cs-CZ" dirty="0" err="1"/>
              <a:t>vládce≠stát</a:t>
            </a:r>
            <a:r>
              <a:rPr lang="cs-CZ" dirty="0"/>
              <a:t> ≠bůh) </a:t>
            </a:r>
          </a:p>
          <a:p>
            <a:r>
              <a:rPr lang="cs-CZ" dirty="0"/>
              <a:t>Odmítlo normálnost zla či utrpení v životě člověka* → dynamika pokroku („něco s tím udělat“, potírání zla)</a:t>
            </a:r>
          </a:p>
          <a:p>
            <a:r>
              <a:rPr lang="cs-CZ" dirty="0"/>
              <a:t>Položilo základy pro etiku → spravedlnost (dána shora) vs. soucit (vychází z člověka)</a:t>
            </a:r>
          </a:p>
          <a:p>
            <a:r>
              <a:rPr lang="cs-CZ" dirty="0"/>
              <a:t>Rovnost lidí před Bohem → právní rovnost (x otroctví) → lidská práva </a:t>
            </a:r>
          </a:p>
          <a:p>
            <a:r>
              <a:rPr lang="cs-CZ" dirty="0"/>
              <a:t>Milosrdenství překonává výkon justice = nespravedlnost **</a:t>
            </a:r>
          </a:p>
          <a:p>
            <a:r>
              <a:rPr lang="cs-CZ" dirty="0"/>
              <a:t>Seneca a Nero (shovívavost modalitou spravedlnosti vs. pardon-slitování)</a:t>
            </a:r>
            <a:r>
              <a:rPr lang="cs-CZ" i="1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878078-329B-432C-88BD-29DD5F891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Zázrak 3 </a:t>
            </a:r>
            <a:r>
              <a:rPr lang="cs-CZ" sz="2400" dirty="0"/>
              <a:t>(</a:t>
            </a:r>
            <a:r>
              <a:rPr lang="cs-CZ" sz="2400" dirty="0" err="1"/>
              <a:t>pokrač</a:t>
            </a:r>
            <a:r>
              <a:rPr lang="cs-CZ" sz="2400" dirty="0"/>
              <a:t>.)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F68A42-C5C8-451D-AA14-E315FBDA6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2373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Do popředí poprvé lidé společensky „zespodu“ + duchovně → JK přišel pozvat hříšníky k pokání → spravedlnost a morální sféra ustupují lásce a odpuštění</a:t>
            </a:r>
          </a:p>
          <a:p>
            <a:r>
              <a:rPr lang="cs-CZ" dirty="0" err="1"/>
              <a:t>Desakralizace</a:t>
            </a:r>
            <a:r>
              <a:rPr lang="cs-CZ" dirty="0"/>
              <a:t> přírody – bez posvátných zvířat či míst kde sídlí božstva</a:t>
            </a:r>
          </a:p>
          <a:p>
            <a:r>
              <a:rPr lang="cs-CZ" dirty="0" err="1"/>
              <a:t>Gn</a:t>
            </a:r>
            <a:r>
              <a:rPr lang="cs-CZ" dirty="0"/>
              <a:t> 1,28: „</a:t>
            </a:r>
            <a:r>
              <a:rPr lang="pl-PL" dirty="0"/>
              <a:t>Podmaňte si zemi a panujte nad (...) vším živým” – jiné civilizace (BV, Asie, LA) nevyvolaly celosvětové působení</a:t>
            </a:r>
            <a:endParaRPr lang="cs-CZ" dirty="0"/>
          </a:p>
          <a:p>
            <a:endParaRPr lang="cs-CZ" i="1" dirty="0"/>
          </a:p>
          <a:p>
            <a:pPr>
              <a:buNone/>
            </a:pPr>
            <a:r>
              <a:rPr lang="cs-CZ" dirty="0"/>
              <a:t>Eschatologie:</a:t>
            </a:r>
          </a:p>
          <a:p>
            <a:r>
              <a:rPr lang="cs-CZ" dirty="0"/>
              <a:t>Cyklický </a:t>
            </a:r>
            <a:r>
              <a:rPr lang="cs-CZ" sz="2300" dirty="0"/>
              <a:t>(</a:t>
            </a:r>
            <a:r>
              <a:rPr lang="en-US" sz="2300" dirty="0"/>
              <a:t>M</a:t>
            </a:r>
            <a:r>
              <a:rPr lang="cs-CZ" sz="2300" dirty="0" err="1"/>
              <a:t>ýtus</a:t>
            </a:r>
            <a:r>
              <a:rPr lang="cs-CZ" sz="2300" dirty="0"/>
              <a:t> o věčném návratu) </a:t>
            </a:r>
            <a:r>
              <a:rPr lang="cs-CZ" dirty="0"/>
              <a:t>X lineární čas</a:t>
            </a:r>
          </a:p>
          <a:p>
            <a:r>
              <a:rPr lang="cs-CZ" dirty="0"/>
              <a:t>Minulost, současnost, budoucnost (NE “ničemu nového pod sluncem“; zítřek může být jiný jinak etika nedává smysl)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518447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dirty="0"/>
              <a:t>Zázrak 4: </a:t>
            </a:r>
            <a:r>
              <a:rPr lang="en-US" dirty="0"/>
              <a:t>1</a:t>
            </a:r>
            <a:r>
              <a:rPr lang="cs-CZ" dirty="0"/>
              <a:t>1.</a:t>
            </a:r>
            <a:r>
              <a:rPr lang="cs-CZ" baseline="30000" dirty="0"/>
              <a:t> </a:t>
            </a:r>
            <a:r>
              <a:rPr lang="cs-CZ" dirty="0"/>
              <a:t>- </a:t>
            </a:r>
            <a:r>
              <a:rPr lang="en-US" dirty="0"/>
              <a:t>1</a:t>
            </a:r>
            <a:r>
              <a:rPr lang="cs-CZ" dirty="0"/>
              <a:t>3.stol.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Gregoriánské reformy: reorganizace </a:t>
            </a:r>
            <a:r>
              <a:rPr lang="cs-CZ" b="1" dirty="0">
                <a:solidFill>
                  <a:srgbClr val="FF0000"/>
                </a:solidFill>
              </a:rPr>
              <a:t>vědomostí</a:t>
            </a:r>
            <a:r>
              <a:rPr lang="cs-CZ" dirty="0"/>
              <a:t>, 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hodnot</a:t>
            </a:r>
            <a:r>
              <a:rPr lang="cs-CZ" dirty="0"/>
              <a:t>, </a:t>
            </a:r>
            <a:r>
              <a:rPr lang="cs-CZ" b="1" dirty="0">
                <a:solidFill>
                  <a:srgbClr val="0070C0"/>
                </a:solidFill>
              </a:rPr>
              <a:t>zákonů</a:t>
            </a:r>
            <a:r>
              <a:rPr lang="cs-CZ" dirty="0"/>
              <a:t> a institucí </a:t>
            </a:r>
            <a:r>
              <a:rPr lang="cs-CZ" dirty="0">
                <a:sym typeface="Symbol"/>
              </a:rPr>
              <a:t> pokrok (x islám, Čína, Indie, východní Evropa)</a:t>
            </a:r>
            <a:endParaRPr lang="cs-CZ" dirty="0"/>
          </a:p>
          <a:p>
            <a:r>
              <a:rPr lang="cs-CZ" dirty="0"/>
              <a:t>Vzkříšení </a:t>
            </a:r>
            <a:r>
              <a:rPr lang="cs-CZ" b="1" dirty="0">
                <a:solidFill>
                  <a:srgbClr val="0070C0"/>
                </a:solidFill>
              </a:rPr>
              <a:t>římského zákona </a:t>
            </a:r>
            <a:r>
              <a:rPr lang="cs-CZ" dirty="0"/>
              <a:t>– nově více humánním</a:t>
            </a:r>
            <a:r>
              <a:rPr lang="en-US" dirty="0"/>
              <a:t> </a:t>
            </a:r>
            <a:r>
              <a:rPr lang="cs-CZ" dirty="0"/>
              <a:t>korespondující s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biblic</a:t>
            </a:r>
            <a:r>
              <a:rPr lang="cs-CZ" b="1" dirty="0" err="1">
                <a:solidFill>
                  <a:schemeClr val="accent3">
                    <a:lumMod val="75000"/>
                  </a:schemeClr>
                </a:solidFill>
              </a:rPr>
              <a:t>kou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eti</a:t>
            </a:r>
            <a:r>
              <a:rPr lang="cs-CZ" b="1" dirty="0" err="1">
                <a:solidFill>
                  <a:schemeClr val="accent3">
                    <a:lumMod val="75000"/>
                  </a:schemeClr>
                </a:solidFill>
              </a:rPr>
              <a:t>kou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>
                <a:sym typeface="Symbol"/>
              </a:rPr>
              <a:t></a:t>
            </a:r>
            <a:r>
              <a:rPr lang="en-US" dirty="0"/>
              <a:t> </a:t>
            </a:r>
            <a:r>
              <a:rPr lang="cs-CZ" dirty="0"/>
              <a:t>ta méně utopická a více orientovaná na skutečný život (krevní msta x rytířství) </a:t>
            </a:r>
          </a:p>
          <a:p>
            <a:r>
              <a:rPr lang="cs-CZ" dirty="0"/>
              <a:t>Užívání </a:t>
            </a:r>
            <a:r>
              <a:rPr lang="cs-CZ" b="1" u="sng" dirty="0">
                <a:solidFill>
                  <a:srgbClr val="FF0000"/>
                </a:solidFill>
              </a:rPr>
              <a:t>rozumu</a:t>
            </a:r>
            <a:r>
              <a:rPr lang="cs-CZ" dirty="0"/>
              <a:t> v podobě vzkříšené řecké </a:t>
            </a:r>
            <a:r>
              <a:rPr lang="cs-CZ" b="1" dirty="0">
                <a:solidFill>
                  <a:srgbClr val="FF0000"/>
                </a:solidFill>
              </a:rPr>
              <a:t>vědy</a:t>
            </a:r>
            <a:r>
              <a:rPr lang="cs-CZ" dirty="0"/>
              <a:t> a římského </a:t>
            </a:r>
            <a:r>
              <a:rPr lang="cs-CZ" b="1" dirty="0">
                <a:solidFill>
                  <a:srgbClr val="FF0000"/>
                </a:solidFill>
              </a:rPr>
              <a:t>práva </a:t>
            </a:r>
            <a:r>
              <a:rPr lang="cs-CZ" sz="1800" dirty="0"/>
              <a:t>(naftová pole)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→ důraz na lidskou (pozemskou) přirozenost a rozum </a:t>
            </a:r>
            <a:r>
              <a:rPr lang="cs-CZ" dirty="0"/>
              <a:t>(x Východ, islám)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r>
              <a:rPr lang="cs-CZ" b="1" dirty="0">
                <a:solidFill>
                  <a:srgbClr val="FF0000"/>
                </a:solidFill>
              </a:rPr>
              <a:t>Univerzita</a:t>
            </a:r>
            <a:r>
              <a:rPr lang="cs-CZ" dirty="0"/>
              <a:t> – všeobecné vzdělávání (X ant. </a:t>
            </a:r>
            <a:r>
              <a:rPr lang="cs-CZ" dirty="0" err="1"/>
              <a:t>individ</a:t>
            </a:r>
            <a:r>
              <a:rPr lang="cs-CZ" dirty="0"/>
              <a:t>.)</a:t>
            </a:r>
          </a:p>
          <a:p>
            <a:r>
              <a:rPr lang="cs-CZ" b="1" dirty="0"/>
              <a:t>Jedinec</a:t>
            </a:r>
            <a:r>
              <a:rPr lang="cs-CZ" dirty="0"/>
              <a:t> je součástí společnosti, </a:t>
            </a:r>
            <a:r>
              <a:rPr lang="cs-CZ" dirty="0" err="1"/>
              <a:t>Anselmův</a:t>
            </a:r>
            <a:r>
              <a:rPr lang="cs-CZ" dirty="0"/>
              <a:t> </a:t>
            </a:r>
            <a:r>
              <a:rPr lang="cs-CZ" b="1" dirty="0"/>
              <a:t>každý čin se počítá </a:t>
            </a:r>
            <a:r>
              <a:rPr lang="cs-CZ" dirty="0"/>
              <a:t>(x Augustin a mniši=spása v nedělání, kultu svatých </a:t>
            </a:r>
            <a:r>
              <a:rPr lang="cs-CZ" dirty="0">
                <a:sym typeface="Symbol"/>
              </a:rPr>
              <a:t> buddhismus x Ježíšovo </a:t>
            </a:r>
            <a:r>
              <a:rPr lang="en-US" dirty="0"/>
              <a:t>“</a:t>
            </a:r>
            <a:r>
              <a:rPr lang="cs-CZ" dirty="0"/>
              <a:t>Dle vaší víry se vám staň“</a:t>
            </a:r>
            <a:r>
              <a:rPr lang="en-US" dirty="0">
                <a:sym typeface="Symbol"/>
              </a:rPr>
              <a:t></a:t>
            </a:r>
            <a:r>
              <a:rPr lang="cs-CZ" dirty="0"/>
              <a:t> a Zlaté pravidlo) </a:t>
            </a:r>
            <a:r>
              <a:rPr lang="en-US" dirty="0">
                <a:sym typeface="Symbol"/>
              </a:rPr>
              <a:t>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Co je to axiologie</a:t>
            </a:r>
            <a:r>
              <a:rPr lang="en-US" dirty="0"/>
              <a:t>?</a:t>
            </a:r>
            <a:br>
              <a:rPr lang="en-US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filozofická věda o hodnotách, </a:t>
            </a:r>
          </a:p>
          <a:p>
            <a:pPr>
              <a:buNone/>
            </a:pPr>
            <a:r>
              <a:rPr lang="cs-CZ" dirty="0"/>
              <a:t>    z řeckých</a:t>
            </a:r>
            <a:r>
              <a:rPr lang="en-US" dirty="0"/>
              <a:t> „logos“ = </a:t>
            </a:r>
            <a:r>
              <a:rPr lang="cs-CZ" dirty="0"/>
              <a:t>slovo</a:t>
            </a:r>
          </a:p>
          <a:p>
            <a:pPr>
              <a:buNone/>
            </a:pPr>
            <a:r>
              <a:rPr lang="cs-CZ" dirty="0"/>
              <a:t>                      </a:t>
            </a:r>
            <a:r>
              <a:rPr lang="en-US" dirty="0"/>
              <a:t>„</a:t>
            </a:r>
            <a:r>
              <a:rPr lang="cs-CZ" dirty="0" err="1"/>
              <a:t>axias</a:t>
            </a:r>
            <a:r>
              <a:rPr lang="en-US" dirty="0"/>
              <a:t>“ = </a:t>
            </a:r>
            <a:r>
              <a:rPr lang="cs-CZ" dirty="0"/>
              <a:t>hodnota</a:t>
            </a:r>
          </a:p>
          <a:p>
            <a:pPr>
              <a:buNone/>
            </a:pPr>
            <a:endParaRPr lang="en-US" dirty="0"/>
          </a:p>
          <a:p>
            <a:r>
              <a:rPr lang="cs-CZ" dirty="0"/>
              <a:t>na přelomu 19. a 20. století jako věda </a:t>
            </a:r>
          </a:p>
          <a:p>
            <a:pPr>
              <a:buNone/>
            </a:pPr>
            <a:r>
              <a:rPr lang="cs-CZ" dirty="0"/>
              <a:t>    x </a:t>
            </a:r>
          </a:p>
          <a:p>
            <a:pPr>
              <a:buNone/>
            </a:pPr>
            <a:r>
              <a:rPr lang="cs-CZ" dirty="0"/>
              <a:t>    odvěká touha člověka hledání hodnot ve smyslu „dobrého života“: co je dobro/dobré, co je krásné, co je správné?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sz="1700" dirty="0"/>
              <a:t>Individualita, Ekonomie, Instrumentální logika jako zdroje kulturních projevů – nezajímá nás to, co je DKS, ale co je pro nás užitečné: Dnes politické elity nahradili hospodářský růst místo náboženství (Čína, </a:t>
            </a:r>
            <a:r>
              <a:rPr lang="cs-CZ" sz="1700" dirty="0" err="1"/>
              <a:t>Grospičoviny</a:t>
            </a:r>
            <a:r>
              <a:rPr lang="cs-CZ" sz="1700" dirty="0"/>
              <a:t>)</a:t>
            </a:r>
            <a:endParaRPr lang="en-US" sz="1700" b="1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0E8516-E1C9-4A27-84A5-C52BD5249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kniha, fotka, stůl&#10;&#10;Popis byl vytvořen automaticky">
            <a:extLst>
              <a:ext uri="{FF2B5EF4-FFF2-40B4-BE49-F238E27FC236}">
                <a16:creationId xmlns:a16="http://schemas.microsoft.com/office/drawing/2014/main" id="{10106464-F88B-4BE6-A00B-78898404C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60"/>
            <a:ext cx="4627056" cy="4237931"/>
          </a:xfrm>
        </p:spPr>
      </p:pic>
      <p:pic>
        <p:nvPicPr>
          <p:cNvPr id="7" name="Obrázek 6" descr="Obsah obrázku text, kniha, hodiny&#10;&#10;Popis byl vytvořen automaticky">
            <a:extLst>
              <a:ext uri="{FF2B5EF4-FFF2-40B4-BE49-F238E27FC236}">
                <a16:creationId xmlns:a16="http://schemas.microsoft.com/office/drawing/2014/main" id="{C3075D54-8A90-438D-BF74-0B2CC8303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495" y="423636"/>
            <a:ext cx="4290915" cy="580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475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82BF29-AD2D-4E1A-B41D-817F8E7FE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" dirty="0"/>
              <a:t>.</a:t>
            </a:r>
          </a:p>
        </p:txBody>
      </p:sp>
      <p:pic>
        <p:nvPicPr>
          <p:cNvPr id="5" name="Zástupný obsah 4" descr="Obsah obrázku vsedě, dívka, kočka, muž&#10;&#10;Popis byl vytvořen automaticky">
            <a:extLst>
              <a:ext uri="{FF2B5EF4-FFF2-40B4-BE49-F238E27FC236}">
                <a16:creationId xmlns:a16="http://schemas.microsoft.com/office/drawing/2014/main" id="{A11757E7-9B47-40C8-8F77-102FD6160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7" y="764704"/>
            <a:ext cx="4211960" cy="5736134"/>
          </a:xfrm>
        </p:spPr>
      </p:pic>
      <p:pic>
        <p:nvPicPr>
          <p:cNvPr id="9" name="Obrázek 8" descr="Obsah obrázku malování, staré, zdobené, fotka&#10;&#10;Popis byl vytvořen automaticky">
            <a:extLst>
              <a:ext uri="{FF2B5EF4-FFF2-40B4-BE49-F238E27FC236}">
                <a16:creationId xmlns:a16="http://schemas.microsoft.com/office/drawing/2014/main" id="{FF119B98-B7BC-4642-ACAD-696F3C8F1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18171"/>
            <a:ext cx="4940294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8064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D6DD24-80D0-4AB4-8082-C89EA384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Zázrak 4: </a:t>
            </a:r>
            <a:r>
              <a:rPr lang="en-US" dirty="0"/>
              <a:t>1</a:t>
            </a:r>
            <a:r>
              <a:rPr lang="cs-CZ" dirty="0"/>
              <a:t>1.</a:t>
            </a:r>
            <a:r>
              <a:rPr lang="cs-CZ" baseline="30000" dirty="0"/>
              <a:t> </a:t>
            </a:r>
            <a:r>
              <a:rPr lang="cs-CZ" dirty="0"/>
              <a:t>- </a:t>
            </a:r>
            <a:r>
              <a:rPr lang="en-US" dirty="0"/>
              <a:t>1</a:t>
            </a:r>
            <a:r>
              <a:rPr lang="cs-CZ" dirty="0"/>
              <a:t>3.stol. </a:t>
            </a:r>
            <a:r>
              <a:rPr lang="cs-CZ" sz="2000" dirty="0"/>
              <a:t>(</a:t>
            </a:r>
            <a:r>
              <a:rPr lang="cs-CZ" sz="2000" dirty="0" err="1"/>
              <a:t>pokrač</a:t>
            </a:r>
            <a:r>
              <a:rPr lang="cs-CZ" sz="2000" dirty="0"/>
              <a:t>.)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6CFA2F-E550-424F-A302-1317D19F4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95738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Práce</a:t>
            </a:r>
            <a:r>
              <a:rPr lang="cs-CZ" dirty="0"/>
              <a:t> – prokletí a otroctví v antice X způsob proměny světa ve jménu dobra (kořeny ekonomie), Benediktovo „</a:t>
            </a:r>
            <a:r>
              <a:rPr lang="cs-CZ" dirty="0" err="1"/>
              <a:t>ora</a:t>
            </a:r>
            <a:r>
              <a:rPr lang="cs-CZ" dirty="0"/>
              <a:t> et </a:t>
            </a:r>
            <a:r>
              <a:rPr lang="cs-CZ" dirty="0" err="1"/>
              <a:t>labora</a:t>
            </a:r>
            <a:r>
              <a:rPr lang="cs-CZ" dirty="0"/>
              <a:t>“ a „zahálka je nepřítel duše“</a:t>
            </a:r>
          </a:p>
          <a:p>
            <a:endParaRPr lang="cs-CZ" dirty="0"/>
          </a:p>
          <a:p>
            <a:r>
              <a:rPr lang="cs-CZ" dirty="0"/>
              <a:t>Péče o </a:t>
            </a:r>
            <a:r>
              <a:rPr lang="cs-CZ" b="1" dirty="0"/>
              <a:t>chudé a nemocné </a:t>
            </a:r>
            <a:r>
              <a:rPr lang="cs-CZ" dirty="0"/>
              <a:t>v sociálních ústavech a nemocnicích (X antičtí pečovatel a lékař)</a:t>
            </a:r>
          </a:p>
          <a:p>
            <a:endParaRPr lang="cs-CZ" dirty="0"/>
          </a:p>
          <a:p>
            <a:r>
              <a:rPr lang="cs-CZ" dirty="0"/>
              <a:t>Západní x Východní (ortodoxní) Evropa: horizontální (lidské) – vertikální (pouze duchovní dějiny)</a:t>
            </a:r>
          </a:p>
          <a:p>
            <a:endParaRPr lang="cs-CZ" dirty="0"/>
          </a:p>
          <a:p>
            <a:pPr>
              <a:buNone/>
            </a:pPr>
            <a:r>
              <a:rPr lang="cs-CZ" dirty="0"/>
              <a:t>       Západ: zodpovědnost, skutky, rozum, práce → organizace světa → ekonomický a technologický pokrok</a:t>
            </a:r>
          </a:p>
          <a:p>
            <a:pPr>
              <a:buNone/>
            </a:pPr>
            <a:r>
              <a:rPr lang="cs-CZ" dirty="0"/>
              <a:t>  X   Východ: Bůh v středu, podobně v islámu od dob </a:t>
            </a:r>
            <a:r>
              <a:rPr lang="cs-CZ" dirty="0" err="1"/>
              <a:t>Averroese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970702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cs-CZ" dirty="0"/>
              <a:t>Zázrak 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b="1" dirty="0"/>
              <a:t>Zrození liberální demokracie</a:t>
            </a:r>
          </a:p>
          <a:p>
            <a:pPr>
              <a:buNone/>
            </a:pPr>
            <a:endParaRPr lang="cs-CZ" b="1" dirty="0"/>
          </a:p>
          <a:p>
            <a:r>
              <a:rPr lang="cs-CZ" dirty="0"/>
              <a:t>průmyslová a technologická revoluce</a:t>
            </a:r>
          </a:p>
          <a:p>
            <a:r>
              <a:rPr lang="en-US" dirty="0"/>
              <a:t>de</a:t>
            </a:r>
            <a:r>
              <a:rPr lang="cs-CZ" dirty="0"/>
              <a:t>-</a:t>
            </a:r>
            <a:r>
              <a:rPr lang="en-US" dirty="0" err="1"/>
              <a:t>sa</a:t>
            </a:r>
            <a:r>
              <a:rPr lang="cs-CZ" dirty="0"/>
              <a:t>k</a:t>
            </a:r>
            <a:r>
              <a:rPr lang="en-US" dirty="0" err="1"/>
              <a:t>raliza</a:t>
            </a:r>
            <a:r>
              <a:rPr lang="cs-CZ" dirty="0" err="1"/>
              <a:t>ce</a:t>
            </a:r>
            <a:r>
              <a:rPr lang="cs-CZ" dirty="0"/>
              <a:t> politiky</a:t>
            </a:r>
            <a:r>
              <a:rPr lang="en-US" dirty="0"/>
              <a:t> </a:t>
            </a:r>
            <a:r>
              <a:rPr lang="cs-CZ" dirty="0"/>
              <a:t>(kromě 20. stol.)</a:t>
            </a:r>
          </a:p>
          <a:p>
            <a:r>
              <a:rPr lang="cs-CZ" dirty="0"/>
              <a:t>vzestup</a:t>
            </a:r>
            <a:r>
              <a:rPr lang="en-US" dirty="0"/>
              <a:t> pluralism</a:t>
            </a:r>
            <a:r>
              <a:rPr lang="cs-CZ" dirty="0"/>
              <a:t>u</a:t>
            </a:r>
            <a:r>
              <a:rPr lang="en-US" dirty="0"/>
              <a:t> a modernity</a:t>
            </a:r>
            <a:endParaRPr lang="cs-CZ" dirty="0"/>
          </a:p>
          <a:p>
            <a:r>
              <a:rPr lang="cs-CZ" dirty="0"/>
              <a:t>(zástupnická) demokracie</a:t>
            </a:r>
          </a:p>
          <a:p>
            <a:r>
              <a:rPr lang="cs-CZ" dirty="0"/>
              <a:t>volební právo</a:t>
            </a:r>
          </a:p>
          <a:p>
            <a:r>
              <a:rPr lang="cs-CZ" dirty="0"/>
              <a:t>nezávislost justice</a:t>
            </a:r>
          </a:p>
          <a:p>
            <a:r>
              <a:rPr lang="cs-CZ" dirty="0"/>
              <a:t>lidská práva</a:t>
            </a:r>
          </a:p>
          <a:p>
            <a:r>
              <a:rPr lang="cs-CZ" dirty="0"/>
              <a:t>náboženská svoboda</a:t>
            </a:r>
          </a:p>
          <a:p>
            <a:r>
              <a:rPr lang="cs-CZ" dirty="0"/>
              <a:t>svoboda projevu</a:t>
            </a:r>
          </a:p>
          <a:p>
            <a:r>
              <a:rPr lang="cs-CZ" dirty="0"/>
              <a:t>diplomacie </a:t>
            </a:r>
          </a:p>
          <a:p>
            <a:r>
              <a:rPr lang="cs-CZ" dirty="0"/>
              <a:t>svoboda myšlení a kritiky</a:t>
            </a:r>
          </a:p>
          <a:p>
            <a:r>
              <a:rPr lang="cs-CZ" dirty="0"/>
              <a:t>obchod</a:t>
            </a:r>
          </a:p>
          <a:p>
            <a:r>
              <a:rPr lang="cs-CZ" dirty="0"/>
              <a:t>ekonomika</a:t>
            </a:r>
          </a:p>
          <a:p>
            <a:r>
              <a:rPr lang="cs-CZ" dirty="0"/>
              <a:t>respektování smluv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3600" dirty="0"/>
          </a:p>
          <a:p>
            <a:pPr marL="0" indent="0" algn="ctr">
              <a:buNone/>
            </a:pPr>
            <a:r>
              <a:rPr lang="cs-CZ" sz="6600" dirty="0"/>
              <a:t>Proměny,  jimiž všemi (a žádnými jinými) a dlouhodobě prošla Západní civilizace </a:t>
            </a:r>
          </a:p>
          <a:p>
            <a:endParaRPr lang="cs-CZ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kultura?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3200" b="0" i="0" u="none" strike="noStrike" baseline="0" dirty="0">
                <a:latin typeface="+mj-lt"/>
              </a:rPr>
              <a:t>Kultura je specifický způsob života určité skupiny nebo společnosti lidí. Ten je dán vzorci chování členů společnosti, </a:t>
            </a:r>
            <a:r>
              <a:rPr lang="pl-PL" sz="3200" b="0" i="0" u="none" strike="noStrike" baseline="0" dirty="0">
                <a:latin typeface="+mj-lt"/>
              </a:rPr>
              <a:t>tj. zjevnými postupy chování a jednání, k</a:t>
            </a:r>
            <a:r>
              <a:rPr lang="cs-CZ" sz="3200" b="0" i="0" u="none" strike="noStrike" baseline="0" dirty="0" err="1">
                <a:latin typeface="+mj-lt"/>
              </a:rPr>
              <a:t>teré</a:t>
            </a:r>
            <a:r>
              <a:rPr lang="cs-CZ" sz="3200" b="0" i="0" u="none" strike="noStrike" baseline="0" dirty="0">
                <a:latin typeface="+mj-lt"/>
              </a:rPr>
              <a:t> může vnější pozorovatel sledovat. (</a:t>
            </a:r>
            <a:r>
              <a:rPr lang="cs-CZ" sz="3200" b="0" i="0" u="none" strike="noStrike" baseline="0" dirty="0" err="1">
                <a:latin typeface="+mj-lt"/>
              </a:rPr>
              <a:t>Lawless</a:t>
            </a:r>
            <a:r>
              <a:rPr lang="cs-CZ" sz="3200" b="0" i="0" u="none" strike="noStrike" baseline="0" dirty="0">
                <a:latin typeface="+mj-lt"/>
              </a:rPr>
              <a:t>, 1996)</a:t>
            </a:r>
            <a:endParaRPr lang="cs-CZ" dirty="0">
              <a:latin typeface="+mj-lt"/>
            </a:endParaRPr>
          </a:p>
          <a:p>
            <a:endParaRPr lang="cs-CZ" dirty="0"/>
          </a:p>
          <a:p>
            <a:r>
              <a:rPr lang="cs-CZ" dirty="0"/>
              <a:t>Z latinského  substantiva „</a:t>
            </a:r>
            <a:r>
              <a:rPr lang="cs-CZ" dirty="0" err="1"/>
              <a:t>cultura</a:t>
            </a:r>
            <a:r>
              <a:rPr lang="cs-CZ" dirty="0"/>
              <a:t>“ nebo slovesa „</a:t>
            </a:r>
            <a:r>
              <a:rPr lang="cs-CZ" dirty="0" err="1"/>
              <a:t>colere</a:t>
            </a:r>
            <a:r>
              <a:rPr lang="cs-CZ" dirty="0"/>
              <a:t>“ = </a:t>
            </a:r>
            <a:r>
              <a:rPr lang="cs-CZ" dirty="0" err="1"/>
              <a:t>cultivovat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KULTivovat</a:t>
            </a:r>
            <a:r>
              <a:rPr lang="cs-CZ" dirty="0"/>
              <a:t> (nejen) v náboženství </a:t>
            </a:r>
          </a:p>
          <a:p>
            <a:endParaRPr lang="cs-CZ" dirty="0"/>
          </a:p>
          <a:p>
            <a:r>
              <a:rPr lang="cs-CZ" i="1" dirty="0"/>
              <a:t>Co znamená KULTIVOVAT obecně?</a:t>
            </a:r>
          </a:p>
          <a:p>
            <a:endParaRPr lang="cs-CZ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 descr="po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966" y="260648"/>
            <a:ext cx="9150966" cy="609595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Cultivate</a:t>
            </a:r>
            <a:r>
              <a:rPr lang="cs-CZ" dirty="0"/>
              <a:t> (</a:t>
            </a:r>
            <a:r>
              <a:rPr lang="cs-CZ" dirty="0" err="1"/>
              <a:t>angl</a:t>
            </a:r>
            <a:r>
              <a:rPr lang="cs-CZ" dirty="0"/>
              <a:t>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r>
              <a:rPr lang="cs-CZ" dirty="0"/>
              <a:t>Obdělávat, starat se, pečovat o, rozvíjet, vzdělávat </a:t>
            </a:r>
            <a:r>
              <a:rPr lang="cs-CZ" dirty="0">
                <a:sym typeface="Symbol"/>
              </a:rPr>
              <a:t> být aktivní a vytvářet vztah</a:t>
            </a:r>
          </a:p>
          <a:p>
            <a:pPr>
              <a:buNone/>
            </a:pPr>
            <a:r>
              <a:rPr lang="cs-CZ" dirty="0">
                <a:sym typeface="Symbol"/>
              </a:rPr>
              <a:t>     </a:t>
            </a:r>
          </a:p>
          <a:p>
            <a:pPr>
              <a:buNone/>
            </a:pPr>
            <a:r>
              <a:rPr lang="cs-CZ" dirty="0">
                <a:sym typeface="Symbol"/>
              </a:rPr>
              <a:t>    např. agrikultura („</a:t>
            </a:r>
            <a:r>
              <a:rPr lang="cs-CZ" dirty="0" err="1">
                <a:sym typeface="Symbol"/>
              </a:rPr>
              <a:t>ager</a:t>
            </a:r>
            <a:r>
              <a:rPr lang="cs-CZ" dirty="0">
                <a:sym typeface="Symbol"/>
              </a:rPr>
              <a:t>/</a:t>
            </a:r>
            <a:r>
              <a:rPr lang="cs-CZ" dirty="0" err="1">
                <a:sym typeface="Symbol"/>
              </a:rPr>
              <a:t>horti</a:t>
            </a:r>
            <a:r>
              <a:rPr lang="cs-CZ" dirty="0">
                <a:sym typeface="Symbol"/>
              </a:rPr>
              <a:t> + </a:t>
            </a:r>
            <a:r>
              <a:rPr lang="cs-CZ" dirty="0" err="1">
                <a:sym typeface="Symbol"/>
              </a:rPr>
              <a:t>cultura</a:t>
            </a:r>
            <a:r>
              <a:rPr lang="cs-CZ" dirty="0">
                <a:sym typeface="Symbol"/>
              </a:rPr>
              <a:t>“) =</a:t>
            </a:r>
            <a:r>
              <a:rPr lang="en-US" i="1" dirty="0"/>
              <a:t> </a:t>
            </a:r>
            <a:r>
              <a:rPr lang="en-US" i="1" dirty="0" err="1"/>
              <a:t>zemědělství</a:t>
            </a:r>
            <a:r>
              <a:rPr lang="en-US" i="1" dirty="0"/>
              <a:t> 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en-US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pPr lvl="8"/>
            <a:r>
              <a:rPr lang="cs-CZ" dirty="0"/>
              <a:t>          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			</a:t>
            </a:r>
          </a:p>
          <a:p>
            <a:pPr>
              <a:buNone/>
            </a:pPr>
            <a:r>
              <a:rPr lang="cs-CZ" dirty="0"/>
              <a:t>			</a:t>
            </a:r>
          </a:p>
        </p:txBody>
      </p:sp>
      <p:pic>
        <p:nvPicPr>
          <p:cNvPr id="4" name="Obrázek 3" descr="v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001121" cy="3356992"/>
          </a:xfrm>
          <a:prstGeom prst="rect">
            <a:avLst/>
          </a:prstGeom>
        </p:spPr>
      </p:pic>
      <p:pic>
        <p:nvPicPr>
          <p:cNvPr id="5" name="Obrázek 4" descr="plev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2721" y="3356992"/>
            <a:ext cx="5271279" cy="350100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Kultura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soubor </a:t>
            </a:r>
            <a:r>
              <a:rPr lang="cs-CZ" i="1" dirty="0"/>
              <a:t>činností </a:t>
            </a:r>
            <a:r>
              <a:rPr lang="cs-CZ" dirty="0"/>
              <a:t>nabytých jedincem dané společnosti: jazyk, znalosti, náboženství, umění, zákony, morálka, tradice…</a:t>
            </a:r>
          </a:p>
          <a:p>
            <a:pPr lvl="0"/>
            <a:r>
              <a:rPr lang="cs-CZ" dirty="0"/>
              <a:t>není člověku vlastní, musí se jí naučit, aby se stal členem společnosti (jež indikuje kulturu);</a:t>
            </a:r>
          </a:p>
          <a:p>
            <a:pPr lvl="0"/>
            <a:r>
              <a:rPr lang="cs-CZ" dirty="0"/>
              <a:t>není vytvořena jedincem;</a:t>
            </a:r>
          </a:p>
          <a:p>
            <a:pPr lvl="0"/>
            <a:r>
              <a:rPr lang="cs-CZ" dirty="0"/>
              <a:t>je kolektivní a anonymní, utváří se dlouhodobě;</a:t>
            </a:r>
          </a:p>
          <a:p>
            <a:pPr lvl="0"/>
            <a:r>
              <a:rPr lang="cs-CZ" dirty="0"/>
              <a:t>je udržována pěstováním (!);</a:t>
            </a:r>
          </a:p>
          <a:p>
            <a:pPr lvl="0"/>
            <a:r>
              <a:rPr lang="cs-CZ" dirty="0"/>
              <a:t>spojuje společnost a činí ji odlišnou od jiných</a:t>
            </a:r>
          </a:p>
          <a:p>
            <a:pPr lvl="0"/>
            <a:r>
              <a:rPr lang="cs-CZ" dirty="0"/>
              <a:t>je vlastní lidem</a:t>
            </a:r>
          </a:p>
          <a:p>
            <a:pPr lvl="0"/>
            <a:r>
              <a:rPr lang="cs-CZ" dirty="0"/>
              <a:t>je integrální, racionální, adaptabilní, …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/>
              <a:t>Cultura</a:t>
            </a:r>
            <a:r>
              <a:rPr lang="cs-CZ" i="1" dirty="0"/>
              <a:t> </a:t>
            </a:r>
            <a:r>
              <a:rPr lang="cs-CZ" i="1" dirty="0" err="1"/>
              <a:t>agri</a:t>
            </a:r>
            <a:r>
              <a:rPr lang="cs-CZ" i="1" dirty="0"/>
              <a:t>, </a:t>
            </a:r>
            <a:r>
              <a:rPr lang="cs-CZ" i="1" dirty="0" err="1"/>
              <a:t>animi</a:t>
            </a:r>
            <a:r>
              <a:rPr lang="cs-CZ" i="1" dirty="0"/>
              <a:t> – </a:t>
            </a:r>
            <a:r>
              <a:rPr lang="cs-CZ" dirty="0"/>
              <a:t>kultura s atributy</a:t>
            </a:r>
            <a:endParaRPr lang="cs-CZ" i="1" dirty="0"/>
          </a:p>
          <a:p>
            <a:r>
              <a:rPr lang="cs-CZ" dirty="0"/>
              <a:t>Od 16. století se zaměřením na lidskou činnost (umění) – </a:t>
            </a:r>
            <a:r>
              <a:rPr lang="cs-CZ" i="1" dirty="0"/>
              <a:t>homo </a:t>
            </a:r>
            <a:r>
              <a:rPr lang="cs-CZ" i="1" dirty="0" err="1"/>
              <a:t>faber</a:t>
            </a:r>
            <a:endParaRPr lang="cs-CZ" i="1" dirty="0"/>
          </a:p>
          <a:p>
            <a:r>
              <a:rPr lang="cs-CZ" i="1" dirty="0"/>
              <a:t>→ </a:t>
            </a:r>
            <a:r>
              <a:rPr lang="cs-CZ" dirty="0"/>
              <a:t>ovládnutí přírody kulturou a technikou</a:t>
            </a:r>
            <a:endParaRPr lang="en-US" i="1" dirty="0"/>
          </a:p>
          <a:p>
            <a:r>
              <a:rPr lang="cs-CZ" dirty="0"/>
              <a:t>Vysoká ku</a:t>
            </a:r>
            <a:r>
              <a:rPr lang="en-US" dirty="0" err="1"/>
              <a:t>ltur</a:t>
            </a:r>
            <a:r>
              <a:rPr lang="cs-CZ" dirty="0"/>
              <a:t>a</a:t>
            </a:r>
            <a:endParaRPr lang="en-US" dirty="0"/>
          </a:p>
          <a:p>
            <a:r>
              <a:rPr lang="cs-CZ" dirty="0"/>
              <a:t>Nízká kultura </a:t>
            </a:r>
            <a:r>
              <a:rPr lang="en-US" dirty="0"/>
              <a:t>(</a:t>
            </a:r>
            <a:r>
              <a:rPr lang="en-US" dirty="0" err="1"/>
              <a:t>popul</a:t>
            </a:r>
            <a:r>
              <a:rPr lang="cs-CZ" dirty="0"/>
              <a:t>á</a:t>
            </a:r>
            <a:r>
              <a:rPr lang="en-US" dirty="0"/>
              <a:t>r</a:t>
            </a:r>
            <a:r>
              <a:rPr lang="cs-CZ" dirty="0"/>
              <a:t>ní</a:t>
            </a:r>
            <a:r>
              <a:rPr lang="en-US" dirty="0"/>
              <a:t> </a:t>
            </a:r>
            <a:r>
              <a:rPr lang="cs-CZ" dirty="0"/>
              <a:t>k</a:t>
            </a:r>
            <a:r>
              <a:rPr lang="en-US" dirty="0" err="1"/>
              <a:t>ultur</a:t>
            </a:r>
            <a:r>
              <a:rPr lang="cs-CZ" dirty="0"/>
              <a:t>a</a:t>
            </a:r>
            <a:r>
              <a:rPr lang="en-US" dirty="0"/>
              <a:t>)</a:t>
            </a:r>
          </a:p>
          <a:p>
            <a:r>
              <a:rPr lang="cs-CZ" dirty="0"/>
              <a:t>Dnes směs obou (sub)</a:t>
            </a:r>
            <a:endParaRPr lang="en-US" dirty="0"/>
          </a:p>
          <a:p>
            <a:endParaRPr lang="cs-CZ" dirty="0"/>
          </a:p>
          <a:p>
            <a:endParaRPr lang="en-US" dirty="0"/>
          </a:p>
          <a:p>
            <a:endParaRPr lang="cs-CZ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/>
              <a:t>K</a:t>
            </a:r>
            <a:r>
              <a:rPr lang="en-US" dirty="0" err="1"/>
              <a:t>ultur</a:t>
            </a:r>
            <a:r>
              <a:rPr lang="cs-CZ" dirty="0"/>
              <a:t>a</a:t>
            </a:r>
            <a:r>
              <a:rPr lang="en-US" dirty="0"/>
              <a:t> </a:t>
            </a:r>
            <a:r>
              <a:rPr lang="cs-CZ" dirty="0"/>
              <a:t>je vázána na danou společnost </a:t>
            </a:r>
          </a:p>
          <a:p>
            <a:pPr>
              <a:buNone/>
            </a:pPr>
            <a:r>
              <a:rPr lang="cs-CZ" dirty="0"/>
              <a:t>             </a:t>
            </a:r>
            <a:r>
              <a:rPr lang="en-US" dirty="0"/>
              <a:t>= </a:t>
            </a:r>
            <a:r>
              <a:rPr lang="cs-CZ" dirty="0"/>
              <a:t>naše k</a:t>
            </a:r>
            <a:r>
              <a:rPr lang="en-US" dirty="0" err="1"/>
              <a:t>ultur</a:t>
            </a:r>
            <a:r>
              <a:rPr lang="cs-CZ" dirty="0"/>
              <a:t>a</a:t>
            </a: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cs-CZ" dirty="0"/>
              <a:t>Vertikální úrovně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Rodina </a:t>
            </a:r>
            <a:r>
              <a:rPr lang="en-US" dirty="0"/>
              <a:t>(</a:t>
            </a:r>
            <a:r>
              <a:rPr lang="cs-CZ" dirty="0"/>
              <a:t>domov</a:t>
            </a:r>
            <a:r>
              <a:rPr lang="en-US" dirty="0"/>
              <a:t>, </a:t>
            </a:r>
            <a:r>
              <a:rPr lang="cs-CZ" dirty="0"/>
              <a:t>příbuzní</a:t>
            </a:r>
            <a:r>
              <a:rPr lang="en-US" dirty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cs-CZ" sz="3200" dirty="0"/>
              <a:t>Sousedi</a:t>
            </a:r>
            <a:endParaRPr lang="en-US" dirty="0"/>
          </a:p>
          <a:p>
            <a:pPr lvl="2">
              <a:buFont typeface="Wingdings" pitchFamily="2" charset="2"/>
              <a:buChar char="Ø"/>
            </a:pPr>
            <a:r>
              <a:rPr lang="cs-CZ" sz="3200" dirty="0"/>
              <a:t>Obec</a:t>
            </a:r>
            <a:r>
              <a:rPr lang="en-US" sz="3200" dirty="0"/>
              <a:t>/ </a:t>
            </a:r>
            <a:r>
              <a:rPr lang="cs-CZ" sz="3200" dirty="0"/>
              <a:t>město</a:t>
            </a:r>
            <a:endParaRPr lang="en-US" sz="3200" dirty="0"/>
          </a:p>
          <a:p>
            <a:pPr lvl="3">
              <a:buFont typeface="Wingdings" pitchFamily="2" charset="2"/>
              <a:buChar char="Ø"/>
            </a:pPr>
            <a:r>
              <a:rPr lang="cs-CZ" sz="3200" dirty="0"/>
              <a:t>Okres</a:t>
            </a:r>
            <a:r>
              <a:rPr lang="en-US" sz="3200" dirty="0"/>
              <a:t>/ </a:t>
            </a:r>
            <a:r>
              <a:rPr lang="cs-CZ" sz="3200" dirty="0"/>
              <a:t>Kraj</a:t>
            </a:r>
          </a:p>
          <a:p>
            <a:pPr lvl="4">
              <a:buFont typeface="Wingdings" pitchFamily="2" charset="2"/>
              <a:buChar char="Ø"/>
            </a:pPr>
            <a:r>
              <a:rPr lang="cs-CZ" sz="3200" dirty="0"/>
              <a:t>Stát</a:t>
            </a:r>
            <a:endParaRPr lang="en-US" sz="3200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2450</TotalTime>
  <Words>1359</Words>
  <Application>Microsoft Office PowerPoint</Application>
  <PresentationFormat>Předvádění na obrazovce (4:3)</PresentationFormat>
  <Paragraphs>174</Paragraphs>
  <Slides>24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Motiv sady Office</vt:lpstr>
      <vt:lpstr>Axiologický  a multikulturní  rozměr sociální pedagogiky</vt:lpstr>
      <vt:lpstr> Co je to axiologie? </vt:lpstr>
      <vt:lpstr>Co je kultura?</vt:lpstr>
      <vt:lpstr>Prezentace aplikace PowerPoint</vt:lpstr>
      <vt:lpstr>Cultivate (angl.)</vt:lpstr>
      <vt:lpstr>  </vt:lpstr>
      <vt:lpstr>Kultura</vt:lpstr>
      <vt:lpstr>Kultura</vt:lpstr>
      <vt:lpstr>Kultura</vt:lpstr>
      <vt:lpstr>Kultura</vt:lpstr>
      <vt:lpstr>5 „zázraků“ Západní kultury</vt:lpstr>
      <vt:lpstr>Zázrak 1</vt:lpstr>
      <vt:lpstr>Zázrak 1 (pokrač.)</vt:lpstr>
      <vt:lpstr>Zázrak 2</vt:lpstr>
      <vt:lpstr>.</vt:lpstr>
      <vt:lpstr>.</vt:lpstr>
      <vt:lpstr>Zázrak 3</vt:lpstr>
      <vt:lpstr>Zázrak 3 (pokrač.)</vt:lpstr>
      <vt:lpstr>Zázrak 4: 11. - 13.stol.</vt:lpstr>
      <vt:lpstr>Prezentace aplikace PowerPoint</vt:lpstr>
      <vt:lpstr>.</vt:lpstr>
      <vt:lpstr>Zázrak 4: 11. - 13.stol. (pokrač.)</vt:lpstr>
      <vt:lpstr>Zázrak 5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axiological dimension and diversity in education</dc:title>
  <dc:creator>fanous</dc:creator>
  <cp:lastModifiedBy>František Trapl</cp:lastModifiedBy>
  <cp:revision>190</cp:revision>
  <dcterms:created xsi:type="dcterms:W3CDTF">2018-03-23T20:24:39Z</dcterms:created>
  <dcterms:modified xsi:type="dcterms:W3CDTF">2020-10-20T12:41:09Z</dcterms:modified>
</cp:coreProperties>
</file>