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5" r:id="rId9"/>
    <p:sldId id="266" r:id="rId10"/>
    <p:sldId id="262" r:id="rId11"/>
    <p:sldId id="270" r:id="rId12"/>
    <p:sldId id="263" r:id="rId13"/>
    <p:sldId id="267" r:id="rId14"/>
    <p:sldId id="268" r:id="rId15"/>
    <p:sldId id="269" r:id="rId16"/>
    <p:sldId id="271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58" y="3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4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9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5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3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2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0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5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6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41F2B-22B0-0A48-857B-7012208255A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9A239-77BA-8F47-8290-DB460DA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Písemná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(DU3)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16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7452"/>
            <a:ext cx="8229600" cy="5518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III. </a:t>
            </a:r>
            <a:r>
              <a:rPr lang="en-US" b="1" dirty="0" err="1"/>
              <a:t>Převzaté</a:t>
            </a:r>
            <a:r>
              <a:rPr lang="en-US" b="1" dirty="0"/>
              <a:t> </a:t>
            </a:r>
            <a:r>
              <a:rPr lang="en-US" b="1" dirty="0" err="1"/>
              <a:t>informace</a:t>
            </a:r>
            <a:r>
              <a:rPr lang="en-US" b="1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u </a:t>
            </a:r>
            <a:r>
              <a:rPr lang="en-US" dirty="0" err="1"/>
              <a:t>převzatých</a:t>
            </a:r>
            <a:r>
              <a:rPr lang="en-US" dirty="0"/>
              <a:t> </a:t>
            </a:r>
            <a:r>
              <a:rPr lang="en-US" dirty="0" err="1"/>
              <a:t>infomací</a:t>
            </a:r>
            <a:r>
              <a:rPr lang="en-US" dirty="0"/>
              <a:t> je </a:t>
            </a:r>
            <a:r>
              <a:rPr lang="en-US" dirty="0" err="1"/>
              <a:t>uváděn</a:t>
            </a:r>
            <a:r>
              <a:rPr lang="en-US" dirty="0"/>
              <a:t> </a:t>
            </a:r>
            <a:r>
              <a:rPr lang="en-US" dirty="0" err="1"/>
              <a:t>zdroj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cs-CZ" dirty="0"/>
              <a:t>odkazu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zamlčení</a:t>
            </a:r>
            <a:r>
              <a:rPr lang="en-US" dirty="0"/>
              <a:t> (</a:t>
            </a:r>
            <a:r>
              <a:rPr lang="en-US" dirty="0" err="1"/>
              <a:t>zvláště</a:t>
            </a:r>
            <a:r>
              <a:rPr lang="en-US" dirty="0"/>
              <a:t> </a:t>
            </a:r>
            <a:r>
              <a:rPr lang="en-US" dirty="0" err="1"/>
              <a:t>citace</a:t>
            </a:r>
            <a:r>
              <a:rPr lang="en-US" dirty="0"/>
              <a:t>) je </a:t>
            </a:r>
            <a:r>
              <a:rPr lang="en-US" dirty="0" err="1"/>
              <a:t>považováno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podvod</a:t>
            </a:r>
            <a:r>
              <a:rPr lang="en-US" dirty="0"/>
              <a:t> (</a:t>
            </a:r>
            <a:r>
              <a:rPr lang="en-US" dirty="0" err="1"/>
              <a:t>plagiát</a:t>
            </a:r>
            <a:r>
              <a:rPr lang="en-US" dirty="0"/>
              <a:t>), </a:t>
            </a:r>
            <a:r>
              <a:rPr lang="en-US" dirty="0" err="1"/>
              <a:t>důvod</a:t>
            </a:r>
            <a:r>
              <a:rPr lang="en-US" dirty="0"/>
              <a:t> k </a:t>
            </a:r>
            <a:r>
              <a:rPr lang="en-US" dirty="0" err="1"/>
              <a:t>odmítnutí</a:t>
            </a:r>
            <a:r>
              <a:rPr lang="en-US" dirty="0"/>
              <a:t> </a:t>
            </a:r>
            <a:r>
              <a:rPr lang="en-US" dirty="0" err="1"/>
              <a:t>práce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proč uvádět zdroj: duševní vlastnictví, citační etika, ověření předkládaných tvrzení, hodnocení práce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24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20436" y="653811"/>
            <a:ext cx="76061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Typy</a:t>
            </a:r>
            <a:r>
              <a:rPr lang="en-US" sz="2800" dirty="0"/>
              <a:t> </a:t>
            </a:r>
            <a:r>
              <a:rPr lang="en-US" sz="2800" dirty="0" err="1"/>
              <a:t>převzatých</a:t>
            </a:r>
            <a:r>
              <a:rPr lang="en-US" sz="2800" dirty="0"/>
              <a:t> </a:t>
            </a:r>
            <a:r>
              <a:rPr lang="en-US" sz="2800" dirty="0" err="1"/>
              <a:t>informací</a:t>
            </a:r>
            <a:r>
              <a:rPr lang="en-US" sz="2800" dirty="0"/>
              <a:t>:</a:t>
            </a:r>
            <a:endParaRPr lang="cs-CZ" sz="2800" dirty="0"/>
          </a:p>
          <a:p>
            <a:endParaRPr lang="en-US" sz="2800" dirty="0"/>
          </a:p>
          <a:p>
            <a:r>
              <a:rPr lang="cs-CZ" sz="2800" dirty="0"/>
              <a:t>a) doslovná </a:t>
            </a:r>
            <a:r>
              <a:rPr lang="en-US" sz="2800" dirty="0" err="1"/>
              <a:t>citace</a:t>
            </a:r>
            <a:r>
              <a:rPr lang="en-US" sz="2800" dirty="0"/>
              <a:t>: </a:t>
            </a:r>
            <a:r>
              <a:rPr lang="en-US" sz="2800" dirty="0" err="1"/>
              <a:t>doslovně</a:t>
            </a:r>
            <a:r>
              <a:rPr lang="en-US" sz="2800" dirty="0"/>
              <a:t> </a:t>
            </a:r>
            <a:r>
              <a:rPr lang="en-US" sz="2800" dirty="0" err="1"/>
              <a:t>převzatý</a:t>
            </a:r>
            <a:r>
              <a:rPr lang="en-US" sz="2800" dirty="0"/>
              <a:t> text</a:t>
            </a:r>
          </a:p>
          <a:p>
            <a:pPr>
              <a:buFontTx/>
              <a:buChar char="-"/>
            </a:pPr>
            <a:r>
              <a:rPr lang="en-US" sz="2800" dirty="0"/>
              <a:t>v </a:t>
            </a:r>
            <a:r>
              <a:rPr lang="en-US" sz="2800" dirty="0" err="1"/>
              <a:t>textu</a:t>
            </a:r>
            <a:r>
              <a:rPr lang="en-US" sz="2800" dirty="0"/>
              <a:t> </a:t>
            </a:r>
            <a:r>
              <a:rPr lang="en-US" sz="2800" dirty="0" err="1"/>
              <a:t>vyznačen</a:t>
            </a:r>
            <a:r>
              <a:rPr lang="en-US" sz="2800" dirty="0"/>
              <a:t> </a:t>
            </a:r>
            <a:r>
              <a:rPr lang="en-US" sz="2800" dirty="0" err="1"/>
              <a:t>úvozovkami</a:t>
            </a:r>
            <a:r>
              <a:rPr lang="en-US" sz="2800" dirty="0"/>
              <a:t>, </a:t>
            </a:r>
            <a:r>
              <a:rPr lang="cs-CZ" sz="2800" dirty="0"/>
              <a:t>odkaz</a:t>
            </a:r>
            <a:r>
              <a:rPr lang="en-US" sz="2800" dirty="0"/>
              <a:t> </a:t>
            </a:r>
            <a:r>
              <a:rPr lang="cs-CZ" sz="2800" dirty="0"/>
              <a:t>označuje </a:t>
            </a:r>
            <a:r>
              <a:rPr lang="en-US" sz="2800" dirty="0" err="1"/>
              <a:t>zdroj</a:t>
            </a:r>
            <a:endParaRPr lang="cs-CZ" sz="2800" dirty="0"/>
          </a:p>
          <a:p>
            <a:endParaRPr lang="en-US" sz="2800" dirty="0"/>
          </a:p>
          <a:p>
            <a:r>
              <a:rPr lang="en-US" sz="2800" dirty="0"/>
              <a:t>b) </a:t>
            </a:r>
            <a:r>
              <a:rPr lang="en-US" sz="2800" dirty="0" err="1"/>
              <a:t>parafráze</a:t>
            </a:r>
            <a:r>
              <a:rPr lang="en-US" sz="2800" dirty="0"/>
              <a:t>: </a:t>
            </a:r>
            <a:r>
              <a:rPr lang="en-US" sz="2800" dirty="0" err="1"/>
              <a:t>informace</a:t>
            </a:r>
            <a:r>
              <a:rPr lang="en-US" sz="2800" dirty="0"/>
              <a:t> </a:t>
            </a:r>
            <a:r>
              <a:rPr lang="en-US" sz="2800" dirty="0" err="1"/>
              <a:t>sdělena</a:t>
            </a:r>
            <a:r>
              <a:rPr lang="en-US" sz="2800" dirty="0"/>
              <a:t> </a:t>
            </a:r>
            <a:r>
              <a:rPr lang="en-US" sz="2800" dirty="0" err="1"/>
              <a:t>vlastními</a:t>
            </a:r>
            <a:r>
              <a:rPr lang="en-US" sz="2800" dirty="0"/>
              <a:t> </a:t>
            </a:r>
            <a:r>
              <a:rPr lang="en-US" sz="2800" dirty="0" err="1"/>
              <a:t>slovy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v </a:t>
            </a:r>
            <a:r>
              <a:rPr lang="en-US" sz="2800" dirty="0" err="1"/>
              <a:t>textu</a:t>
            </a:r>
            <a:r>
              <a:rPr lang="en-US" sz="2800" dirty="0"/>
              <a:t> </a:t>
            </a:r>
            <a:r>
              <a:rPr lang="en-US" sz="2800" dirty="0" err="1"/>
              <a:t>není</a:t>
            </a:r>
            <a:r>
              <a:rPr lang="en-US" sz="2800" dirty="0"/>
              <a:t> </a:t>
            </a:r>
            <a:r>
              <a:rPr lang="en-US" sz="2800" dirty="0" err="1"/>
              <a:t>vyznačeno</a:t>
            </a:r>
            <a:r>
              <a:rPr lang="en-US" sz="2800" dirty="0"/>
              <a:t>, ale </a:t>
            </a:r>
            <a:r>
              <a:rPr lang="cs-CZ" sz="2800" dirty="0"/>
              <a:t>odkaz označuje</a:t>
            </a:r>
            <a:r>
              <a:rPr lang="en-US" sz="2800" dirty="0"/>
              <a:t> </a:t>
            </a:r>
            <a:r>
              <a:rPr lang="en-US" sz="2800" dirty="0" err="1"/>
              <a:t>zdroj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37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1258"/>
            <a:ext cx="8229600" cy="5504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Odkaz</a:t>
            </a:r>
            <a:r>
              <a:rPr lang="cs-CZ" dirty="0"/>
              <a:t> na zdroje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:</a:t>
            </a:r>
          </a:p>
          <a:p>
            <a:pPr marL="514350" indent="-514350">
              <a:buAutoNum type="arabicParenR"/>
            </a:pPr>
            <a:r>
              <a:rPr lang="cs-CZ" dirty="0"/>
              <a:t>„Poznámka pod čarou“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Zdroj</a:t>
            </a:r>
            <a:r>
              <a:rPr lang="en-US" dirty="0"/>
              <a:t> pod </a:t>
            </a:r>
            <a:r>
              <a:rPr lang="cs-CZ" dirty="0"/>
              <a:t>pořadovým</a:t>
            </a:r>
            <a:r>
              <a:rPr lang="en-US" dirty="0"/>
              <a:t> </a:t>
            </a:r>
            <a:r>
              <a:rPr lang="en-US" dirty="0" err="1"/>
              <a:t>číslem</a:t>
            </a:r>
            <a:r>
              <a:rPr lang="en-US" dirty="0"/>
              <a:t> </a:t>
            </a:r>
            <a:r>
              <a:rPr lang="en-US" dirty="0" err="1"/>
              <a:t>umístěn</a:t>
            </a:r>
            <a:r>
              <a:rPr lang="en-US" dirty="0"/>
              <a:t> pod </a:t>
            </a:r>
            <a:r>
              <a:rPr lang="en-US" dirty="0" err="1"/>
              <a:t>čarou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konci</a:t>
            </a:r>
            <a:r>
              <a:rPr lang="en-US" dirty="0"/>
              <a:t> </a:t>
            </a:r>
            <a:r>
              <a:rPr lang="en-US" dirty="0" err="1"/>
              <a:t>stránky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konci</a:t>
            </a:r>
            <a:r>
              <a:rPr lang="en-US" dirty="0"/>
              <a:t> </a:t>
            </a:r>
            <a:r>
              <a:rPr lang="en-US" dirty="0" err="1"/>
              <a:t>kapitoly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knihy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cs-CZ" dirty="0"/>
              <a:t>2) tzv. Harvardský systém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Příjmení</a:t>
            </a:r>
            <a:r>
              <a:rPr lang="cs-CZ" dirty="0"/>
              <a:t> autora</a:t>
            </a:r>
            <a:r>
              <a:rPr lang="en-US" dirty="0"/>
              <a:t>,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cs-CZ" dirty="0"/>
              <a:t>publikace (</a:t>
            </a:r>
            <a:r>
              <a:rPr lang="en-US" dirty="0" err="1"/>
              <a:t>čísl</a:t>
            </a:r>
            <a:r>
              <a:rPr lang="cs-CZ" dirty="0"/>
              <a:t>o</a:t>
            </a:r>
            <a:r>
              <a:rPr lang="en-US" dirty="0"/>
              <a:t> </a:t>
            </a:r>
            <a:r>
              <a:rPr lang="en-US" dirty="0" err="1"/>
              <a:t>stránky</a:t>
            </a:r>
            <a:r>
              <a:rPr lang="cs-CZ" dirty="0"/>
              <a:t>)</a:t>
            </a:r>
            <a:r>
              <a:rPr lang="en-US" dirty="0"/>
              <a:t> v </a:t>
            </a:r>
            <a:r>
              <a:rPr lang="en-US" dirty="0" err="1"/>
              <a:t>závorce</a:t>
            </a:r>
            <a:r>
              <a:rPr lang="cs-CZ" dirty="0"/>
              <a:t> v textu</a:t>
            </a:r>
            <a:r>
              <a:rPr lang="en-US" dirty="0"/>
              <a:t> (</a:t>
            </a:r>
            <a:r>
              <a:rPr lang="en-US" dirty="0" err="1"/>
              <a:t>odkaz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seznam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textem</a:t>
            </a:r>
            <a:r>
              <a:rPr lang="en-US" dirty="0"/>
              <a:t>)</a:t>
            </a:r>
            <a:r>
              <a:rPr lang="cs-CZ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79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6036"/>
            <a:ext cx="8229600" cy="556012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Odkazy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cs-CZ" dirty="0"/>
              <a:t>„poznámky pod čarou“: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Zdroj</a:t>
            </a:r>
            <a:r>
              <a:rPr lang="en-US" dirty="0"/>
              <a:t> je </a:t>
            </a:r>
            <a:r>
              <a:rPr lang="en-US" dirty="0" err="1"/>
              <a:t>uveden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stejné</a:t>
            </a:r>
            <a:r>
              <a:rPr lang="en-US" dirty="0"/>
              <a:t> </a:t>
            </a:r>
            <a:r>
              <a:rPr lang="en-US" dirty="0" err="1"/>
              <a:t>formě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v </a:t>
            </a:r>
            <a:r>
              <a:rPr lang="en-US" dirty="0" err="1"/>
              <a:t>seznamu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textem</a:t>
            </a:r>
            <a:r>
              <a:rPr lang="en-US" dirty="0"/>
              <a:t>. U </a:t>
            </a:r>
            <a:r>
              <a:rPr lang="en-US" dirty="0" err="1"/>
              <a:t>citací</a:t>
            </a:r>
            <a:r>
              <a:rPr lang="en-US" dirty="0"/>
              <a:t> se </a:t>
            </a:r>
            <a:r>
              <a:rPr lang="en-US" dirty="0" err="1"/>
              <a:t>doplňuje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z </a:t>
            </a:r>
            <a:r>
              <a:rPr lang="en-US" dirty="0" err="1"/>
              <a:t>níž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citováno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PŘÍJMENÍ, </a:t>
            </a:r>
            <a:r>
              <a:rPr lang="en-US" dirty="0" err="1">
                <a:solidFill>
                  <a:srgbClr val="000000"/>
                </a:solidFill>
              </a:rPr>
              <a:t>Jméno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i="1" dirty="0" err="1">
                <a:solidFill>
                  <a:srgbClr val="000000"/>
                </a:solidFill>
              </a:rPr>
              <a:t>Název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knihy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Místo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vydání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err="1">
                <a:solidFill>
                  <a:srgbClr val="000000"/>
                </a:solidFill>
              </a:rPr>
              <a:t>Nakladatel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rok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vydání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s. 15.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65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7452"/>
            <a:ext cx="8229600" cy="551871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Následuje</a:t>
            </a:r>
            <a:r>
              <a:rPr lang="en-US" dirty="0"/>
              <a:t>-li </a:t>
            </a:r>
            <a:r>
              <a:rPr lang="en-US" dirty="0" err="1"/>
              <a:t>bezprostředně</a:t>
            </a:r>
            <a:r>
              <a:rPr lang="en-US" dirty="0"/>
              <a:t> </a:t>
            </a:r>
            <a:r>
              <a:rPr lang="en-US" dirty="0" err="1"/>
              <a:t>stejný</a:t>
            </a:r>
            <a:r>
              <a:rPr lang="en-US" dirty="0"/>
              <a:t> </a:t>
            </a:r>
            <a:r>
              <a:rPr lang="en-US" dirty="0" err="1"/>
              <a:t>zdroj</a:t>
            </a:r>
            <a:r>
              <a:rPr lang="en-US" dirty="0"/>
              <a:t> </a:t>
            </a:r>
            <a:r>
              <a:rPr lang="en-US" dirty="0" err="1"/>
              <a:t>napíšeme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Tamtéž</a:t>
            </a:r>
            <a:r>
              <a:rPr lang="en-US" dirty="0"/>
              <a:t> (Ibid., </a:t>
            </a:r>
            <a:r>
              <a:rPr lang="en-US" dirty="0" err="1"/>
              <a:t>Ibidem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u </a:t>
            </a:r>
            <a:r>
              <a:rPr lang="en-US" dirty="0" err="1"/>
              <a:t>citací</a:t>
            </a:r>
            <a:r>
              <a:rPr lang="en-US" dirty="0"/>
              <a:t> </a:t>
            </a:r>
            <a:r>
              <a:rPr lang="en-US" dirty="0" err="1"/>
              <a:t>doplníme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dirty="0" err="1"/>
              <a:t>stránky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Tamtéž</a:t>
            </a:r>
            <a:r>
              <a:rPr lang="en-US" dirty="0"/>
              <a:t>, s. 15.</a:t>
            </a:r>
          </a:p>
        </p:txBody>
      </p:sp>
    </p:spTree>
    <p:extLst>
      <p:ext uri="{BB962C8B-B14F-4D97-AF65-F5344CB8AC3E}">
        <p14:creationId xmlns:p14="http://schemas.microsoft.com/office/powerpoint/2010/main" val="338665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ci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10" y="387927"/>
            <a:ext cx="7880563" cy="591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180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" y="-1780310"/>
            <a:ext cx="8192656" cy="614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09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812"/>
            <a:ext cx="8229600" cy="561535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IV. Rozšiřující poznámky</a:t>
            </a:r>
            <a:r>
              <a:rPr lang="en-US" b="1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doplňujeme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pro </a:t>
            </a:r>
            <a:r>
              <a:rPr lang="en-US" dirty="0" err="1"/>
              <a:t>hlavní</a:t>
            </a:r>
            <a:r>
              <a:rPr lang="en-US" dirty="0"/>
              <a:t> text </a:t>
            </a:r>
            <a:r>
              <a:rPr lang="en-US" dirty="0" err="1"/>
              <a:t>méně</a:t>
            </a:r>
            <a:r>
              <a:rPr lang="en-US" dirty="0"/>
              <a:t> </a:t>
            </a:r>
            <a:r>
              <a:rPr lang="en-US" dirty="0" err="1"/>
              <a:t>důležité</a:t>
            </a:r>
            <a:r>
              <a:rPr lang="en-US" dirty="0"/>
              <a:t>, </a:t>
            </a:r>
            <a:r>
              <a:rPr lang="en-US" dirty="0" err="1"/>
              <a:t>nicméně</a:t>
            </a:r>
            <a:r>
              <a:rPr lang="en-US" dirty="0"/>
              <a:t> </a:t>
            </a:r>
            <a:r>
              <a:rPr lang="en-US" dirty="0" err="1"/>
              <a:t>chceme</a:t>
            </a:r>
            <a:r>
              <a:rPr lang="en-US" dirty="0"/>
              <a:t> je </a:t>
            </a:r>
            <a:r>
              <a:rPr lang="en-US" dirty="0" err="1"/>
              <a:t>uvést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pod pořadovým číslem „pod čarou“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6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842"/>
            <a:ext cx="8229600" cy="554632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I. </a:t>
            </a:r>
            <a:r>
              <a:rPr lang="en-US" b="1" dirty="0" err="1"/>
              <a:t>Struktura</a:t>
            </a:r>
            <a:r>
              <a:rPr lang="en-US" b="1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úvod</a:t>
            </a:r>
            <a:endParaRPr lang="en-US" dirty="0"/>
          </a:p>
          <a:p>
            <a:pPr marL="514350" indent="-514350">
              <a:buAutoNum type="arabicPeriod"/>
            </a:pPr>
            <a:r>
              <a:rPr lang="cs-CZ" dirty="0"/>
              <a:t>analýza problému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závěr</a:t>
            </a:r>
            <a:endParaRPr lang="en-US" dirty="0"/>
          </a:p>
          <a:p>
            <a:pPr marL="514350" indent="-514350">
              <a:buAutoNum type="arabicPeriod"/>
            </a:pPr>
            <a:r>
              <a:rPr lang="cs-CZ" dirty="0"/>
              <a:t>soupis zdrojů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7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2230"/>
            <a:ext cx="8229600" cy="557393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err="1"/>
              <a:t>úvod</a:t>
            </a:r>
            <a:endParaRPr lang="en-US" b="1" dirty="0"/>
          </a:p>
          <a:p>
            <a:pPr>
              <a:buFontTx/>
              <a:buChar char="-"/>
            </a:pPr>
            <a:r>
              <a:rPr lang="en-US" dirty="0" err="1"/>
              <a:t>téma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důvod</a:t>
            </a:r>
            <a:r>
              <a:rPr lang="en-US" dirty="0"/>
              <a:t> </a:t>
            </a:r>
            <a:r>
              <a:rPr lang="en-US" dirty="0" err="1"/>
              <a:t>výběru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dosavadní</a:t>
            </a:r>
            <a:r>
              <a:rPr lang="en-US" dirty="0"/>
              <a:t> </a:t>
            </a:r>
            <a:r>
              <a:rPr lang="en-US" dirty="0" err="1"/>
              <a:t>poznání</a:t>
            </a:r>
            <a:r>
              <a:rPr lang="en-US" dirty="0"/>
              <a:t> / </a:t>
            </a: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problematiky</a:t>
            </a:r>
            <a:r>
              <a:rPr lang="en-US" dirty="0"/>
              <a:t> (</a:t>
            </a:r>
            <a:r>
              <a:rPr lang="en-US" dirty="0" err="1"/>
              <a:t>krátká</a:t>
            </a:r>
            <a:r>
              <a:rPr lang="en-US" dirty="0"/>
              <a:t> </a:t>
            </a:r>
            <a:r>
              <a:rPr lang="en-US" dirty="0" err="1"/>
              <a:t>charakteristika</a:t>
            </a:r>
            <a:r>
              <a:rPr lang="en-US" dirty="0"/>
              <a:t> </a:t>
            </a:r>
            <a:r>
              <a:rPr lang="cs-CZ" dirty="0"/>
              <a:t>použitých zdrojů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metody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(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postupovat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cíl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(</a:t>
            </a:r>
            <a:r>
              <a:rPr lang="en-US" dirty="0" err="1"/>
              <a:t>čeho</a:t>
            </a:r>
            <a:r>
              <a:rPr lang="en-US" dirty="0"/>
              <a:t> </a:t>
            </a:r>
            <a:r>
              <a:rPr lang="en-US" dirty="0" err="1"/>
              <a:t>chci</a:t>
            </a:r>
            <a:r>
              <a:rPr lang="en-US" dirty="0"/>
              <a:t> </a:t>
            </a:r>
            <a:r>
              <a:rPr lang="en-US" dirty="0" err="1"/>
              <a:t>dosáhnout</a:t>
            </a:r>
            <a:r>
              <a:rPr lang="en-US" dirty="0"/>
              <a:t>)</a:t>
            </a:r>
            <a:r>
              <a:rPr lang="cs-CZ" dirty="0"/>
              <a:t>, jasně formulovaný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9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2230"/>
            <a:ext cx="8229600" cy="557393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cs-CZ" b="1" dirty="0"/>
              <a:t>analýza problému</a:t>
            </a:r>
            <a:endParaRPr lang="en-US" b="1" dirty="0"/>
          </a:p>
          <a:p>
            <a:pPr>
              <a:buFontTx/>
              <a:buChar char="-"/>
            </a:pPr>
            <a:r>
              <a:rPr lang="en-US" dirty="0" err="1"/>
              <a:t>postupné</a:t>
            </a:r>
            <a:r>
              <a:rPr lang="en-US" dirty="0"/>
              <a:t> </a:t>
            </a:r>
            <a:r>
              <a:rPr lang="en-US" dirty="0" err="1"/>
              <a:t>rozvinutí</a:t>
            </a:r>
            <a:r>
              <a:rPr lang="en-US" dirty="0"/>
              <a:t> </a:t>
            </a:r>
            <a:r>
              <a:rPr lang="cs-CZ" dirty="0"/>
              <a:t>analýzy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logické</a:t>
            </a:r>
            <a:r>
              <a:rPr lang="en-US" dirty="0"/>
              <a:t> </a:t>
            </a:r>
            <a:r>
              <a:rPr lang="en-US" dirty="0" err="1"/>
              <a:t>struktury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součástí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:</a:t>
            </a:r>
          </a:p>
          <a:p>
            <a:pPr marL="514350" indent="-514350">
              <a:buAutoNum type="alphaLcParenR"/>
            </a:pPr>
            <a:r>
              <a:rPr lang="en-US" dirty="0" err="1"/>
              <a:t>popis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– </a:t>
            </a:r>
            <a:r>
              <a:rPr lang="en-US" dirty="0" err="1"/>
              <a:t>stručné</a:t>
            </a:r>
            <a:r>
              <a:rPr lang="en-US" dirty="0"/>
              <a:t> </a:t>
            </a:r>
            <a:r>
              <a:rPr lang="en-US" dirty="0" err="1"/>
              <a:t>výstižné</a:t>
            </a:r>
            <a:r>
              <a:rPr lang="en-US" dirty="0"/>
              <a:t> </a:t>
            </a:r>
            <a:r>
              <a:rPr lang="en-US" dirty="0" err="1"/>
              <a:t>přiblížení</a:t>
            </a:r>
            <a:r>
              <a:rPr lang="en-US" dirty="0"/>
              <a:t> </a:t>
            </a:r>
            <a:r>
              <a:rPr lang="en-US" dirty="0" err="1"/>
              <a:t>vzhledu</a:t>
            </a:r>
            <a:r>
              <a:rPr lang="en-US" dirty="0"/>
              <a:t> a </a:t>
            </a:r>
            <a:r>
              <a:rPr lang="en-US" dirty="0" err="1"/>
              <a:t>charakteru</a:t>
            </a:r>
            <a:r>
              <a:rPr lang="en-US" dirty="0"/>
              <a:t> </a:t>
            </a:r>
            <a:r>
              <a:rPr lang="en-US" dirty="0" err="1"/>
              <a:t>díla</a:t>
            </a:r>
            <a:endParaRPr lang="en-US" dirty="0"/>
          </a:p>
          <a:p>
            <a:pPr marL="514350" indent="-514350">
              <a:buAutoNum type="alphaLcParenR"/>
            </a:pPr>
            <a:r>
              <a:rPr lang="en-US" dirty="0" err="1"/>
              <a:t>přehled</a:t>
            </a:r>
            <a:r>
              <a:rPr lang="en-US" dirty="0"/>
              <a:t> </a:t>
            </a:r>
            <a:r>
              <a:rPr lang="en-US" dirty="0" err="1"/>
              <a:t>známých</a:t>
            </a:r>
            <a:r>
              <a:rPr lang="en-US" dirty="0"/>
              <a:t> </a:t>
            </a:r>
            <a:r>
              <a:rPr lang="en-US" dirty="0" err="1"/>
              <a:t>historických</a:t>
            </a:r>
            <a:r>
              <a:rPr lang="en-US" dirty="0"/>
              <a:t> </a:t>
            </a:r>
            <a:r>
              <a:rPr lang="en-US" dirty="0" err="1"/>
              <a:t>fakt</a:t>
            </a:r>
            <a:r>
              <a:rPr lang="en-US" dirty="0"/>
              <a:t> o </a:t>
            </a:r>
            <a:r>
              <a:rPr lang="en-US" dirty="0" err="1"/>
              <a:t>vzniku</a:t>
            </a:r>
            <a:r>
              <a:rPr lang="en-US" dirty="0"/>
              <a:t> a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existenci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autorství</a:t>
            </a:r>
            <a:r>
              <a:rPr lang="en-US" dirty="0"/>
              <a:t>,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/>
              <a:t>vzniku</a:t>
            </a:r>
            <a:r>
              <a:rPr lang="en-US" dirty="0"/>
              <a:t>, </a:t>
            </a:r>
            <a:r>
              <a:rPr lang="en-US" dirty="0" err="1"/>
              <a:t>objednavatel</a:t>
            </a:r>
            <a:r>
              <a:rPr lang="en-US" dirty="0"/>
              <a:t>,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osudy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2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842"/>
            <a:ext cx="8229600" cy="55463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detailnější</a:t>
            </a:r>
            <a:r>
              <a:rPr lang="en-US" dirty="0"/>
              <a:t> </a:t>
            </a:r>
            <a:r>
              <a:rPr lang="cs-CZ" dirty="0"/>
              <a:t>analýza</a:t>
            </a:r>
            <a:r>
              <a:rPr lang="en-US" dirty="0"/>
              <a:t> </a:t>
            </a:r>
            <a:r>
              <a:rPr lang="en-US" dirty="0" err="1"/>
              <a:t>vybraného</a:t>
            </a:r>
            <a:r>
              <a:rPr lang="en-US" dirty="0"/>
              <a:t> </a:t>
            </a:r>
            <a:r>
              <a:rPr lang="en-US" dirty="0" err="1"/>
              <a:t>problému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Např</a:t>
            </a:r>
            <a:r>
              <a:rPr lang="en-US" dirty="0"/>
              <a:t>.</a:t>
            </a:r>
            <a:r>
              <a:rPr lang="cs-CZ" dirty="0"/>
              <a:t> (jen jedno téma)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nejasné</a:t>
            </a:r>
            <a:r>
              <a:rPr lang="en-US" dirty="0"/>
              <a:t> </a:t>
            </a:r>
            <a:r>
              <a:rPr lang="en-US" dirty="0" err="1"/>
              <a:t>autorství</a:t>
            </a:r>
            <a:r>
              <a:rPr lang="en-US" dirty="0"/>
              <a:t> (</a:t>
            </a:r>
            <a:r>
              <a:rPr lang="en-US" dirty="0" err="1"/>
              <a:t>přiblížení</a:t>
            </a:r>
            <a:r>
              <a:rPr lang="en-US" dirty="0"/>
              <a:t> </a:t>
            </a:r>
            <a:r>
              <a:rPr lang="en-US" dirty="0" err="1"/>
              <a:t>existujících</a:t>
            </a:r>
            <a:r>
              <a:rPr lang="en-US" dirty="0"/>
              <a:t> </a:t>
            </a:r>
            <a:r>
              <a:rPr lang="en-US" dirty="0" err="1"/>
              <a:t>názorů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cs-CZ" b="1" dirty="0"/>
              <a:t>stylová analýza - </a:t>
            </a:r>
            <a:r>
              <a:rPr lang="en-US" dirty="0" err="1"/>
              <a:t>stylová</a:t>
            </a:r>
            <a:r>
              <a:rPr lang="en-US" dirty="0"/>
              <a:t> </a:t>
            </a:r>
            <a:r>
              <a:rPr lang="en-US" dirty="0" err="1"/>
              <a:t>souvislost</a:t>
            </a:r>
            <a:r>
              <a:rPr lang="en-US" dirty="0"/>
              <a:t> s </a:t>
            </a:r>
            <a:r>
              <a:rPr lang="en-US" dirty="0" err="1"/>
              <a:t>dobovými</a:t>
            </a:r>
            <a:r>
              <a:rPr lang="en-US" dirty="0"/>
              <a:t> </a:t>
            </a:r>
            <a:r>
              <a:rPr lang="en-US" dirty="0" err="1"/>
              <a:t>uměleckými</a:t>
            </a:r>
            <a:r>
              <a:rPr lang="en-US" dirty="0"/>
              <a:t> </a:t>
            </a:r>
            <a:r>
              <a:rPr lang="en-US" dirty="0" err="1"/>
              <a:t>směry</a:t>
            </a:r>
            <a:r>
              <a:rPr lang="en-US" dirty="0"/>
              <a:t>, </a:t>
            </a:r>
            <a:r>
              <a:rPr lang="en-US" dirty="0" err="1"/>
              <a:t>díly</a:t>
            </a:r>
            <a:r>
              <a:rPr lang="en-US" dirty="0"/>
              <a:t>  </a:t>
            </a:r>
            <a:r>
              <a:rPr lang="en-US" dirty="0" err="1"/>
              <a:t>jiných</a:t>
            </a:r>
            <a:r>
              <a:rPr lang="en-US" dirty="0"/>
              <a:t> </a:t>
            </a:r>
            <a:r>
              <a:rPr lang="en-US" dirty="0" err="1"/>
              <a:t>umělců</a:t>
            </a:r>
            <a:r>
              <a:rPr lang="en-US" dirty="0"/>
              <a:t>, </a:t>
            </a:r>
            <a:r>
              <a:rPr lang="en-US" dirty="0" err="1"/>
              <a:t>jinými</a:t>
            </a:r>
            <a:r>
              <a:rPr lang="en-US" dirty="0"/>
              <a:t> </a:t>
            </a:r>
            <a:r>
              <a:rPr lang="en-US" dirty="0" err="1"/>
              <a:t>díly</a:t>
            </a:r>
            <a:r>
              <a:rPr lang="en-US" dirty="0"/>
              <a:t> </a:t>
            </a:r>
            <a:r>
              <a:rPr lang="en-US" dirty="0" err="1"/>
              <a:t>téhož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 (v </a:t>
            </a:r>
            <a:r>
              <a:rPr lang="en-US" dirty="0" err="1"/>
              <a:t>čem</a:t>
            </a:r>
            <a:r>
              <a:rPr lang="en-US" dirty="0"/>
              <a:t> je </a:t>
            </a:r>
            <a:r>
              <a:rPr lang="en-US" dirty="0" err="1"/>
              <a:t>podobné</a:t>
            </a:r>
            <a:r>
              <a:rPr lang="en-US" dirty="0"/>
              <a:t>, v </a:t>
            </a:r>
            <a:r>
              <a:rPr lang="en-US" dirty="0" err="1"/>
              <a:t>čem</a:t>
            </a:r>
            <a:r>
              <a:rPr lang="en-US" dirty="0"/>
              <a:t> se </a:t>
            </a:r>
            <a:r>
              <a:rPr lang="en-US" dirty="0" err="1"/>
              <a:t>vymyká</a:t>
            </a:r>
            <a:r>
              <a:rPr lang="en-US" dirty="0"/>
              <a:t>) </a:t>
            </a:r>
          </a:p>
          <a:p>
            <a:pPr>
              <a:buFontTx/>
              <a:buChar char="-"/>
            </a:pPr>
            <a:r>
              <a:rPr lang="en-US" b="1" dirty="0" err="1"/>
              <a:t>ikonografická</a:t>
            </a:r>
            <a:r>
              <a:rPr lang="en-US" b="1" dirty="0"/>
              <a:t> a</a:t>
            </a:r>
            <a:r>
              <a:rPr lang="cs-CZ" b="1" dirty="0" err="1"/>
              <a:t>nalýza</a:t>
            </a:r>
            <a:r>
              <a:rPr lang="cs-CZ" b="1" dirty="0"/>
              <a:t> - </a:t>
            </a:r>
            <a:r>
              <a:rPr lang="en-US" dirty="0"/>
              <a:t>(</a:t>
            </a:r>
            <a:r>
              <a:rPr lang="cs-CZ" dirty="0"/>
              <a:t>popis</a:t>
            </a:r>
            <a:r>
              <a:rPr lang="en-US" dirty="0"/>
              <a:t> a </a:t>
            </a:r>
            <a:r>
              <a:rPr lang="en-US" dirty="0" err="1"/>
              <a:t>vysvětlení</a:t>
            </a:r>
            <a:r>
              <a:rPr lang="en-US" dirty="0"/>
              <a:t> </a:t>
            </a:r>
            <a:r>
              <a:rPr lang="en-US" dirty="0" err="1"/>
              <a:t>námětu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cs-CZ" b="1" dirty="0"/>
              <a:t>kulturně historická analýza </a:t>
            </a:r>
            <a:r>
              <a:rPr lang="cs-CZ" dirty="0"/>
              <a:t>- </a:t>
            </a:r>
            <a:r>
              <a:rPr lang="en-US" dirty="0" err="1"/>
              <a:t>dobový</a:t>
            </a:r>
            <a:r>
              <a:rPr lang="en-US" dirty="0"/>
              <a:t> </a:t>
            </a:r>
            <a:r>
              <a:rPr lang="cs-CZ" dirty="0"/>
              <a:t>význam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(k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dílo</a:t>
            </a:r>
            <a:r>
              <a:rPr lang="en-US" dirty="0"/>
              <a:t> v </a:t>
            </a:r>
            <a:r>
              <a:rPr lang="en-US" dirty="0" err="1"/>
              <a:t>době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vzniku</a:t>
            </a:r>
            <a:r>
              <a:rPr lang="en-US" dirty="0"/>
              <a:t> </a:t>
            </a:r>
            <a:r>
              <a:rPr lang="en-US" dirty="0" err="1"/>
              <a:t>sloužilo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ho </a:t>
            </a:r>
            <a:r>
              <a:rPr lang="en-US" dirty="0" err="1"/>
              <a:t>tehdejší</a:t>
            </a:r>
            <a:r>
              <a:rPr lang="en-US" dirty="0"/>
              <a:t> </a:t>
            </a:r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vnímali</a:t>
            </a:r>
            <a:r>
              <a:rPr lang="en-US" dirty="0"/>
              <a:t>…)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0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86E7E7B-8A06-4036-B42A-7A6325AFC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971550"/>
            <a:ext cx="767715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572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842"/>
            <a:ext cx="8229600" cy="55463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 err="1"/>
              <a:t>závěr</a:t>
            </a:r>
            <a:endParaRPr lang="en-US" b="1" dirty="0"/>
          </a:p>
          <a:p>
            <a:pPr>
              <a:buFontTx/>
              <a:buChar char="-"/>
            </a:pPr>
            <a:r>
              <a:rPr lang="en-US" dirty="0" err="1"/>
              <a:t>asi</a:t>
            </a:r>
            <a:r>
              <a:rPr lang="en-US" dirty="0"/>
              <a:t> 5% </a:t>
            </a:r>
            <a:r>
              <a:rPr lang="en-US" dirty="0" err="1"/>
              <a:t>práce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shrnutí</a:t>
            </a:r>
            <a:r>
              <a:rPr lang="en-US" dirty="0"/>
              <a:t> </a:t>
            </a:r>
            <a:r>
              <a:rPr lang="en-US" dirty="0" err="1"/>
              <a:t>učiněného</a:t>
            </a:r>
            <a:r>
              <a:rPr lang="en-US" dirty="0"/>
              <a:t> </a:t>
            </a:r>
            <a:r>
              <a:rPr lang="en-US" dirty="0" err="1"/>
              <a:t>poznání</a:t>
            </a:r>
            <a:r>
              <a:rPr lang="en-US" dirty="0"/>
              <a:t> – </a:t>
            </a:r>
            <a:r>
              <a:rPr lang="en-US" dirty="0" err="1"/>
              <a:t>vystižení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nejpodstatnějšího</a:t>
            </a:r>
            <a:r>
              <a:rPr lang="cs-CZ" dirty="0"/>
              <a:t> vlastními slovy</a:t>
            </a:r>
            <a:r>
              <a:rPr lang="en-US" dirty="0"/>
              <a:t> (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žádné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)</a:t>
            </a:r>
            <a:r>
              <a:rPr lang="cs-CZ" dirty="0"/>
              <a:t>, závěrečné zhodnocení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cs-CZ" b="1" dirty="0"/>
              <a:t>soupis zdrojů</a:t>
            </a:r>
            <a:endParaRPr lang="en-US" b="1" dirty="0"/>
          </a:p>
          <a:p>
            <a:pPr>
              <a:buFontTx/>
              <a:buChar char="-"/>
            </a:pPr>
            <a:r>
              <a:rPr lang="en-US" dirty="0" err="1"/>
              <a:t>seznam</a:t>
            </a:r>
            <a:r>
              <a:rPr lang="en-US" dirty="0"/>
              <a:t> v </a:t>
            </a:r>
            <a:r>
              <a:rPr lang="en-US" dirty="0" err="1"/>
              <a:t>práci</a:t>
            </a:r>
            <a:r>
              <a:rPr lang="en-US" dirty="0"/>
              <a:t> </a:t>
            </a:r>
            <a:r>
              <a:rPr lang="cs-CZ" dirty="0"/>
              <a:t>uvedených</a:t>
            </a:r>
            <a:r>
              <a:rPr lang="en-US" dirty="0"/>
              <a:t> </a:t>
            </a:r>
            <a:r>
              <a:rPr lang="en-US" dirty="0" err="1"/>
              <a:t>zdrojů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minimálně</a:t>
            </a:r>
            <a:r>
              <a:rPr lang="en-US" dirty="0"/>
              <a:t> </a:t>
            </a:r>
            <a:r>
              <a:rPr lang="cs-CZ" dirty="0"/>
              <a:t>5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v </a:t>
            </a:r>
            <a:r>
              <a:rPr lang="en-US" dirty="0" err="1"/>
              <a:t>abecedním</a:t>
            </a:r>
            <a:r>
              <a:rPr lang="en-US" dirty="0"/>
              <a:t> </a:t>
            </a:r>
            <a:r>
              <a:rPr lang="en-US" dirty="0" err="1"/>
              <a:t>pořádku</a:t>
            </a:r>
            <a:r>
              <a:rPr lang="en-US" dirty="0"/>
              <a:t>,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normy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3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1258"/>
            <a:ext cx="8229600" cy="55049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II. Normy uvádění titulů zdrojů</a:t>
            </a:r>
          </a:p>
          <a:p>
            <a:pPr marL="0" indent="0">
              <a:buNone/>
            </a:pPr>
            <a:r>
              <a:rPr lang="en-US" dirty="0" err="1"/>
              <a:t>Různé</a:t>
            </a:r>
            <a:r>
              <a:rPr lang="en-US" dirty="0"/>
              <a:t> </a:t>
            </a:r>
            <a:r>
              <a:rPr lang="en-US" dirty="0" err="1"/>
              <a:t>normy</a:t>
            </a:r>
            <a:r>
              <a:rPr lang="en-US" dirty="0"/>
              <a:t> (ISO 690)</a:t>
            </a:r>
          </a:p>
          <a:p>
            <a:pPr marL="0" indent="0">
              <a:buNone/>
            </a:pPr>
            <a:r>
              <a:rPr lang="en-US" dirty="0" err="1"/>
              <a:t>Minimálně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Kniha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PŘÍJMENÍ, </a:t>
            </a:r>
            <a:r>
              <a:rPr lang="en-US" dirty="0" err="1">
                <a:solidFill>
                  <a:srgbClr val="FF0000"/>
                </a:solidFill>
              </a:rPr>
              <a:t>Jméno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Název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knihy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Místo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vydání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Nakladatel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rok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vydání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/>
              <a:t>Katalog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PŘÍJMENÍ, </a:t>
            </a:r>
            <a:r>
              <a:rPr lang="en-US" dirty="0" err="1"/>
              <a:t>Jméno</a:t>
            </a:r>
            <a:r>
              <a:rPr lang="en-US" dirty="0"/>
              <a:t>. </a:t>
            </a:r>
            <a:r>
              <a:rPr lang="en-US" i="1" dirty="0" err="1"/>
              <a:t>Název</a:t>
            </a:r>
            <a:r>
              <a:rPr lang="en-US" i="1" dirty="0"/>
              <a:t> </a:t>
            </a:r>
            <a:r>
              <a:rPr lang="en-US" i="1" dirty="0" err="1"/>
              <a:t>katalogu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(</a:t>
            </a:r>
            <a:r>
              <a:rPr lang="en-US" i="1" dirty="0" err="1">
                <a:solidFill>
                  <a:srgbClr val="FF0000"/>
                </a:solidFill>
              </a:rPr>
              <a:t>kat</a:t>
            </a:r>
            <a:r>
              <a:rPr lang="en-US" dirty="0">
                <a:solidFill>
                  <a:srgbClr val="FF0000"/>
                </a:solidFill>
              </a:rPr>
              <a:t>.)</a:t>
            </a:r>
            <a:r>
              <a:rPr lang="en-US" dirty="0"/>
              <a:t>.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/>
              <a:t>vydání</a:t>
            </a:r>
            <a:r>
              <a:rPr lang="en-US" dirty="0"/>
              <a:t>: </a:t>
            </a:r>
            <a:r>
              <a:rPr lang="en-US" dirty="0" err="1"/>
              <a:t>Nakladatel</a:t>
            </a:r>
            <a:r>
              <a:rPr lang="en-US" dirty="0"/>
              <a:t>,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vydání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Školní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(</a:t>
            </a:r>
            <a:r>
              <a:rPr lang="en-US" dirty="0" err="1"/>
              <a:t>diplomová</a:t>
            </a:r>
            <a:r>
              <a:rPr lang="en-US" dirty="0"/>
              <a:t>): </a:t>
            </a:r>
          </a:p>
          <a:p>
            <a:pPr marL="0" indent="0">
              <a:buNone/>
            </a:pPr>
            <a:r>
              <a:rPr lang="en-US" dirty="0"/>
              <a:t>PŘÍJMENÍ, </a:t>
            </a:r>
            <a:r>
              <a:rPr lang="en-US" dirty="0" err="1"/>
              <a:t>Jméno</a:t>
            </a:r>
            <a:r>
              <a:rPr lang="en-US" dirty="0"/>
              <a:t>. </a:t>
            </a:r>
            <a:r>
              <a:rPr lang="en-US" i="1" dirty="0" err="1"/>
              <a:t>Název</a:t>
            </a:r>
            <a:r>
              <a:rPr lang="en-US" i="1" dirty="0"/>
              <a:t> </a:t>
            </a:r>
            <a:r>
              <a:rPr lang="en-US" i="1" dirty="0" err="1"/>
              <a:t>práce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(dip. p.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/>
              <a:t>vydání</a:t>
            </a:r>
            <a:r>
              <a:rPr lang="en-US" dirty="0"/>
              <a:t>: </a:t>
            </a:r>
            <a:r>
              <a:rPr lang="en-US" dirty="0" err="1"/>
              <a:t>Nakladatel</a:t>
            </a:r>
            <a:r>
              <a:rPr lang="en-US" dirty="0"/>
              <a:t>,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vydání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8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2230"/>
            <a:ext cx="8229600" cy="5573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Text v </a:t>
            </a:r>
            <a:r>
              <a:rPr lang="en-US" dirty="0" err="1"/>
              <a:t>knize</a:t>
            </a:r>
            <a:r>
              <a:rPr lang="en-US" dirty="0"/>
              <a:t> </a:t>
            </a:r>
            <a:r>
              <a:rPr lang="en-US" dirty="0" err="1"/>
              <a:t>jiného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PŘÍJMENÍ, </a:t>
            </a:r>
            <a:r>
              <a:rPr lang="en-US" dirty="0" err="1"/>
              <a:t>Jméno</a:t>
            </a:r>
            <a:r>
              <a:rPr lang="en-US" dirty="0"/>
              <a:t>. </a:t>
            </a:r>
            <a:r>
              <a:rPr lang="en-US" dirty="0" err="1"/>
              <a:t>Název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i="1" dirty="0"/>
              <a:t>. </a:t>
            </a:r>
            <a:r>
              <a:rPr lang="en-US" dirty="0">
                <a:solidFill>
                  <a:srgbClr val="FF0000"/>
                </a:solidFill>
              </a:rPr>
              <a:t>In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PŘÍJMENÍ, </a:t>
            </a:r>
            <a:r>
              <a:rPr lang="en-US" dirty="0" err="1">
                <a:solidFill>
                  <a:srgbClr val="FF0000"/>
                </a:solidFill>
              </a:rPr>
              <a:t>Jméno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Název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knihy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/>
              <a:t>vydání</a:t>
            </a:r>
            <a:r>
              <a:rPr lang="en-US" dirty="0"/>
              <a:t>: </a:t>
            </a:r>
            <a:r>
              <a:rPr lang="en-US" dirty="0" err="1"/>
              <a:t>Nakladatel</a:t>
            </a:r>
            <a:r>
              <a:rPr lang="en-US" dirty="0"/>
              <a:t>,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vydání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Článek</a:t>
            </a:r>
            <a:r>
              <a:rPr lang="en-US" dirty="0"/>
              <a:t> v </a:t>
            </a:r>
            <a:r>
              <a:rPr lang="en-US" dirty="0" err="1"/>
              <a:t>časopise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PŘÍJMENÍ, </a:t>
            </a:r>
            <a:r>
              <a:rPr lang="en-US" dirty="0" err="1">
                <a:solidFill>
                  <a:srgbClr val="000000"/>
                </a:solidFill>
              </a:rPr>
              <a:t>Jméno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Název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článku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Název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časopisu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ročník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číslo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rozsah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rok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vydání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/>
              <a:t>Elektronický</a:t>
            </a:r>
            <a:r>
              <a:rPr lang="en-US" dirty="0"/>
              <a:t> </a:t>
            </a:r>
            <a:r>
              <a:rPr lang="en-US" dirty="0" err="1"/>
              <a:t>zdroj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PŘÍJMENÍ, </a:t>
            </a:r>
            <a:r>
              <a:rPr lang="en-US" dirty="0" err="1"/>
              <a:t>Jméno</a:t>
            </a:r>
            <a:r>
              <a:rPr lang="en-US" dirty="0"/>
              <a:t>. </a:t>
            </a:r>
            <a:r>
              <a:rPr lang="en-US" dirty="0" err="1"/>
              <a:t>Název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dirty="0"/>
              <a:t>. </a:t>
            </a:r>
            <a:r>
              <a:rPr lang="en-US" dirty="0" err="1">
                <a:solidFill>
                  <a:srgbClr val="FF0000"/>
                </a:solidFill>
              </a:rPr>
              <a:t>Název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stránky</a:t>
            </a:r>
            <a:r>
              <a:rPr lang="en-US" dirty="0">
                <a:solidFill>
                  <a:srgbClr val="FF0000"/>
                </a:solidFill>
              </a:rPr>
              <a:t>[online]. </a:t>
            </a:r>
            <a:r>
              <a:rPr lang="en-US" dirty="0" err="1">
                <a:solidFill>
                  <a:srgbClr val="FF0000"/>
                </a:solidFill>
              </a:rPr>
              <a:t>Rok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vydání</a:t>
            </a:r>
            <a:r>
              <a:rPr lang="en-US" dirty="0">
                <a:solidFill>
                  <a:srgbClr val="FF0000"/>
                </a:solidFill>
              </a:rPr>
              <a:t> [datum </a:t>
            </a:r>
            <a:r>
              <a:rPr lang="en-US" dirty="0" err="1">
                <a:solidFill>
                  <a:srgbClr val="FF0000"/>
                </a:solidFill>
              </a:rPr>
              <a:t>citování</a:t>
            </a:r>
            <a:r>
              <a:rPr lang="en-US" dirty="0">
                <a:solidFill>
                  <a:srgbClr val="FF0000"/>
                </a:solidFill>
              </a:rPr>
              <a:t>]. </a:t>
            </a:r>
            <a:r>
              <a:rPr lang="en-US" dirty="0" err="1">
                <a:solidFill>
                  <a:srgbClr val="FF0000"/>
                </a:solidFill>
              </a:rPr>
              <a:t>Dostupný</a:t>
            </a:r>
            <a:r>
              <a:rPr lang="en-US" dirty="0">
                <a:solidFill>
                  <a:srgbClr val="FF0000"/>
                </a:solidFill>
              </a:rPr>
              <a:t> z: www </a:t>
            </a:r>
            <a:r>
              <a:rPr lang="en-US" dirty="0" err="1">
                <a:solidFill>
                  <a:srgbClr val="FF0000"/>
                </a:solidFill>
              </a:rPr>
              <a:t>adresa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615</Words>
  <Application>Microsoft Office PowerPoint</Application>
  <PresentationFormat>Předvádění na obrazovce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Písemná práce (DU3)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Seminární práce (DU3)</dc:title>
  <dc:creator>Magda</dc:creator>
  <cp:lastModifiedBy>Ondřej Navrátil</cp:lastModifiedBy>
  <cp:revision>18</cp:revision>
  <dcterms:created xsi:type="dcterms:W3CDTF">2014-09-14T14:25:46Z</dcterms:created>
  <dcterms:modified xsi:type="dcterms:W3CDTF">2021-09-22T10:53:38Z</dcterms:modified>
</cp:coreProperties>
</file>