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2" r:id="rId7"/>
    <p:sldId id="261" r:id="rId8"/>
    <p:sldId id="265" r:id="rId9"/>
    <p:sldId id="266" r:id="rId10"/>
    <p:sldId id="262" r:id="rId11"/>
    <p:sldId id="270" r:id="rId12"/>
    <p:sldId id="263" r:id="rId13"/>
    <p:sldId id="267" r:id="rId14"/>
    <p:sldId id="268" r:id="rId15"/>
    <p:sldId id="269" r:id="rId16"/>
    <p:sldId id="271" r:id="rId17"/>
    <p:sldId id="264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58" y="3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1F2B-22B0-0A48-857B-7012208255A1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A239-77BA-8F47-8290-DB460DA7D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82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1F2B-22B0-0A48-857B-7012208255A1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A239-77BA-8F47-8290-DB460DA7D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04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1F2B-22B0-0A48-857B-7012208255A1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A239-77BA-8F47-8290-DB460DA7D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299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1F2B-22B0-0A48-857B-7012208255A1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A239-77BA-8F47-8290-DB460DA7D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551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1F2B-22B0-0A48-857B-7012208255A1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A239-77BA-8F47-8290-DB460DA7D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73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1F2B-22B0-0A48-857B-7012208255A1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A239-77BA-8F47-8290-DB460DA7D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225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1F2B-22B0-0A48-857B-7012208255A1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A239-77BA-8F47-8290-DB460DA7D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2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1F2B-22B0-0A48-857B-7012208255A1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A239-77BA-8F47-8290-DB460DA7D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106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1F2B-22B0-0A48-857B-7012208255A1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A239-77BA-8F47-8290-DB460DA7D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852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1F2B-22B0-0A48-857B-7012208255A1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A239-77BA-8F47-8290-DB460DA7D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786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1F2B-22B0-0A48-857B-7012208255A1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A239-77BA-8F47-8290-DB460DA7D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264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41F2B-22B0-0A48-857B-7012208255A1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9A239-77BA-8F47-8290-DB460DA7D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417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Písemná</a:t>
            </a:r>
            <a:r>
              <a:rPr lang="en-US" dirty="0"/>
              <a:t> </a:t>
            </a:r>
            <a:r>
              <a:rPr lang="en-US" dirty="0" err="1"/>
              <a:t>práce</a:t>
            </a:r>
            <a:r>
              <a:rPr lang="en-US" dirty="0"/>
              <a:t> (DU3)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516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7452"/>
            <a:ext cx="8229600" cy="55187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III. </a:t>
            </a:r>
            <a:r>
              <a:rPr lang="en-US" b="1" dirty="0" err="1"/>
              <a:t>Převzaté</a:t>
            </a:r>
            <a:r>
              <a:rPr lang="en-US" b="1" dirty="0"/>
              <a:t> </a:t>
            </a:r>
            <a:r>
              <a:rPr lang="en-US" b="1" dirty="0" err="1"/>
              <a:t>informace</a:t>
            </a:r>
            <a:r>
              <a:rPr lang="en-US" b="1" dirty="0"/>
              <a:t>:</a:t>
            </a:r>
          </a:p>
          <a:p>
            <a:pPr>
              <a:buFontTx/>
              <a:buChar char="-"/>
            </a:pPr>
            <a:r>
              <a:rPr lang="en-US" dirty="0"/>
              <a:t>u </a:t>
            </a:r>
            <a:r>
              <a:rPr lang="en-US" dirty="0" err="1"/>
              <a:t>převzatých</a:t>
            </a:r>
            <a:r>
              <a:rPr lang="en-US" dirty="0"/>
              <a:t> </a:t>
            </a:r>
            <a:r>
              <a:rPr lang="en-US" dirty="0" err="1"/>
              <a:t>infomací</a:t>
            </a:r>
            <a:r>
              <a:rPr lang="en-US" dirty="0"/>
              <a:t> je </a:t>
            </a:r>
            <a:r>
              <a:rPr lang="en-US" dirty="0" err="1"/>
              <a:t>uváděn</a:t>
            </a:r>
            <a:r>
              <a:rPr lang="en-US" dirty="0"/>
              <a:t> </a:t>
            </a:r>
            <a:r>
              <a:rPr lang="en-US" dirty="0" err="1"/>
              <a:t>zdroj</a:t>
            </a:r>
            <a:r>
              <a:rPr lang="en-US" dirty="0"/>
              <a:t> </a:t>
            </a:r>
            <a:r>
              <a:rPr lang="en-US" dirty="0" err="1"/>
              <a:t>pomocí</a:t>
            </a:r>
            <a:r>
              <a:rPr lang="en-US" dirty="0"/>
              <a:t> </a:t>
            </a:r>
            <a:r>
              <a:rPr lang="cs-CZ" dirty="0"/>
              <a:t>odkazu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zamlčení</a:t>
            </a:r>
            <a:r>
              <a:rPr lang="en-US" dirty="0"/>
              <a:t> (</a:t>
            </a:r>
            <a:r>
              <a:rPr lang="en-US" dirty="0" err="1"/>
              <a:t>zvláště</a:t>
            </a:r>
            <a:r>
              <a:rPr lang="en-US" dirty="0"/>
              <a:t> </a:t>
            </a:r>
            <a:r>
              <a:rPr lang="en-US" dirty="0" err="1"/>
              <a:t>citace</a:t>
            </a:r>
            <a:r>
              <a:rPr lang="en-US" dirty="0"/>
              <a:t>) je </a:t>
            </a:r>
            <a:r>
              <a:rPr lang="en-US" dirty="0" err="1"/>
              <a:t>považováno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podvod</a:t>
            </a:r>
            <a:r>
              <a:rPr lang="en-US" dirty="0"/>
              <a:t> (</a:t>
            </a:r>
            <a:r>
              <a:rPr lang="en-US" dirty="0" err="1"/>
              <a:t>plagiát</a:t>
            </a:r>
            <a:r>
              <a:rPr lang="en-US" dirty="0"/>
              <a:t>), </a:t>
            </a:r>
            <a:r>
              <a:rPr lang="en-US" dirty="0" err="1"/>
              <a:t>důvod</a:t>
            </a:r>
            <a:r>
              <a:rPr lang="en-US" dirty="0"/>
              <a:t> k </a:t>
            </a:r>
            <a:r>
              <a:rPr lang="en-US" dirty="0" err="1"/>
              <a:t>odmítnutí</a:t>
            </a:r>
            <a:r>
              <a:rPr lang="en-US" dirty="0"/>
              <a:t> </a:t>
            </a:r>
            <a:r>
              <a:rPr lang="en-US" dirty="0" err="1"/>
              <a:t>práce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proč uvádět zdroj: duševní vlastnictví, citační etika, ověření předkládaných tvrzení, hodnocení práce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824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20436" y="653811"/>
            <a:ext cx="760614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/>
              <a:t>Typy</a:t>
            </a:r>
            <a:r>
              <a:rPr lang="en-US" sz="2800" dirty="0"/>
              <a:t> </a:t>
            </a:r>
            <a:r>
              <a:rPr lang="en-US" sz="2800" dirty="0" err="1"/>
              <a:t>převzatých</a:t>
            </a:r>
            <a:r>
              <a:rPr lang="en-US" sz="2800" dirty="0"/>
              <a:t> </a:t>
            </a:r>
            <a:r>
              <a:rPr lang="en-US" sz="2800" dirty="0" err="1"/>
              <a:t>informací</a:t>
            </a:r>
            <a:r>
              <a:rPr lang="en-US" sz="2800" dirty="0"/>
              <a:t>:</a:t>
            </a:r>
            <a:endParaRPr lang="cs-CZ" sz="2800" dirty="0"/>
          </a:p>
          <a:p>
            <a:endParaRPr lang="en-US" sz="2800" dirty="0"/>
          </a:p>
          <a:p>
            <a:r>
              <a:rPr lang="cs-CZ" sz="2800" dirty="0"/>
              <a:t>a) doslovná </a:t>
            </a:r>
            <a:r>
              <a:rPr lang="en-US" sz="2800" dirty="0" err="1"/>
              <a:t>citace</a:t>
            </a:r>
            <a:r>
              <a:rPr lang="en-US" sz="2800" dirty="0"/>
              <a:t>: </a:t>
            </a:r>
            <a:r>
              <a:rPr lang="en-US" sz="2800" dirty="0" err="1"/>
              <a:t>doslovně</a:t>
            </a:r>
            <a:r>
              <a:rPr lang="en-US" sz="2800" dirty="0"/>
              <a:t> </a:t>
            </a:r>
            <a:r>
              <a:rPr lang="en-US" sz="2800" dirty="0" err="1"/>
              <a:t>převzatý</a:t>
            </a:r>
            <a:r>
              <a:rPr lang="en-US" sz="2800" dirty="0"/>
              <a:t> text</a:t>
            </a:r>
          </a:p>
          <a:p>
            <a:pPr>
              <a:buFontTx/>
              <a:buChar char="-"/>
            </a:pPr>
            <a:r>
              <a:rPr lang="en-US" sz="2800" dirty="0"/>
              <a:t>v </a:t>
            </a:r>
            <a:r>
              <a:rPr lang="en-US" sz="2800" dirty="0" err="1"/>
              <a:t>textu</a:t>
            </a:r>
            <a:r>
              <a:rPr lang="en-US" sz="2800" dirty="0"/>
              <a:t> </a:t>
            </a:r>
            <a:r>
              <a:rPr lang="en-US" sz="2800" dirty="0" err="1"/>
              <a:t>vyznačen</a:t>
            </a:r>
            <a:r>
              <a:rPr lang="en-US" sz="2800" dirty="0"/>
              <a:t> </a:t>
            </a:r>
            <a:r>
              <a:rPr lang="en-US" sz="2800" dirty="0" err="1"/>
              <a:t>úvozovkami</a:t>
            </a:r>
            <a:r>
              <a:rPr lang="en-US" sz="2800" dirty="0"/>
              <a:t>, </a:t>
            </a:r>
            <a:r>
              <a:rPr lang="cs-CZ" sz="2800" dirty="0"/>
              <a:t>odkaz</a:t>
            </a:r>
            <a:r>
              <a:rPr lang="en-US" sz="2800" dirty="0"/>
              <a:t> </a:t>
            </a:r>
            <a:r>
              <a:rPr lang="cs-CZ" sz="2800" dirty="0"/>
              <a:t>označuje </a:t>
            </a:r>
            <a:r>
              <a:rPr lang="en-US" sz="2800" dirty="0" err="1"/>
              <a:t>zdroj</a:t>
            </a:r>
            <a:endParaRPr lang="cs-CZ" sz="2800" dirty="0"/>
          </a:p>
          <a:p>
            <a:endParaRPr lang="en-US" sz="2800" dirty="0"/>
          </a:p>
          <a:p>
            <a:r>
              <a:rPr lang="en-US" sz="2800" dirty="0"/>
              <a:t>b) </a:t>
            </a:r>
            <a:r>
              <a:rPr lang="en-US" sz="2800" dirty="0" err="1"/>
              <a:t>parafráze</a:t>
            </a:r>
            <a:r>
              <a:rPr lang="en-US" sz="2800" dirty="0"/>
              <a:t>: </a:t>
            </a:r>
            <a:r>
              <a:rPr lang="en-US" sz="2800" dirty="0" err="1"/>
              <a:t>informace</a:t>
            </a:r>
            <a:r>
              <a:rPr lang="en-US" sz="2800" dirty="0"/>
              <a:t> </a:t>
            </a:r>
            <a:r>
              <a:rPr lang="en-US" sz="2800" dirty="0" err="1"/>
              <a:t>sdělena</a:t>
            </a:r>
            <a:r>
              <a:rPr lang="en-US" sz="2800" dirty="0"/>
              <a:t> </a:t>
            </a:r>
            <a:r>
              <a:rPr lang="en-US" sz="2800" dirty="0" err="1"/>
              <a:t>vlastními</a:t>
            </a:r>
            <a:r>
              <a:rPr lang="en-US" sz="2800" dirty="0"/>
              <a:t> </a:t>
            </a:r>
            <a:r>
              <a:rPr lang="en-US" sz="2800" dirty="0" err="1"/>
              <a:t>slovy</a:t>
            </a:r>
            <a:endParaRPr lang="en-US" sz="2800" dirty="0"/>
          </a:p>
          <a:p>
            <a:pPr>
              <a:buFontTx/>
              <a:buChar char="-"/>
            </a:pPr>
            <a:r>
              <a:rPr lang="en-US" sz="2800" dirty="0"/>
              <a:t>v </a:t>
            </a:r>
            <a:r>
              <a:rPr lang="en-US" sz="2800" dirty="0" err="1"/>
              <a:t>textu</a:t>
            </a:r>
            <a:r>
              <a:rPr lang="en-US" sz="2800" dirty="0"/>
              <a:t> </a:t>
            </a:r>
            <a:r>
              <a:rPr lang="en-US" sz="2800" dirty="0" err="1"/>
              <a:t>není</a:t>
            </a:r>
            <a:r>
              <a:rPr lang="en-US" sz="2800" dirty="0"/>
              <a:t> </a:t>
            </a:r>
            <a:r>
              <a:rPr lang="en-US" sz="2800" dirty="0" err="1"/>
              <a:t>vyznačeno</a:t>
            </a:r>
            <a:r>
              <a:rPr lang="en-US" sz="2800" dirty="0"/>
              <a:t>, ale </a:t>
            </a:r>
            <a:r>
              <a:rPr lang="cs-CZ" sz="2800" dirty="0"/>
              <a:t>odkaz označuje</a:t>
            </a:r>
            <a:r>
              <a:rPr lang="en-US" sz="2800" dirty="0"/>
              <a:t> </a:t>
            </a:r>
            <a:r>
              <a:rPr lang="en-US" sz="2800" dirty="0" err="1"/>
              <a:t>zdroj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19374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1258"/>
            <a:ext cx="8229600" cy="55049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Odkaz</a:t>
            </a:r>
            <a:r>
              <a:rPr lang="cs-CZ" dirty="0"/>
              <a:t> na zdroje</a:t>
            </a:r>
            <a:r>
              <a:rPr lang="en-US" dirty="0"/>
              <a:t> </a:t>
            </a:r>
            <a:r>
              <a:rPr lang="en-US" dirty="0" err="1"/>
              <a:t>pomocí</a:t>
            </a:r>
            <a:r>
              <a:rPr lang="en-US" dirty="0"/>
              <a:t>:</a:t>
            </a:r>
          </a:p>
          <a:p>
            <a:pPr marL="514350" indent="-514350">
              <a:buAutoNum type="arabicParenR"/>
            </a:pPr>
            <a:r>
              <a:rPr lang="cs-CZ" dirty="0"/>
              <a:t>„Poznámka pod čarou“</a:t>
            </a:r>
            <a:r>
              <a:rPr lang="en-US" dirty="0"/>
              <a:t>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Zdroj</a:t>
            </a:r>
            <a:r>
              <a:rPr lang="en-US" dirty="0"/>
              <a:t> pod </a:t>
            </a:r>
            <a:r>
              <a:rPr lang="cs-CZ" dirty="0"/>
              <a:t>pořadovým</a:t>
            </a:r>
            <a:r>
              <a:rPr lang="en-US" dirty="0"/>
              <a:t> </a:t>
            </a:r>
            <a:r>
              <a:rPr lang="en-US" dirty="0" err="1"/>
              <a:t>číslem</a:t>
            </a:r>
            <a:r>
              <a:rPr lang="en-US" dirty="0"/>
              <a:t> </a:t>
            </a:r>
            <a:r>
              <a:rPr lang="en-US" dirty="0" err="1"/>
              <a:t>umístěn</a:t>
            </a:r>
            <a:r>
              <a:rPr lang="en-US" dirty="0"/>
              <a:t> pod </a:t>
            </a:r>
            <a:r>
              <a:rPr lang="en-US" dirty="0" err="1"/>
              <a:t>čarou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konci</a:t>
            </a:r>
            <a:r>
              <a:rPr lang="en-US" dirty="0"/>
              <a:t> </a:t>
            </a:r>
            <a:r>
              <a:rPr lang="en-US" dirty="0" err="1"/>
              <a:t>stránky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konci</a:t>
            </a:r>
            <a:r>
              <a:rPr lang="en-US" dirty="0"/>
              <a:t> </a:t>
            </a:r>
            <a:r>
              <a:rPr lang="en-US" dirty="0" err="1"/>
              <a:t>kapitoly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knihy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cs-CZ" dirty="0"/>
              <a:t>2) tzv. Harvardský systém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Příjmení</a:t>
            </a:r>
            <a:r>
              <a:rPr lang="cs-CZ" dirty="0"/>
              <a:t> autora</a:t>
            </a:r>
            <a:r>
              <a:rPr lang="en-US" dirty="0"/>
              <a:t>,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cs-CZ" dirty="0"/>
              <a:t>publikace (</a:t>
            </a:r>
            <a:r>
              <a:rPr lang="en-US" dirty="0" err="1"/>
              <a:t>čísl</a:t>
            </a:r>
            <a:r>
              <a:rPr lang="cs-CZ" dirty="0"/>
              <a:t>o</a:t>
            </a:r>
            <a:r>
              <a:rPr lang="en-US" dirty="0"/>
              <a:t> </a:t>
            </a:r>
            <a:r>
              <a:rPr lang="en-US" dirty="0" err="1"/>
              <a:t>stránky</a:t>
            </a:r>
            <a:r>
              <a:rPr lang="cs-CZ" dirty="0"/>
              <a:t>)</a:t>
            </a:r>
            <a:r>
              <a:rPr lang="en-US" dirty="0"/>
              <a:t> v </a:t>
            </a:r>
            <a:r>
              <a:rPr lang="en-US" dirty="0" err="1"/>
              <a:t>závorce</a:t>
            </a:r>
            <a:r>
              <a:rPr lang="cs-CZ" dirty="0"/>
              <a:t> v textu</a:t>
            </a:r>
            <a:r>
              <a:rPr lang="en-US" dirty="0"/>
              <a:t> (</a:t>
            </a:r>
            <a:r>
              <a:rPr lang="en-US" dirty="0" err="1"/>
              <a:t>odkaz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seznam</a:t>
            </a:r>
            <a:r>
              <a:rPr lang="en-US" dirty="0"/>
              <a:t> </a:t>
            </a:r>
            <a:r>
              <a:rPr lang="en-US" dirty="0" err="1"/>
              <a:t>zdrojů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textem</a:t>
            </a:r>
            <a:r>
              <a:rPr lang="en-US" dirty="0"/>
              <a:t>)</a:t>
            </a:r>
            <a:r>
              <a:rPr lang="cs-CZ" dirty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779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66036"/>
            <a:ext cx="8229600" cy="556012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Odkazy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zdroje</a:t>
            </a:r>
            <a:r>
              <a:rPr lang="en-US" dirty="0"/>
              <a:t> </a:t>
            </a:r>
            <a:r>
              <a:rPr lang="en-US" dirty="0" err="1"/>
              <a:t>pomocí</a:t>
            </a:r>
            <a:r>
              <a:rPr lang="en-US" dirty="0"/>
              <a:t> </a:t>
            </a:r>
            <a:r>
              <a:rPr lang="cs-CZ" dirty="0"/>
              <a:t>„poznámky pod čarou“: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Zdroj</a:t>
            </a:r>
            <a:r>
              <a:rPr lang="en-US" dirty="0"/>
              <a:t> je </a:t>
            </a:r>
            <a:r>
              <a:rPr lang="en-US" dirty="0" err="1"/>
              <a:t>uveden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stejné</a:t>
            </a:r>
            <a:r>
              <a:rPr lang="en-US" dirty="0"/>
              <a:t> </a:t>
            </a:r>
            <a:r>
              <a:rPr lang="en-US" dirty="0" err="1"/>
              <a:t>formě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v </a:t>
            </a:r>
            <a:r>
              <a:rPr lang="en-US" dirty="0" err="1"/>
              <a:t>seznamu</a:t>
            </a:r>
            <a:r>
              <a:rPr lang="en-US" dirty="0"/>
              <a:t> </a:t>
            </a:r>
            <a:r>
              <a:rPr lang="en-US" dirty="0" err="1"/>
              <a:t>zdrojů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textem</a:t>
            </a:r>
            <a:r>
              <a:rPr lang="en-US" dirty="0"/>
              <a:t>. U </a:t>
            </a:r>
            <a:r>
              <a:rPr lang="en-US" dirty="0" err="1"/>
              <a:t>citací</a:t>
            </a:r>
            <a:r>
              <a:rPr lang="en-US" dirty="0"/>
              <a:t> se </a:t>
            </a:r>
            <a:r>
              <a:rPr lang="en-US" dirty="0" err="1"/>
              <a:t>doplňuje</a:t>
            </a:r>
            <a:r>
              <a:rPr lang="en-US" dirty="0"/>
              <a:t> </a:t>
            </a:r>
            <a:r>
              <a:rPr lang="en-US" dirty="0" err="1"/>
              <a:t>číslo</a:t>
            </a:r>
            <a:r>
              <a:rPr lang="en-US" dirty="0"/>
              <a:t> </a:t>
            </a:r>
            <a:r>
              <a:rPr lang="en-US" dirty="0" err="1"/>
              <a:t>strany</a:t>
            </a:r>
            <a:r>
              <a:rPr lang="en-US" dirty="0"/>
              <a:t> z </a:t>
            </a:r>
            <a:r>
              <a:rPr lang="en-US" dirty="0" err="1"/>
              <a:t>níž</a:t>
            </a:r>
            <a:r>
              <a:rPr lang="en-US" dirty="0"/>
              <a:t> </a:t>
            </a:r>
            <a:r>
              <a:rPr lang="en-US" dirty="0" err="1"/>
              <a:t>bylo</a:t>
            </a:r>
            <a:r>
              <a:rPr lang="en-US" dirty="0"/>
              <a:t> </a:t>
            </a:r>
            <a:r>
              <a:rPr lang="en-US" dirty="0" err="1"/>
              <a:t>citováno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PŘÍJMENÍ, </a:t>
            </a:r>
            <a:r>
              <a:rPr lang="en-US" dirty="0" err="1">
                <a:solidFill>
                  <a:srgbClr val="000000"/>
                </a:solidFill>
              </a:rPr>
              <a:t>Jméno</a:t>
            </a:r>
            <a:r>
              <a:rPr lang="en-US" dirty="0">
                <a:solidFill>
                  <a:srgbClr val="000000"/>
                </a:solidFill>
              </a:rPr>
              <a:t>. </a:t>
            </a:r>
            <a:r>
              <a:rPr lang="en-US" i="1" dirty="0" err="1">
                <a:solidFill>
                  <a:srgbClr val="000000"/>
                </a:solidFill>
              </a:rPr>
              <a:t>Název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i="1" dirty="0" err="1">
                <a:solidFill>
                  <a:srgbClr val="000000"/>
                </a:solidFill>
              </a:rPr>
              <a:t>knihy</a:t>
            </a:r>
            <a:r>
              <a:rPr lang="en-US" dirty="0">
                <a:solidFill>
                  <a:srgbClr val="000000"/>
                </a:solidFill>
              </a:rPr>
              <a:t>. </a:t>
            </a:r>
            <a:r>
              <a:rPr lang="en-US" dirty="0" err="1">
                <a:solidFill>
                  <a:srgbClr val="000000"/>
                </a:solidFill>
              </a:rPr>
              <a:t>Místo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vydání</a:t>
            </a:r>
            <a:r>
              <a:rPr lang="en-US" dirty="0">
                <a:solidFill>
                  <a:srgbClr val="000000"/>
                </a:solidFill>
              </a:rPr>
              <a:t>: </a:t>
            </a:r>
            <a:r>
              <a:rPr lang="en-US" dirty="0" err="1">
                <a:solidFill>
                  <a:srgbClr val="000000"/>
                </a:solidFill>
              </a:rPr>
              <a:t>Nakladatel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dirty="0" err="1">
                <a:solidFill>
                  <a:srgbClr val="000000"/>
                </a:solidFill>
              </a:rPr>
              <a:t>rok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vydání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dirty="0">
                <a:solidFill>
                  <a:srgbClr val="FF0000"/>
                </a:solidFill>
              </a:rPr>
              <a:t>s. 15.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165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7452"/>
            <a:ext cx="8229600" cy="5518711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Následuje</a:t>
            </a:r>
            <a:r>
              <a:rPr lang="en-US" dirty="0"/>
              <a:t>-li </a:t>
            </a:r>
            <a:r>
              <a:rPr lang="en-US" dirty="0" err="1"/>
              <a:t>bezprostředně</a:t>
            </a:r>
            <a:r>
              <a:rPr lang="en-US" dirty="0"/>
              <a:t> </a:t>
            </a:r>
            <a:r>
              <a:rPr lang="en-US" dirty="0" err="1"/>
              <a:t>stejný</a:t>
            </a:r>
            <a:r>
              <a:rPr lang="en-US" dirty="0"/>
              <a:t> </a:t>
            </a:r>
            <a:r>
              <a:rPr lang="en-US" dirty="0" err="1"/>
              <a:t>zdroj</a:t>
            </a:r>
            <a:r>
              <a:rPr lang="en-US" dirty="0"/>
              <a:t> </a:t>
            </a:r>
            <a:r>
              <a:rPr lang="en-US" dirty="0" err="1"/>
              <a:t>napíšeme</a:t>
            </a:r>
            <a:r>
              <a:rPr lang="en-US" dirty="0"/>
              <a:t> </a:t>
            </a:r>
            <a:r>
              <a:rPr lang="en-US" dirty="0" err="1"/>
              <a:t>pouze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dirty="0" err="1"/>
              <a:t>Tamtéž</a:t>
            </a:r>
            <a:r>
              <a:rPr lang="en-US" dirty="0"/>
              <a:t> (Ibid., </a:t>
            </a:r>
            <a:r>
              <a:rPr lang="en-US" dirty="0" err="1"/>
              <a:t>Ibidem</a:t>
            </a:r>
            <a:r>
              <a:rPr lang="en-US" dirty="0"/>
              <a:t>)</a:t>
            </a:r>
          </a:p>
          <a:p>
            <a:pPr>
              <a:buFontTx/>
              <a:buChar char="-"/>
            </a:pPr>
            <a:r>
              <a:rPr lang="en-US" dirty="0"/>
              <a:t>u </a:t>
            </a:r>
            <a:r>
              <a:rPr lang="en-US" dirty="0" err="1"/>
              <a:t>citací</a:t>
            </a:r>
            <a:r>
              <a:rPr lang="en-US" dirty="0"/>
              <a:t> </a:t>
            </a:r>
            <a:r>
              <a:rPr lang="en-US" dirty="0" err="1"/>
              <a:t>doplníme</a:t>
            </a:r>
            <a:r>
              <a:rPr lang="en-US" dirty="0"/>
              <a:t> </a:t>
            </a:r>
            <a:r>
              <a:rPr lang="en-US" dirty="0" err="1"/>
              <a:t>číslo</a:t>
            </a:r>
            <a:r>
              <a:rPr lang="en-US" dirty="0"/>
              <a:t> </a:t>
            </a:r>
            <a:r>
              <a:rPr lang="en-US" dirty="0" err="1"/>
              <a:t>stránky</a:t>
            </a: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Tamtéž</a:t>
            </a:r>
            <a:r>
              <a:rPr lang="en-US" dirty="0"/>
              <a:t>, s. 15.</a:t>
            </a:r>
          </a:p>
        </p:txBody>
      </p:sp>
    </p:spTree>
    <p:extLst>
      <p:ext uri="{BB962C8B-B14F-4D97-AF65-F5344CB8AC3E}">
        <p14:creationId xmlns:p14="http://schemas.microsoft.com/office/powerpoint/2010/main" val="338665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ýsledek obrázku pro cit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210" y="387927"/>
            <a:ext cx="7880563" cy="5916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31809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927" y="-1780310"/>
            <a:ext cx="8192656" cy="6144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4093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0812"/>
            <a:ext cx="8229600" cy="5615351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IV. Rozšiřující poznámky</a:t>
            </a:r>
            <a:r>
              <a:rPr lang="en-US" b="1" dirty="0"/>
              <a:t>:</a:t>
            </a:r>
          </a:p>
          <a:p>
            <a:pPr>
              <a:buFontTx/>
              <a:buChar char="-"/>
            </a:pPr>
            <a:r>
              <a:rPr lang="en-US" dirty="0" err="1"/>
              <a:t>doplňujeme</a:t>
            </a:r>
            <a:r>
              <a:rPr lang="en-US" dirty="0"/>
              <a:t> </a:t>
            </a:r>
            <a:r>
              <a:rPr lang="en-US" dirty="0" err="1"/>
              <a:t>další</a:t>
            </a:r>
            <a:r>
              <a:rPr lang="en-US" dirty="0"/>
              <a:t> </a:t>
            </a:r>
            <a:r>
              <a:rPr lang="en-US" dirty="0" err="1"/>
              <a:t>informace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pro </a:t>
            </a:r>
            <a:r>
              <a:rPr lang="en-US" dirty="0" err="1"/>
              <a:t>hlavní</a:t>
            </a:r>
            <a:r>
              <a:rPr lang="en-US" dirty="0"/>
              <a:t> text </a:t>
            </a:r>
            <a:r>
              <a:rPr lang="en-US" dirty="0" err="1"/>
              <a:t>méně</a:t>
            </a:r>
            <a:r>
              <a:rPr lang="en-US" dirty="0"/>
              <a:t> </a:t>
            </a:r>
            <a:r>
              <a:rPr lang="en-US" dirty="0" err="1"/>
              <a:t>důležité</a:t>
            </a:r>
            <a:r>
              <a:rPr lang="en-US" dirty="0"/>
              <a:t>, </a:t>
            </a:r>
            <a:r>
              <a:rPr lang="en-US" dirty="0" err="1"/>
              <a:t>nicméně</a:t>
            </a:r>
            <a:r>
              <a:rPr lang="en-US" dirty="0"/>
              <a:t> </a:t>
            </a:r>
            <a:r>
              <a:rPr lang="en-US" dirty="0" err="1"/>
              <a:t>chceme</a:t>
            </a:r>
            <a:r>
              <a:rPr lang="en-US" dirty="0"/>
              <a:t> je </a:t>
            </a:r>
            <a:r>
              <a:rPr lang="en-US" dirty="0" err="1"/>
              <a:t>uvést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pod pořadovým číslem „pod čarou“</a:t>
            </a: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764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9842"/>
            <a:ext cx="8229600" cy="5546322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I. </a:t>
            </a:r>
            <a:r>
              <a:rPr lang="en-US" b="1" dirty="0" err="1"/>
              <a:t>Struktura</a:t>
            </a:r>
            <a:r>
              <a:rPr lang="en-US" b="1" dirty="0"/>
              <a:t>:</a:t>
            </a:r>
          </a:p>
          <a:p>
            <a:pPr marL="514350" indent="-514350">
              <a:buAutoNum type="arabicPeriod"/>
            </a:pPr>
            <a:r>
              <a:rPr lang="en-US" dirty="0" err="1"/>
              <a:t>úvod</a:t>
            </a:r>
            <a:endParaRPr lang="en-US" dirty="0"/>
          </a:p>
          <a:p>
            <a:pPr marL="514350" indent="-514350">
              <a:buAutoNum type="arabicPeriod"/>
            </a:pPr>
            <a:r>
              <a:rPr lang="cs-CZ" dirty="0"/>
              <a:t>analýza problému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závěr</a:t>
            </a:r>
            <a:endParaRPr lang="en-US" dirty="0"/>
          </a:p>
          <a:p>
            <a:pPr marL="514350" indent="-514350">
              <a:buAutoNum type="arabicPeriod"/>
            </a:pPr>
            <a:r>
              <a:rPr lang="cs-CZ" dirty="0"/>
              <a:t>soupis zdrojů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670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2230"/>
            <a:ext cx="8229600" cy="5573934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b="1" dirty="0" err="1"/>
              <a:t>úvod</a:t>
            </a:r>
            <a:endParaRPr lang="en-US" b="1" dirty="0"/>
          </a:p>
          <a:p>
            <a:pPr>
              <a:buFontTx/>
              <a:buChar char="-"/>
            </a:pPr>
            <a:r>
              <a:rPr lang="en-US" dirty="0" err="1"/>
              <a:t>téma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důvod</a:t>
            </a:r>
            <a:r>
              <a:rPr lang="en-US" dirty="0"/>
              <a:t> </a:t>
            </a:r>
            <a:r>
              <a:rPr lang="en-US" dirty="0" err="1"/>
              <a:t>výběru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dosavadní</a:t>
            </a:r>
            <a:r>
              <a:rPr lang="en-US" dirty="0"/>
              <a:t> </a:t>
            </a:r>
            <a:r>
              <a:rPr lang="en-US" dirty="0" err="1"/>
              <a:t>poznání</a:t>
            </a:r>
            <a:r>
              <a:rPr lang="en-US" dirty="0"/>
              <a:t> / </a:t>
            </a:r>
            <a:r>
              <a:rPr lang="en-US" dirty="0" err="1"/>
              <a:t>zpracování</a:t>
            </a:r>
            <a:r>
              <a:rPr lang="en-US" dirty="0"/>
              <a:t> </a:t>
            </a:r>
            <a:r>
              <a:rPr lang="en-US" dirty="0" err="1"/>
              <a:t>problematiky</a:t>
            </a:r>
            <a:r>
              <a:rPr lang="en-US" dirty="0"/>
              <a:t> (</a:t>
            </a:r>
            <a:r>
              <a:rPr lang="en-US" dirty="0" err="1"/>
              <a:t>krátká</a:t>
            </a:r>
            <a:r>
              <a:rPr lang="en-US" dirty="0"/>
              <a:t> </a:t>
            </a:r>
            <a:r>
              <a:rPr lang="en-US" dirty="0" err="1"/>
              <a:t>charakteristika</a:t>
            </a:r>
            <a:r>
              <a:rPr lang="en-US" dirty="0"/>
              <a:t> </a:t>
            </a:r>
            <a:r>
              <a:rPr lang="cs-CZ" dirty="0"/>
              <a:t>použitých zdrojů</a:t>
            </a:r>
            <a:r>
              <a:rPr lang="en-US" dirty="0"/>
              <a:t>)</a:t>
            </a:r>
          </a:p>
          <a:p>
            <a:pPr>
              <a:buFontTx/>
              <a:buChar char="-"/>
            </a:pPr>
            <a:r>
              <a:rPr lang="en-US" dirty="0" err="1"/>
              <a:t>metody</a:t>
            </a:r>
            <a:r>
              <a:rPr lang="en-US" dirty="0"/>
              <a:t> </a:t>
            </a:r>
            <a:r>
              <a:rPr lang="en-US" dirty="0" err="1"/>
              <a:t>práce</a:t>
            </a:r>
            <a:r>
              <a:rPr lang="en-US" dirty="0"/>
              <a:t> (</a:t>
            </a:r>
            <a:r>
              <a:rPr lang="en-US" dirty="0" err="1"/>
              <a:t>jak</a:t>
            </a:r>
            <a:r>
              <a:rPr lang="en-US" dirty="0"/>
              <a:t>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postupovat</a:t>
            </a:r>
            <a:r>
              <a:rPr lang="en-US" dirty="0"/>
              <a:t>)</a:t>
            </a:r>
          </a:p>
          <a:p>
            <a:pPr>
              <a:buFontTx/>
              <a:buChar char="-"/>
            </a:pPr>
            <a:r>
              <a:rPr lang="en-US" dirty="0" err="1"/>
              <a:t>cíl</a:t>
            </a:r>
            <a:r>
              <a:rPr lang="en-US" dirty="0"/>
              <a:t> </a:t>
            </a:r>
            <a:r>
              <a:rPr lang="en-US" dirty="0" err="1"/>
              <a:t>práce</a:t>
            </a:r>
            <a:r>
              <a:rPr lang="en-US" dirty="0"/>
              <a:t> (</a:t>
            </a:r>
            <a:r>
              <a:rPr lang="en-US" dirty="0" err="1"/>
              <a:t>čeho</a:t>
            </a:r>
            <a:r>
              <a:rPr lang="en-US" dirty="0"/>
              <a:t> </a:t>
            </a:r>
            <a:r>
              <a:rPr lang="en-US" dirty="0" err="1"/>
              <a:t>chci</a:t>
            </a:r>
            <a:r>
              <a:rPr lang="en-US" dirty="0"/>
              <a:t> </a:t>
            </a:r>
            <a:r>
              <a:rPr lang="en-US" dirty="0" err="1"/>
              <a:t>dosáhnout</a:t>
            </a:r>
            <a:r>
              <a:rPr lang="en-US" dirty="0"/>
              <a:t>)</a:t>
            </a:r>
            <a:r>
              <a:rPr lang="cs-CZ" dirty="0"/>
              <a:t>, jasně formulovaný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096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2230"/>
            <a:ext cx="8229600" cy="5573934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2. </a:t>
            </a:r>
            <a:r>
              <a:rPr lang="cs-CZ" b="1" dirty="0"/>
              <a:t>analýza problému</a:t>
            </a:r>
            <a:endParaRPr lang="en-US" b="1" dirty="0"/>
          </a:p>
          <a:p>
            <a:pPr>
              <a:buFontTx/>
              <a:buChar char="-"/>
            </a:pPr>
            <a:r>
              <a:rPr lang="en-US" dirty="0" err="1"/>
              <a:t>postupné</a:t>
            </a:r>
            <a:r>
              <a:rPr lang="en-US" dirty="0"/>
              <a:t> </a:t>
            </a:r>
            <a:r>
              <a:rPr lang="en-US" dirty="0" err="1"/>
              <a:t>rozvinutí</a:t>
            </a:r>
            <a:r>
              <a:rPr lang="en-US" dirty="0"/>
              <a:t> </a:t>
            </a:r>
            <a:r>
              <a:rPr lang="cs-CZ" dirty="0"/>
              <a:t>analýzy</a:t>
            </a:r>
            <a:r>
              <a:rPr lang="en-US" dirty="0"/>
              <a:t>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logické</a:t>
            </a:r>
            <a:r>
              <a:rPr lang="en-US" dirty="0"/>
              <a:t> </a:t>
            </a:r>
            <a:r>
              <a:rPr lang="en-US" dirty="0" err="1"/>
              <a:t>struktury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součástí</a:t>
            </a:r>
            <a:r>
              <a:rPr lang="en-US" dirty="0"/>
              <a:t> </a:t>
            </a:r>
            <a:r>
              <a:rPr lang="en-US" dirty="0" err="1"/>
              <a:t>práce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:</a:t>
            </a:r>
          </a:p>
          <a:p>
            <a:pPr marL="514350" indent="-514350">
              <a:buAutoNum type="alphaLcParenR"/>
            </a:pPr>
            <a:r>
              <a:rPr lang="en-US" dirty="0" err="1"/>
              <a:t>popis</a:t>
            </a:r>
            <a:r>
              <a:rPr lang="en-US" dirty="0"/>
              <a:t> </a:t>
            </a:r>
            <a:r>
              <a:rPr lang="en-US" dirty="0" err="1"/>
              <a:t>díla</a:t>
            </a:r>
            <a:r>
              <a:rPr lang="en-US" dirty="0"/>
              <a:t> – </a:t>
            </a:r>
            <a:r>
              <a:rPr lang="en-US" dirty="0" err="1"/>
              <a:t>stručné</a:t>
            </a:r>
            <a:r>
              <a:rPr lang="en-US" dirty="0"/>
              <a:t> </a:t>
            </a:r>
            <a:r>
              <a:rPr lang="en-US" dirty="0" err="1"/>
              <a:t>výstižné</a:t>
            </a:r>
            <a:r>
              <a:rPr lang="en-US" dirty="0"/>
              <a:t> </a:t>
            </a:r>
            <a:r>
              <a:rPr lang="en-US" dirty="0" err="1"/>
              <a:t>přiblížení</a:t>
            </a:r>
            <a:r>
              <a:rPr lang="en-US" dirty="0"/>
              <a:t> </a:t>
            </a:r>
            <a:r>
              <a:rPr lang="en-US" dirty="0" err="1"/>
              <a:t>vzhledu</a:t>
            </a:r>
            <a:r>
              <a:rPr lang="en-US" dirty="0"/>
              <a:t> a </a:t>
            </a:r>
            <a:r>
              <a:rPr lang="en-US" dirty="0" err="1"/>
              <a:t>charakteru</a:t>
            </a:r>
            <a:r>
              <a:rPr lang="en-US" dirty="0"/>
              <a:t> </a:t>
            </a:r>
            <a:r>
              <a:rPr lang="en-US" dirty="0" err="1"/>
              <a:t>díla</a:t>
            </a:r>
            <a:endParaRPr lang="en-US" dirty="0"/>
          </a:p>
          <a:p>
            <a:pPr marL="514350" indent="-514350">
              <a:buAutoNum type="alphaLcParenR"/>
            </a:pPr>
            <a:r>
              <a:rPr lang="en-US" dirty="0" err="1"/>
              <a:t>přehled</a:t>
            </a:r>
            <a:r>
              <a:rPr lang="en-US" dirty="0"/>
              <a:t> </a:t>
            </a:r>
            <a:r>
              <a:rPr lang="en-US" dirty="0" err="1"/>
              <a:t>známých</a:t>
            </a:r>
            <a:r>
              <a:rPr lang="en-US" dirty="0"/>
              <a:t> </a:t>
            </a:r>
            <a:r>
              <a:rPr lang="en-US" dirty="0" err="1"/>
              <a:t>historických</a:t>
            </a:r>
            <a:r>
              <a:rPr lang="en-US" dirty="0"/>
              <a:t> </a:t>
            </a:r>
            <a:r>
              <a:rPr lang="en-US" dirty="0" err="1"/>
              <a:t>fakt</a:t>
            </a:r>
            <a:r>
              <a:rPr lang="en-US" dirty="0"/>
              <a:t> o </a:t>
            </a:r>
            <a:r>
              <a:rPr lang="en-US" dirty="0" err="1"/>
              <a:t>vzniku</a:t>
            </a:r>
            <a:r>
              <a:rPr lang="en-US" dirty="0"/>
              <a:t> a </a:t>
            </a:r>
            <a:r>
              <a:rPr lang="en-US" dirty="0" err="1"/>
              <a:t>další</a:t>
            </a:r>
            <a:r>
              <a:rPr lang="en-US" dirty="0"/>
              <a:t> </a:t>
            </a:r>
            <a:r>
              <a:rPr lang="en-US" dirty="0" err="1"/>
              <a:t>existenci</a:t>
            </a:r>
            <a:r>
              <a:rPr lang="en-US" dirty="0"/>
              <a:t> </a:t>
            </a:r>
            <a:r>
              <a:rPr lang="en-US" dirty="0" err="1"/>
              <a:t>díla</a:t>
            </a:r>
            <a:r>
              <a:rPr lang="en-US" dirty="0"/>
              <a:t> (</a:t>
            </a:r>
            <a:r>
              <a:rPr lang="en-US" dirty="0" err="1"/>
              <a:t>např</a:t>
            </a:r>
            <a:r>
              <a:rPr lang="en-US" dirty="0"/>
              <a:t>. </a:t>
            </a:r>
            <a:r>
              <a:rPr lang="en-US" dirty="0" err="1"/>
              <a:t>autorství</a:t>
            </a:r>
            <a:r>
              <a:rPr lang="en-US" dirty="0"/>
              <a:t>, </a:t>
            </a:r>
            <a:r>
              <a:rPr lang="en-US" dirty="0" err="1"/>
              <a:t>místo</a:t>
            </a:r>
            <a:r>
              <a:rPr lang="en-US" dirty="0"/>
              <a:t> </a:t>
            </a:r>
            <a:r>
              <a:rPr lang="en-US" dirty="0" err="1"/>
              <a:t>vzniku</a:t>
            </a:r>
            <a:r>
              <a:rPr lang="en-US" dirty="0"/>
              <a:t>, </a:t>
            </a:r>
            <a:r>
              <a:rPr lang="en-US" dirty="0" err="1"/>
              <a:t>objednavatel</a:t>
            </a:r>
            <a:r>
              <a:rPr lang="en-US" dirty="0"/>
              <a:t>, </a:t>
            </a:r>
            <a:r>
              <a:rPr lang="en-US" dirty="0" err="1"/>
              <a:t>další</a:t>
            </a:r>
            <a:r>
              <a:rPr lang="en-US" dirty="0"/>
              <a:t> </a:t>
            </a:r>
            <a:r>
              <a:rPr lang="en-US" dirty="0" err="1"/>
              <a:t>osudy</a:t>
            </a:r>
            <a:r>
              <a:rPr lang="en-US" dirty="0"/>
              <a:t> </a:t>
            </a:r>
            <a:r>
              <a:rPr lang="en-US" dirty="0" err="1"/>
              <a:t>díla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924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9842"/>
            <a:ext cx="8229600" cy="55463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c) </a:t>
            </a:r>
            <a:r>
              <a:rPr lang="en-US" dirty="0" err="1"/>
              <a:t>detailnější</a:t>
            </a:r>
            <a:r>
              <a:rPr lang="en-US" dirty="0"/>
              <a:t> </a:t>
            </a:r>
            <a:r>
              <a:rPr lang="cs-CZ" dirty="0"/>
              <a:t>analýza</a:t>
            </a:r>
            <a:r>
              <a:rPr lang="en-US" dirty="0"/>
              <a:t> </a:t>
            </a:r>
            <a:r>
              <a:rPr lang="en-US" dirty="0" err="1"/>
              <a:t>vybraného</a:t>
            </a:r>
            <a:r>
              <a:rPr lang="en-US" dirty="0"/>
              <a:t> </a:t>
            </a:r>
            <a:r>
              <a:rPr lang="en-US" dirty="0" err="1"/>
              <a:t>problému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 err="1"/>
              <a:t>Např</a:t>
            </a:r>
            <a:r>
              <a:rPr lang="en-US" dirty="0"/>
              <a:t>.</a:t>
            </a:r>
            <a:r>
              <a:rPr lang="cs-CZ" dirty="0"/>
              <a:t> (jen jedno téma)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dirty="0" err="1"/>
              <a:t>nejasné</a:t>
            </a:r>
            <a:r>
              <a:rPr lang="en-US" dirty="0"/>
              <a:t> </a:t>
            </a:r>
            <a:r>
              <a:rPr lang="en-US" dirty="0" err="1"/>
              <a:t>autorství</a:t>
            </a:r>
            <a:r>
              <a:rPr lang="en-US" dirty="0"/>
              <a:t> (</a:t>
            </a:r>
            <a:r>
              <a:rPr lang="en-US" dirty="0" err="1"/>
              <a:t>přiblížení</a:t>
            </a:r>
            <a:r>
              <a:rPr lang="en-US" dirty="0"/>
              <a:t> </a:t>
            </a:r>
            <a:r>
              <a:rPr lang="en-US" dirty="0" err="1"/>
              <a:t>existujících</a:t>
            </a:r>
            <a:r>
              <a:rPr lang="en-US" dirty="0"/>
              <a:t> </a:t>
            </a:r>
            <a:r>
              <a:rPr lang="en-US" dirty="0" err="1"/>
              <a:t>názorů</a:t>
            </a:r>
            <a:r>
              <a:rPr lang="en-US" dirty="0"/>
              <a:t>)</a:t>
            </a:r>
          </a:p>
          <a:p>
            <a:pPr>
              <a:buFontTx/>
              <a:buChar char="-"/>
            </a:pPr>
            <a:r>
              <a:rPr lang="cs-CZ" b="1" dirty="0"/>
              <a:t>stylová analýza - </a:t>
            </a:r>
            <a:r>
              <a:rPr lang="en-US" dirty="0" err="1"/>
              <a:t>stylová</a:t>
            </a:r>
            <a:r>
              <a:rPr lang="en-US" dirty="0"/>
              <a:t> </a:t>
            </a:r>
            <a:r>
              <a:rPr lang="en-US" dirty="0" err="1"/>
              <a:t>souvislost</a:t>
            </a:r>
            <a:r>
              <a:rPr lang="en-US" dirty="0"/>
              <a:t> s </a:t>
            </a:r>
            <a:r>
              <a:rPr lang="en-US" dirty="0" err="1"/>
              <a:t>dobovými</a:t>
            </a:r>
            <a:r>
              <a:rPr lang="en-US" dirty="0"/>
              <a:t> </a:t>
            </a:r>
            <a:r>
              <a:rPr lang="en-US" dirty="0" err="1"/>
              <a:t>uměleckými</a:t>
            </a:r>
            <a:r>
              <a:rPr lang="en-US" dirty="0"/>
              <a:t> </a:t>
            </a:r>
            <a:r>
              <a:rPr lang="en-US" dirty="0" err="1"/>
              <a:t>směry</a:t>
            </a:r>
            <a:r>
              <a:rPr lang="en-US" dirty="0"/>
              <a:t>, </a:t>
            </a:r>
            <a:r>
              <a:rPr lang="en-US" dirty="0" err="1"/>
              <a:t>díly</a:t>
            </a:r>
            <a:r>
              <a:rPr lang="en-US" dirty="0"/>
              <a:t>  </a:t>
            </a:r>
            <a:r>
              <a:rPr lang="en-US" dirty="0" err="1"/>
              <a:t>jiných</a:t>
            </a:r>
            <a:r>
              <a:rPr lang="en-US" dirty="0"/>
              <a:t> </a:t>
            </a:r>
            <a:r>
              <a:rPr lang="en-US" dirty="0" err="1"/>
              <a:t>umělců</a:t>
            </a:r>
            <a:r>
              <a:rPr lang="en-US" dirty="0"/>
              <a:t>, </a:t>
            </a:r>
            <a:r>
              <a:rPr lang="en-US" dirty="0" err="1"/>
              <a:t>jinými</a:t>
            </a:r>
            <a:r>
              <a:rPr lang="en-US" dirty="0"/>
              <a:t> </a:t>
            </a:r>
            <a:r>
              <a:rPr lang="en-US" dirty="0" err="1"/>
              <a:t>díly</a:t>
            </a:r>
            <a:r>
              <a:rPr lang="en-US" dirty="0"/>
              <a:t> </a:t>
            </a:r>
            <a:r>
              <a:rPr lang="en-US" dirty="0" err="1"/>
              <a:t>téhož</a:t>
            </a:r>
            <a:r>
              <a:rPr lang="en-US" dirty="0"/>
              <a:t> </a:t>
            </a:r>
            <a:r>
              <a:rPr lang="en-US" dirty="0" err="1"/>
              <a:t>autora</a:t>
            </a:r>
            <a:r>
              <a:rPr lang="en-US" dirty="0"/>
              <a:t> (v </a:t>
            </a:r>
            <a:r>
              <a:rPr lang="en-US" dirty="0" err="1"/>
              <a:t>čem</a:t>
            </a:r>
            <a:r>
              <a:rPr lang="en-US" dirty="0"/>
              <a:t> je </a:t>
            </a:r>
            <a:r>
              <a:rPr lang="en-US" dirty="0" err="1"/>
              <a:t>podobné</a:t>
            </a:r>
            <a:r>
              <a:rPr lang="en-US" dirty="0"/>
              <a:t>, v </a:t>
            </a:r>
            <a:r>
              <a:rPr lang="en-US" dirty="0" err="1"/>
              <a:t>čem</a:t>
            </a:r>
            <a:r>
              <a:rPr lang="en-US" dirty="0"/>
              <a:t> se </a:t>
            </a:r>
            <a:r>
              <a:rPr lang="en-US" dirty="0" err="1"/>
              <a:t>vymyká</a:t>
            </a:r>
            <a:r>
              <a:rPr lang="en-US" dirty="0"/>
              <a:t>) </a:t>
            </a:r>
          </a:p>
          <a:p>
            <a:pPr>
              <a:buFontTx/>
              <a:buChar char="-"/>
            </a:pPr>
            <a:r>
              <a:rPr lang="en-US" b="1" dirty="0" err="1"/>
              <a:t>ikonografická</a:t>
            </a:r>
            <a:r>
              <a:rPr lang="en-US" b="1" dirty="0"/>
              <a:t> a</a:t>
            </a:r>
            <a:r>
              <a:rPr lang="cs-CZ" b="1" dirty="0" err="1"/>
              <a:t>nalýza</a:t>
            </a:r>
            <a:r>
              <a:rPr lang="cs-CZ" b="1" dirty="0"/>
              <a:t> - </a:t>
            </a:r>
            <a:r>
              <a:rPr lang="en-US" dirty="0"/>
              <a:t>(</a:t>
            </a:r>
            <a:r>
              <a:rPr lang="cs-CZ" dirty="0"/>
              <a:t>popis</a:t>
            </a:r>
            <a:r>
              <a:rPr lang="en-US" dirty="0"/>
              <a:t> a </a:t>
            </a:r>
            <a:r>
              <a:rPr lang="en-US" dirty="0" err="1"/>
              <a:t>vysvětlení</a:t>
            </a:r>
            <a:r>
              <a:rPr lang="en-US" dirty="0"/>
              <a:t> </a:t>
            </a:r>
            <a:r>
              <a:rPr lang="en-US" dirty="0" err="1"/>
              <a:t>námětu</a:t>
            </a:r>
            <a:r>
              <a:rPr lang="en-US" dirty="0"/>
              <a:t>)</a:t>
            </a:r>
          </a:p>
          <a:p>
            <a:pPr>
              <a:buFontTx/>
              <a:buChar char="-"/>
            </a:pPr>
            <a:r>
              <a:rPr lang="cs-CZ" b="1" dirty="0"/>
              <a:t>kulturně historická analýza </a:t>
            </a:r>
            <a:r>
              <a:rPr lang="cs-CZ" dirty="0"/>
              <a:t>- </a:t>
            </a:r>
            <a:r>
              <a:rPr lang="en-US" dirty="0" err="1"/>
              <a:t>dobový</a:t>
            </a:r>
            <a:r>
              <a:rPr lang="en-US" dirty="0"/>
              <a:t> </a:t>
            </a:r>
            <a:r>
              <a:rPr lang="cs-CZ" dirty="0"/>
              <a:t>význam</a:t>
            </a:r>
            <a:r>
              <a:rPr lang="en-US" dirty="0"/>
              <a:t> </a:t>
            </a:r>
            <a:r>
              <a:rPr lang="en-US" dirty="0" err="1"/>
              <a:t>díla</a:t>
            </a:r>
            <a:r>
              <a:rPr lang="en-US" dirty="0"/>
              <a:t> (k </a:t>
            </a:r>
            <a:r>
              <a:rPr lang="en-US" dirty="0" err="1"/>
              <a:t>čemu</a:t>
            </a:r>
            <a:r>
              <a:rPr lang="en-US" dirty="0"/>
              <a:t> </a:t>
            </a:r>
            <a:r>
              <a:rPr lang="en-US" dirty="0" err="1"/>
              <a:t>dílo</a:t>
            </a:r>
            <a:r>
              <a:rPr lang="en-US" dirty="0"/>
              <a:t> v </a:t>
            </a:r>
            <a:r>
              <a:rPr lang="en-US" dirty="0" err="1"/>
              <a:t>době</a:t>
            </a:r>
            <a:r>
              <a:rPr lang="en-US" dirty="0"/>
              <a:t> </a:t>
            </a:r>
            <a:r>
              <a:rPr lang="en-US" dirty="0" err="1"/>
              <a:t>svého</a:t>
            </a:r>
            <a:r>
              <a:rPr lang="en-US" dirty="0"/>
              <a:t> </a:t>
            </a:r>
            <a:r>
              <a:rPr lang="en-US" dirty="0" err="1"/>
              <a:t>vzniku</a:t>
            </a:r>
            <a:r>
              <a:rPr lang="en-US" dirty="0"/>
              <a:t> </a:t>
            </a:r>
            <a:r>
              <a:rPr lang="en-US" dirty="0" err="1"/>
              <a:t>sloužilo</a:t>
            </a:r>
            <a:r>
              <a:rPr lang="en-US" dirty="0"/>
              <a:t>, </a:t>
            </a:r>
            <a:r>
              <a:rPr lang="en-US" dirty="0" err="1"/>
              <a:t>jak</a:t>
            </a:r>
            <a:r>
              <a:rPr lang="en-US" dirty="0"/>
              <a:t> ho </a:t>
            </a:r>
            <a:r>
              <a:rPr lang="en-US" dirty="0" err="1"/>
              <a:t>tehdejší</a:t>
            </a:r>
            <a:r>
              <a:rPr lang="en-US" dirty="0"/>
              <a:t> </a:t>
            </a:r>
            <a:r>
              <a:rPr lang="en-US" dirty="0" err="1"/>
              <a:t>lidé</a:t>
            </a:r>
            <a:r>
              <a:rPr lang="en-US" dirty="0"/>
              <a:t> </a:t>
            </a:r>
            <a:r>
              <a:rPr lang="en-US" dirty="0" err="1"/>
              <a:t>vnímali</a:t>
            </a:r>
            <a:r>
              <a:rPr lang="en-US" dirty="0"/>
              <a:t>…)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201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886E7E7B-8A06-4036-B42A-7A6325AFCD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971550"/>
            <a:ext cx="7677150" cy="491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2572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9842"/>
            <a:ext cx="8229600" cy="55463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3. </a:t>
            </a:r>
            <a:r>
              <a:rPr lang="en-US" b="1" dirty="0" err="1"/>
              <a:t>závěr</a:t>
            </a:r>
            <a:endParaRPr lang="en-US" b="1" dirty="0"/>
          </a:p>
          <a:p>
            <a:pPr>
              <a:buFontTx/>
              <a:buChar char="-"/>
            </a:pPr>
            <a:r>
              <a:rPr lang="en-US" dirty="0" err="1"/>
              <a:t>asi</a:t>
            </a:r>
            <a:r>
              <a:rPr lang="en-US" dirty="0"/>
              <a:t> 5% </a:t>
            </a:r>
            <a:r>
              <a:rPr lang="en-US" dirty="0" err="1"/>
              <a:t>práce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shrnutí</a:t>
            </a:r>
            <a:r>
              <a:rPr lang="en-US" dirty="0"/>
              <a:t> </a:t>
            </a:r>
            <a:r>
              <a:rPr lang="en-US" dirty="0" err="1"/>
              <a:t>učiněného</a:t>
            </a:r>
            <a:r>
              <a:rPr lang="en-US" dirty="0"/>
              <a:t> </a:t>
            </a:r>
            <a:r>
              <a:rPr lang="en-US" dirty="0" err="1"/>
              <a:t>poznání</a:t>
            </a:r>
            <a:r>
              <a:rPr lang="en-US" dirty="0"/>
              <a:t> – </a:t>
            </a:r>
            <a:r>
              <a:rPr lang="en-US" dirty="0" err="1"/>
              <a:t>vystižení</a:t>
            </a:r>
            <a:r>
              <a:rPr lang="en-US" dirty="0"/>
              <a:t> </a:t>
            </a:r>
            <a:r>
              <a:rPr lang="en-US" dirty="0" err="1"/>
              <a:t>toho</a:t>
            </a:r>
            <a:r>
              <a:rPr lang="en-US" dirty="0"/>
              <a:t> </a:t>
            </a:r>
            <a:r>
              <a:rPr lang="en-US" dirty="0" err="1"/>
              <a:t>nejpodstatnějšího</a:t>
            </a:r>
            <a:r>
              <a:rPr lang="cs-CZ" dirty="0"/>
              <a:t> vlastními slovy</a:t>
            </a:r>
            <a:r>
              <a:rPr lang="en-US" dirty="0"/>
              <a:t> (</a:t>
            </a:r>
            <a:r>
              <a:rPr lang="en-US" dirty="0" err="1"/>
              <a:t>již</a:t>
            </a:r>
            <a:r>
              <a:rPr lang="en-US" dirty="0"/>
              <a:t> </a:t>
            </a:r>
            <a:r>
              <a:rPr lang="en-US" dirty="0" err="1"/>
              <a:t>žádné</a:t>
            </a:r>
            <a:r>
              <a:rPr lang="en-US" dirty="0"/>
              <a:t> </a:t>
            </a:r>
            <a:r>
              <a:rPr lang="en-US" dirty="0" err="1"/>
              <a:t>nové</a:t>
            </a:r>
            <a:r>
              <a:rPr lang="en-US" dirty="0"/>
              <a:t> </a:t>
            </a:r>
            <a:r>
              <a:rPr lang="en-US" dirty="0" err="1"/>
              <a:t>informace</a:t>
            </a:r>
            <a:r>
              <a:rPr lang="en-US" dirty="0"/>
              <a:t>)</a:t>
            </a:r>
            <a:r>
              <a:rPr lang="cs-CZ" dirty="0"/>
              <a:t>, závěrečné zhodnocení</a:t>
            </a: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4. </a:t>
            </a:r>
            <a:r>
              <a:rPr lang="cs-CZ" b="1" dirty="0"/>
              <a:t>soupis zdrojů</a:t>
            </a:r>
            <a:endParaRPr lang="en-US" b="1" dirty="0"/>
          </a:p>
          <a:p>
            <a:pPr>
              <a:buFontTx/>
              <a:buChar char="-"/>
            </a:pPr>
            <a:r>
              <a:rPr lang="en-US" dirty="0" err="1"/>
              <a:t>seznam</a:t>
            </a:r>
            <a:r>
              <a:rPr lang="en-US" dirty="0"/>
              <a:t> v </a:t>
            </a:r>
            <a:r>
              <a:rPr lang="en-US" dirty="0" err="1"/>
              <a:t>práci</a:t>
            </a:r>
            <a:r>
              <a:rPr lang="en-US" dirty="0"/>
              <a:t> </a:t>
            </a:r>
            <a:r>
              <a:rPr lang="cs-CZ" dirty="0"/>
              <a:t>uvedených</a:t>
            </a:r>
            <a:r>
              <a:rPr lang="en-US" dirty="0"/>
              <a:t> </a:t>
            </a:r>
            <a:r>
              <a:rPr lang="en-US" dirty="0" err="1"/>
              <a:t>zdrojů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minimálně</a:t>
            </a:r>
            <a:r>
              <a:rPr lang="en-US" dirty="0"/>
              <a:t> </a:t>
            </a:r>
            <a:r>
              <a:rPr lang="cs-CZ" dirty="0"/>
              <a:t>5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v </a:t>
            </a:r>
            <a:r>
              <a:rPr lang="en-US" dirty="0" err="1"/>
              <a:t>abecedním</a:t>
            </a:r>
            <a:r>
              <a:rPr lang="en-US" dirty="0"/>
              <a:t> </a:t>
            </a:r>
            <a:r>
              <a:rPr lang="en-US" dirty="0" err="1"/>
              <a:t>pořádku</a:t>
            </a:r>
            <a:r>
              <a:rPr lang="en-US" dirty="0"/>
              <a:t>,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normy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338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1258"/>
            <a:ext cx="8229600" cy="550490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II. Normy uvádění titulů zdrojů</a:t>
            </a:r>
          </a:p>
          <a:p>
            <a:pPr marL="0" indent="0">
              <a:buNone/>
            </a:pPr>
            <a:r>
              <a:rPr lang="en-US" dirty="0" err="1"/>
              <a:t>Různé</a:t>
            </a:r>
            <a:r>
              <a:rPr lang="en-US" dirty="0"/>
              <a:t> </a:t>
            </a:r>
            <a:r>
              <a:rPr lang="en-US" dirty="0" err="1"/>
              <a:t>normy</a:t>
            </a:r>
            <a:r>
              <a:rPr lang="en-US" dirty="0"/>
              <a:t> (ISO 690)</a:t>
            </a:r>
          </a:p>
          <a:p>
            <a:pPr marL="0" indent="0">
              <a:buNone/>
            </a:pPr>
            <a:r>
              <a:rPr lang="en-US" dirty="0" err="1"/>
              <a:t>Minimálně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Kniha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PŘÍJMENÍ, </a:t>
            </a:r>
            <a:r>
              <a:rPr lang="en-US" dirty="0" err="1">
                <a:solidFill>
                  <a:srgbClr val="FF0000"/>
                </a:solidFill>
              </a:rPr>
              <a:t>Jméno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i="1" dirty="0" err="1">
                <a:solidFill>
                  <a:srgbClr val="FF0000"/>
                </a:solidFill>
              </a:rPr>
              <a:t>Název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knihy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dirty="0" err="1">
                <a:solidFill>
                  <a:srgbClr val="FF0000"/>
                </a:solidFill>
              </a:rPr>
              <a:t>Místo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vydání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 err="1">
                <a:solidFill>
                  <a:srgbClr val="FF0000"/>
                </a:solidFill>
              </a:rPr>
              <a:t>Nakladatel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rok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vydání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 err="1"/>
              <a:t>Katalog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PŘÍJMENÍ, </a:t>
            </a:r>
            <a:r>
              <a:rPr lang="en-US" dirty="0" err="1"/>
              <a:t>Jméno</a:t>
            </a:r>
            <a:r>
              <a:rPr lang="en-US" dirty="0"/>
              <a:t>. </a:t>
            </a:r>
            <a:r>
              <a:rPr lang="en-US" i="1" dirty="0" err="1"/>
              <a:t>Název</a:t>
            </a:r>
            <a:r>
              <a:rPr lang="en-US" i="1" dirty="0"/>
              <a:t> </a:t>
            </a:r>
            <a:r>
              <a:rPr lang="en-US" i="1" dirty="0" err="1"/>
              <a:t>katalogu</a:t>
            </a:r>
            <a:r>
              <a:rPr lang="en-US" i="1" dirty="0"/>
              <a:t> </a:t>
            </a:r>
            <a:r>
              <a:rPr lang="en-US" i="1" dirty="0">
                <a:solidFill>
                  <a:srgbClr val="FF0000"/>
                </a:solidFill>
              </a:rPr>
              <a:t>(</a:t>
            </a:r>
            <a:r>
              <a:rPr lang="en-US" i="1" dirty="0" err="1">
                <a:solidFill>
                  <a:srgbClr val="FF0000"/>
                </a:solidFill>
              </a:rPr>
              <a:t>kat</a:t>
            </a:r>
            <a:r>
              <a:rPr lang="en-US" dirty="0">
                <a:solidFill>
                  <a:srgbClr val="FF0000"/>
                </a:solidFill>
              </a:rPr>
              <a:t>.)</a:t>
            </a:r>
            <a:r>
              <a:rPr lang="en-US" dirty="0"/>
              <a:t>. </a:t>
            </a:r>
            <a:r>
              <a:rPr lang="en-US" dirty="0" err="1"/>
              <a:t>Místo</a:t>
            </a:r>
            <a:r>
              <a:rPr lang="en-US" dirty="0"/>
              <a:t> </a:t>
            </a:r>
            <a:r>
              <a:rPr lang="en-US" dirty="0" err="1"/>
              <a:t>vydání</a:t>
            </a:r>
            <a:r>
              <a:rPr lang="en-US" dirty="0"/>
              <a:t>: </a:t>
            </a:r>
            <a:r>
              <a:rPr lang="en-US" dirty="0" err="1"/>
              <a:t>Nakladatel</a:t>
            </a:r>
            <a:r>
              <a:rPr lang="en-US" dirty="0"/>
              <a:t>,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vydání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Školní</a:t>
            </a:r>
            <a:r>
              <a:rPr lang="en-US" dirty="0"/>
              <a:t> </a:t>
            </a:r>
            <a:r>
              <a:rPr lang="en-US" dirty="0" err="1"/>
              <a:t>práce</a:t>
            </a:r>
            <a:r>
              <a:rPr lang="en-US" dirty="0"/>
              <a:t> (</a:t>
            </a:r>
            <a:r>
              <a:rPr lang="en-US" dirty="0" err="1"/>
              <a:t>diplomová</a:t>
            </a:r>
            <a:r>
              <a:rPr lang="en-US" dirty="0"/>
              <a:t>): </a:t>
            </a:r>
          </a:p>
          <a:p>
            <a:pPr marL="0" indent="0">
              <a:buNone/>
            </a:pPr>
            <a:r>
              <a:rPr lang="en-US" dirty="0"/>
              <a:t>PŘÍJMENÍ, </a:t>
            </a:r>
            <a:r>
              <a:rPr lang="en-US" dirty="0" err="1"/>
              <a:t>Jméno</a:t>
            </a:r>
            <a:r>
              <a:rPr lang="en-US" dirty="0"/>
              <a:t>. </a:t>
            </a:r>
            <a:r>
              <a:rPr lang="en-US" i="1" dirty="0" err="1"/>
              <a:t>Název</a:t>
            </a:r>
            <a:r>
              <a:rPr lang="en-US" i="1" dirty="0"/>
              <a:t> </a:t>
            </a:r>
            <a:r>
              <a:rPr lang="en-US" i="1" dirty="0" err="1"/>
              <a:t>práce</a:t>
            </a:r>
            <a:r>
              <a:rPr lang="en-US" i="1" dirty="0"/>
              <a:t> </a:t>
            </a:r>
            <a:r>
              <a:rPr lang="en-US" i="1" dirty="0">
                <a:solidFill>
                  <a:srgbClr val="FF0000"/>
                </a:solidFill>
              </a:rPr>
              <a:t>(dip. p.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/>
              <a:t>. </a:t>
            </a:r>
            <a:r>
              <a:rPr lang="en-US" dirty="0" err="1"/>
              <a:t>Místo</a:t>
            </a:r>
            <a:r>
              <a:rPr lang="en-US" dirty="0"/>
              <a:t> </a:t>
            </a:r>
            <a:r>
              <a:rPr lang="en-US" dirty="0" err="1"/>
              <a:t>vydání</a:t>
            </a:r>
            <a:r>
              <a:rPr lang="en-US" dirty="0"/>
              <a:t>: </a:t>
            </a:r>
            <a:r>
              <a:rPr lang="en-US" dirty="0" err="1"/>
              <a:t>Nakladatel</a:t>
            </a:r>
            <a:r>
              <a:rPr lang="en-US" dirty="0"/>
              <a:t>,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vydání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184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2230"/>
            <a:ext cx="8229600" cy="55739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Text v </a:t>
            </a:r>
            <a:r>
              <a:rPr lang="en-US" dirty="0" err="1"/>
              <a:t>knize</a:t>
            </a:r>
            <a:r>
              <a:rPr lang="en-US" dirty="0"/>
              <a:t> </a:t>
            </a:r>
            <a:r>
              <a:rPr lang="en-US" dirty="0" err="1"/>
              <a:t>jiného</a:t>
            </a:r>
            <a:r>
              <a:rPr lang="en-US" dirty="0"/>
              <a:t> </a:t>
            </a:r>
            <a:r>
              <a:rPr lang="en-US" dirty="0" err="1"/>
              <a:t>autora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PŘÍJMENÍ, </a:t>
            </a:r>
            <a:r>
              <a:rPr lang="en-US" dirty="0" err="1"/>
              <a:t>Jméno</a:t>
            </a:r>
            <a:r>
              <a:rPr lang="en-US" dirty="0"/>
              <a:t>. </a:t>
            </a:r>
            <a:r>
              <a:rPr lang="en-US" dirty="0" err="1"/>
              <a:t>Název</a:t>
            </a:r>
            <a:r>
              <a:rPr lang="en-US" dirty="0"/>
              <a:t> </a:t>
            </a:r>
            <a:r>
              <a:rPr lang="en-US" dirty="0" err="1"/>
              <a:t>textu</a:t>
            </a:r>
            <a:r>
              <a:rPr lang="en-US" i="1" dirty="0"/>
              <a:t>. </a:t>
            </a:r>
            <a:r>
              <a:rPr lang="en-US" dirty="0">
                <a:solidFill>
                  <a:srgbClr val="FF0000"/>
                </a:solidFill>
              </a:rPr>
              <a:t>In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PŘÍJMENÍ, </a:t>
            </a:r>
            <a:r>
              <a:rPr lang="en-US" dirty="0" err="1">
                <a:solidFill>
                  <a:srgbClr val="FF0000"/>
                </a:solidFill>
              </a:rPr>
              <a:t>Jméno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i="1" dirty="0" err="1">
                <a:solidFill>
                  <a:srgbClr val="FF0000"/>
                </a:solidFill>
              </a:rPr>
              <a:t>Název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knihy</a:t>
            </a:r>
            <a:r>
              <a:rPr lang="en-US" dirty="0">
                <a:solidFill>
                  <a:srgbClr val="FF0000"/>
                </a:solidFill>
              </a:rPr>
              <a:t>.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 err="1"/>
              <a:t>Místo</a:t>
            </a:r>
            <a:r>
              <a:rPr lang="en-US" dirty="0"/>
              <a:t> </a:t>
            </a:r>
            <a:r>
              <a:rPr lang="en-US" dirty="0" err="1"/>
              <a:t>vydání</a:t>
            </a:r>
            <a:r>
              <a:rPr lang="en-US" dirty="0"/>
              <a:t>: </a:t>
            </a:r>
            <a:r>
              <a:rPr lang="en-US" dirty="0" err="1"/>
              <a:t>Nakladatel</a:t>
            </a:r>
            <a:r>
              <a:rPr lang="en-US" dirty="0"/>
              <a:t>,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vydání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Článek</a:t>
            </a:r>
            <a:r>
              <a:rPr lang="en-US" dirty="0"/>
              <a:t> v </a:t>
            </a:r>
            <a:r>
              <a:rPr lang="en-US" dirty="0" err="1"/>
              <a:t>časopise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PŘÍJMENÍ, </a:t>
            </a:r>
            <a:r>
              <a:rPr lang="en-US" dirty="0" err="1">
                <a:solidFill>
                  <a:srgbClr val="000000"/>
                </a:solidFill>
              </a:rPr>
              <a:t>Jméno</a:t>
            </a:r>
            <a:r>
              <a:rPr lang="en-US" dirty="0">
                <a:solidFill>
                  <a:srgbClr val="000000"/>
                </a:solidFill>
              </a:rPr>
              <a:t>. </a:t>
            </a:r>
            <a:r>
              <a:rPr lang="en-US" dirty="0" err="1">
                <a:solidFill>
                  <a:srgbClr val="000000"/>
                </a:solidFill>
              </a:rPr>
              <a:t>Název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článku</a:t>
            </a:r>
            <a:r>
              <a:rPr lang="en-US" dirty="0">
                <a:solidFill>
                  <a:srgbClr val="000000"/>
                </a:solidFill>
              </a:rPr>
              <a:t>. </a:t>
            </a:r>
            <a:r>
              <a:rPr lang="en-US" i="1" dirty="0" err="1">
                <a:solidFill>
                  <a:srgbClr val="FF0000"/>
                </a:solidFill>
              </a:rPr>
              <a:t>Název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časopisu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ročník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číslo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rozsah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stran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rok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vydání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 err="1"/>
              <a:t>Elektronický</a:t>
            </a:r>
            <a:r>
              <a:rPr lang="en-US" dirty="0"/>
              <a:t> </a:t>
            </a:r>
            <a:r>
              <a:rPr lang="en-US" dirty="0" err="1"/>
              <a:t>zdroj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PŘÍJMENÍ, </a:t>
            </a:r>
            <a:r>
              <a:rPr lang="en-US" dirty="0" err="1"/>
              <a:t>Jméno</a:t>
            </a:r>
            <a:r>
              <a:rPr lang="en-US" dirty="0"/>
              <a:t>. </a:t>
            </a:r>
            <a:r>
              <a:rPr lang="en-US" dirty="0" err="1"/>
              <a:t>Název</a:t>
            </a:r>
            <a:r>
              <a:rPr lang="en-US" dirty="0"/>
              <a:t> </a:t>
            </a:r>
            <a:r>
              <a:rPr lang="en-US" dirty="0" err="1"/>
              <a:t>textu</a:t>
            </a:r>
            <a:r>
              <a:rPr lang="en-US" dirty="0"/>
              <a:t>. </a:t>
            </a:r>
            <a:r>
              <a:rPr lang="en-US" dirty="0" err="1">
                <a:solidFill>
                  <a:srgbClr val="FF0000"/>
                </a:solidFill>
              </a:rPr>
              <a:t>Název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stránky</a:t>
            </a:r>
            <a:r>
              <a:rPr lang="en-US" dirty="0">
                <a:solidFill>
                  <a:srgbClr val="FF0000"/>
                </a:solidFill>
              </a:rPr>
              <a:t>[online]. </a:t>
            </a:r>
            <a:r>
              <a:rPr lang="en-US" dirty="0" err="1">
                <a:solidFill>
                  <a:srgbClr val="FF0000"/>
                </a:solidFill>
              </a:rPr>
              <a:t>Rok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vydání</a:t>
            </a:r>
            <a:r>
              <a:rPr lang="en-US" dirty="0">
                <a:solidFill>
                  <a:srgbClr val="FF0000"/>
                </a:solidFill>
              </a:rPr>
              <a:t> [datum </a:t>
            </a:r>
            <a:r>
              <a:rPr lang="en-US" dirty="0" err="1">
                <a:solidFill>
                  <a:srgbClr val="FF0000"/>
                </a:solidFill>
              </a:rPr>
              <a:t>citování</a:t>
            </a:r>
            <a:r>
              <a:rPr lang="en-US" dirty="0">
                <a:solidFill>
                  <a:srgbClr val="FF0000"/>
                </a:solidFill>
              </a:rPr>
              <a:t>]. </a:t>
            </a:r>
            <a:r>
              <a:rPr lang="en-US" dirty="0" err="1">
                <a:solidFill>
                  <a:srgbClr val="FF0000"/>
                </a:solidFill>
              </a:rPr>
              <a:t>Dostupný</a:t>
            </a:r>
            <a:r>
              <a:rPr lang="en-US" dirty="0">
                <a:solidFill>
                  <a:srgbClr val="FF0000"/>
                </a:solidFill>
              </a:rPr>
              <a:t> z: www </a:t>
            </a:r>
            <a:r>
              <a:rPr lang="en-US" dirty="0" err="1">
                <a:solidFill>
                  <a:srgbClr val="FF0000"/>
                </a:solidFill>
              </a:rPr>
              <a:t>adresa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380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615</Words>
  <Application>Microsoft Office PowerPoint</Application>
  <PresentationFormat>Předvádění na obrazovce (4:3)</PresentationFormat>
  <Paragraphs>79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Písemná práce (DU3)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Seminární práce (DU3)</dc:title>
  <dc:creator>Magda</dc:creator>
  <cp:lastModifiedBy>Ondřej Navrátil</cp:lastModifiedBy>
  <cp:revision>18</cp:revision>
  <dcterms:created xsi:type="dcterms:W3CDTF">2014-09-14T14:25:46Z</dcterms:created>
  <dcterms:modified xsi:type="dcterms:W3CDTF">2021-09-22T10:53:38Z</dcterms:modified>
</cp:coreProperties>
</file>