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73" r:id="rId4"/>
    <p:sldId id="274" r:id="rId5"/>
    <p:sldId id="275" r:id="rId6"/>
    <p:sldId id="276" r:id="rId7"/>
    <p:sldId id="277" r:id="rId8"/>
    <p:sldId id="278" r:id="rId9"/>
    <p:sldId id="283" r:id="rId10"/>
    <p:sldId id="279" r:id="rId11"/>
    <p:sldId id="280" r:id="rId12"/>
    <p:sldId id="281" r:id="rId13"/>
    <p:sldId id="282" r:id="rId14"/>
    <p:sldId id="266" r:id="rId15"/>
    <p:sldId id="264" r:id="rId16"/>
    <p:sldId id="263" r:id="rId17"/>
    <p:sldId id="259" r:id="rId18"/>
    <p:sldId id="262" r:id="rId19"/>
    <p:sldId id="260" r:id="rId20"/>
    <p:sldId id="270" r:id="rId21"/>
    <p:sldId id="261" r:id="rId22"/>
    <p:sldId id="269" r:id="rId23"/>
    <p:sldId id="268" r:id="rId24"/>
    <p:sldId id="272" r:id="rId25"/>
    <p:sldId id="267" r:id="rId26"/>
    <p:sldId id="2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69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92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75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25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48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5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56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06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6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67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69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2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7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69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53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84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26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2DD2D78-CB67-41C1-9F7A-718A0E3FB69B}" type="datetimeFigureOut">
              <a:rPr lang="cs-CZ" smtClean="0"/>
              <a:pPr/>
              <a:t>17.12.2022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CB87E05-C9BB-429F-9518-1CF393CF9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228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byonline.cz/tehotenstvi/aktivity-sporty/sex-v-tehotenstvi" TargetMode="External"/><Relationship Id="rId3" Type="http://schemas.openxmlformats.org/officeDocument/2006/relationships/hyperlink" Target="https://cs.wikipedia.org/wiki/Potrat" TargetMode="External"/><Relationship Id="rId7" Type="http://schemas.openxmlformats.org/officeDocument/2006/relationships/hyperlink" Target="https://fyzioklinika.cz/poradna/clanky-o-zdravi/11-fyziologicke-zmeny-v-tehotenstvi" TargetMode="External"/><Relationship Id="rId2" Type="http://schemas.openxmlformats.org/officeDocument/2006/relationships/hyperlink" Target="https://www.interupce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oplusjednicka.cz/trpelive-matky-ktere-zvire-ma-nejdelsi-brezost" TargetMode="External"/><Relationship Id="rId5" Type="http://schemas.openxmlformats.org/officeDocument/2006/relationships/hyperlink" Target="https://cs.wikipedia.org/wiki/Interrupce" TargetMode="External"/><Relationship Id="rId10" Type="http://schemas.openxmlformats.org/officeDocument/2006/relationships/hyperlink" Target="https://www.tehotenskytest-ivd.cz/blog/tehotenstvi/vysetreni-v-tehotenstvi-tyden-po-tydnu" TargetMode="External"/><Relationship Id="rId4" Type="http://schemas.openxmlformats.org/officeDocument/2006/relationships/hyperlink" Target="https://www.gynprenatal.cz/interrupce" TargetMode="External"/><Relationship Id="rId9" Type="http://schemas.openxmlformats.org/officeDocument/2006/relationships/hyperlink" Target="https://lekarske.slovniky.cz/pojem/gravidit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kosmetické, zavřít&#10;&#10;Popis byl vytvořen automaticky">
            <a:extLst>
              <a:ext uri="{FF2B5EF4-FFF2-40B4-BE49-F238E27FC236}">
                <a16:creationId xmlns:a16="http://schemas.microsoft.com/office/drawing/2014/main" id="{9CB9E032-28FD-02E6-7FBC-B8AFB8804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27B334-1E04-ED78-C294-BF4CB665E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02" y="1103313"/>
            <a:ext cx="9477375" cy="1868488"/>
          </a:xfrm>
        </p:spPr>
        <p:txBody>
          <a:bodyPr>
            <a:normAutofit fontScale="90000"/>
          </a:bodyPr>
          <a:lstStyle/>
          <a:p>
            <a:r>
              <a:rPr lang="cs-CZ" sz="6600" dirty="0">
                <a:solidFill>
                  <a:srgbClr val="FFFFFF"/>
                </a:solidFill>
                <a:latin typeface="Century Gothic" panose="020B0502020202020204" pitchFamily="34" charset="0"/>
              </a:rPr>
              <a:t>GRAVIDITA &amp; INTERUPCE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FA1A47-5BA3-E299-40BB-D99D315AB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599" y="5943600"/>
            <a:ext cx="3438525" cy="78104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FFFF"/>
                </a:solidFill>
                <a:latin typeface="Century Gothic" panose="020B0502020202020204" pitchFamily="34" charset="0"/>
              </a:rPr>
              <a:t>Žaneta Linhartová 523247</a:t>
            </a:r>
          </a:p>
          <a:p>
            <a:r>
              <a:rPr lang="cs-CZ" dirty="0">
                <a:solidFill>
                  <a:srgbClr val="FFFFFF"/>
                </a:solidFill>
                <a:latin typeface="Century Gothic" panose="020B0502020202020204" pitchFamily="34" charset="0"/>
              </a:rPr>
              <a:t>Adéla Crhová 523531</a:t>
            </a:r>
          </a:p>
        </p:txBody>
      </p:sp>
    </p:spTree>
    <p:extLst>
      <p:ext uri="{BB962C8B-B14F-4D97-AF65-F5344CB8AC3E}">
        <p14:creationId xmlns:p14="http://schemas.microsoft.com/office/powerpoint/2010/main" val="1897708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itchFamily="34" charset="0"/>
              </a:rPr>
              <a:t>PLODNÉ A NEPLODNÉ DNY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4" y="1732449"/>
            <a:ext cx="10800877" cy="4582087"/>
          </a:xfrm>
        </p:spPr>
        <p:txBody>
          <a:bodyPr>
            <a:normAutofit fontScale="70000" lnSpcReduction="20000"/>
          </a:bodyPr>
          <a:lstStyle/>
          <a:p>
            <a:r>
              <a:rPr lang="cs-CZ" sz="2600" dirty="0">
                <a:latin typeface="Century Gothic" pitchFamily="34" charset="0"/>
              </a:rPr>
              <a:t>Otěhotnění především v plodných dnech</a:t>
            </a:r>
          </a:p>
          <a:p>
            <a:pPr lvl="1"/>
            <a:r>
              <a:rPr lang="cs-CZ" sz="2600" dirty="0">
                <a:latin typeface="Century Gothic" pitchFamily="34" charset="0"/>
              </a:rPr>
              <a:t>mezi 2 menstruacemi – 13./14. den od prvního dne předcházející</a:t>
            </a:r>
          </a:p>
          <a:p>
            <a:pPr lvl="1"/>
            <a:r>
              <a:rPr lang="cs-CZ" sz="2600" dirty="0">
                <a:latin typeface="Century Gothic" pitchFamily="34" charset="0"/>
              </a:rPr>
              <a:t>= ovulace</a:t>
            </a:r>
          </a:p>
          <a:p>
            <a:pPr marL="269875" lvl="1" indent="-269875"/>
            <a:r>
              <a:rPr lang="cs-CZ" sz="2600" dirty="0">
                <a:latin typeface="Century Gothic" pitchFamily="34" charset="0"/>
              </a:rPr>
              <a:t>Vajíčko se ale nemusí z vaječníku uvolnit</a:t>
            </a:r>
          </a:p>
          <a:p>
            <a:pPr marL="575875" lvl="2" indent="-269875"/>
            <a:r>
              <a:rPr lang="cs-CZ" sz="2600" dirty="0">
                <a:latin typeface="Century Gothic" pitchFamily="34" charset="0"/>
              </a:rPr>
              <a:t>= anovulační cyklus</a:t>
            </a:r>
          </a:p>
          <a:p>
            <a:pPr marL="575875" lvl="2" indent="-269875"/>
            <a:r>
              <a:rPr lang="cs-CZ" sz="2600" dirty="0">
                <a:latin typeface="Century Gothic" pitchFamily="34" charset="0"/>
              </a:rPr>
              <a:t>oplození není možné</a:t>
            </a:r>
          </a:p>
          <a:p>
            <a:pPr marL="575875" lvl="2" indent="-269875"/>
            <a:r>
              <a:rPr lang="cs-CZ" sz="2600" dirty="0">
                <a:latin typeface="Century Gothic" pitchFamily="34" charset="0"/>
              </a:rPr>
              <a:t>nejčastější příčiny:</a:t>
            </a:r>
          </a:p>
          <a:p>
            <a:pPr marL="935875" lvl="3" indent="-269875"/>
            <a:r>
              <a:rPr lang="cs-CZ" sz="2600" dirty="0">
                <a:latin typeface="Century Gothic" pitchFamily="34" charset="0"/>
              </a:rPr>
              <a:t>U dívek v pubertě</a:t>
            </a:r>
          </a:p>
          <a:p>
            <a:pPr marL="935875" lvl="3" indent="-269875"/>
            <a:r>
              <a:rPr lang="cs-CZ" sz="2600" dirty="0">
                <a:latin typeface="Century Gothic" pitchFamily="34" charset="0"/>
              </a:rPr>
              <a:t>Po porodu, potratu</a:t>
            </a:r>
          </a:p>
          <a:p>
            <a:pPr marL="935875" lvl="3" indent="-269875"/>
            <a:r>
              <a:rPr lang="cs-CZ" sz="2600" dirty="0">
                <a:latin typeface="Century Gothic" pitchFamily="34" charset="0"/>
              </a:rPr>
              <a:t>Při těžkých onemocněních</a:t>
            </a:r>
          </a:p>
          <a:p>
            <a:pPr marL="935875" lvl="3" indent="-269875"/>
            <a:r>
              <a:rPr lang="cs-CZ" sz="2600" dirty="0">
                <a:latin typeface="Century Gothic" pitchFamily="34" charset="0"/>
              </a:rPr>
              <a:t>Během hormonálních poruch</a:t>
            </a:r>
          </a:p>
          <a:p>
            <a:pPr marL="935875" lvl="3" indent="-269875"/>
            <a:r>
              <a:rPr lang="cs-CZ" sz="2600" dirty="0">
                <a:latin typeface="Century Gothic" pitchFamily="34" charset="0"/>
              </a:rPr>
              <a:t>Ve stresu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6543" y="230038"/>
            <a:ext cx="10353762" cy="970450"/>
          </a:xfrm>
        </p:spPr>
        <p:txBody>
          <a:bodyPr/>
          <a:lstStyle/>
          <a:p>
            <a:r>
              <a:rPr lang="cs-CZ" dirty="0">
                <a:latin typeface="Century Gothic" pitchFamily="34" charset="0"/>
              </a:rPr>
              <a:t>ŽIVOTNÍ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6543" y="1155940"/>
            <a:ext cx="5060497" cy="549502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cs-CZ" sz="1800" dirty="0">
                <a:latin typeface="Century Gothic" pitchFamily="34" charset="0"/>
              </a:rPr>
              <a:t>Cigarety</a:t>
            </a:r>
          </a:p>
          <a:p>
            <a:pPr lvl="1"/>
            <a:r>
              <a:rPr lang="cs-CZ" dirty="0">
                <a:latin typeface="Century Gothic" pitchFamily="34" charset="0"/>
              </a:rPr>
              <a:t>Nižší porodní váha dítěte</a:t>
            </a:r>
          </a:p>
          <a:p>
            <a:pPr lvl="1"/>
            <a:r>
              <a:rPr lang="cs-CZ" dirty="0">
                <a:latin typeface="Century Gothic" pitchFamily="34" charset="0"/>
              </a:rPr>
              <a:t>Častější komplikace</a:t>
            </a:r>
          </a:p>
          <a:p>
            <a:pPr lvl="1"/>
            <a:r>
              <a:rPr lang="cs-CZ" dirty="0">
                <a:latin typeface="Century Gothic" pitchFamily="34" charset="0"/>
              </a:rPr>
              <a:t>Poruchy vývoje</a:t>
            </a:r>
          </a:p>
          <a:p>
            <a:pPr marL="269875" lvl="1" indent="-269875"/>
            <a:r>
              <a:rPr lang="cs-CZ" dirty="0">
                <a:latin typeface="Century Gothic" pitchFamily="34" charset="0"/>
              </a:rPr>
              <a:t>Alkohol</a:t>
            </a:r>
          </a:p>
          <a:p>
            <a:pPr marL="269875" lvl="1" indent="-269875"/>
            <a:r>
              <a:rPr lang="cs-CZ" dirty="0">
                <a:latin typeface="Century Gothic" pitchFamily="34" charset="0"/>
              </a:rPr>
              <a:t>Nepasterizované mléčné výrobky, neprovařené maso</a:t>
            </a:r>
          </a:p>
          <a:p>
            <a:pPr marL="269875" lvl="1" indent="-269875"/>
            <a:r>
              <a:rPr lang="cs-CZ" dirty="0">
                <a:latin typeface="Century Gothic" pitchFamily="34" charset="0"/>
              </a:rPr>
              <a:t>Léky</a:t>
            </a:r>
          </a:p>
          <a:p>
            <a:pPr lvl="1"/>
            <a:r>
              <a:rPr lang="cs-CZ" dirty="0">
                <a:latin typeface="Century Gothic" pitchFamily="34" charset="0"/>
              </a:rPr>
              <a:t>Vývoj orgánů</a:t>
            </a:r>
          </a:p>
          <a:p>
            <a:pPr marL="269875" lvl="1" indent="-269875"/>
            <a:r>
              <a:rPr lang="cs-CZ" dirty="0">
                <a:latin typeface="Century Gothic" pitchFamily="34" charset="0"/>
              </a:rPr>
              <a:t>Domácí zvířata</a:t>
            </a:r>
          </a:p>
          <a:p>
            <a:pPr lvl="1"/>
            <a:r>
              <a:rPr lang="cs-CZ" dirty="0">
                <a:latin typeface="Century Gothic" pitchFamily="34" charset="0"/>
              </a:rPr>
              <a:t>Toxoplazmóza</a:t>
            </a:r>
          </a:p>
          <a:p>
            <a:pPr marL="269875" lvl="1" indent="-269875"/>
            <a:r>
              <a:rPr lang="cs-CZ" dirty="0">
                <a:latin typeface="Century Gothic" pitchFamily="34" charset="0"/>
              </a:rPr>
              <a:t>Rentgenové záření</a:t>
            </a:r>
          </a:p>
          <a:p>
            <a:pPr lvl="1"/>
            <a:r>
              <a:rPr lang="cs-CZ" dirty="0">
                <a:latin typeface="Century Gothic" pitchFamily="34" charset="0"/>
              </a:rPr>
              <a:t>V prvních 14. týdnech</a:t>
            </a:r>
          </a:p>
          <a:p>
            <a:pPr lvl="1"/>
            <a:r>
              <a:rPr lang="cs-CZ" dirty="0">
                <a:latin typeface="Century Gothic" pitchFamily="34" charset="0"/>
              </a:rPr>
              <a:t>Vývoj plodu a orgánů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892" y="1173193"/>
            <a:ext cx="5511780" cy="4618008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cs-CZ" sz="1800" dirty="0">
                <a:latin typeface="Century Gothic" pitchFamily="34" charset="0"/>
              </a:rPr>
              <a:t>Kyselina listová</a:t>
            </a:r>
          </a:p>
          <a:p>
            <a:pPr lvl="1"/>
            <a:r>
              <a:rPr lang="cs-CZ" dirty="0">
                <a:latin typeface="Century Gothic" pitchFamily="34" charset="0"/>
              </a:rPr>
              <a:t>Ještě před otěhotněním</a:t>
            </a:r>
          </a:p>
          <a:p>
            <a:pPr lvl="1"/>
            <a:r>
              <a:rPr lang="cs-CZ" dirty="0">
                <a:latin typeface="Century Gothic" pitchFamily="34" charset="0"/>
              </a:rPr>
              <a:t>Nedostatek = riziko vzniku vývojových vad</a:t>
            </a:r>
          </a:p>
          <a:p>
            <a:pPr lvl="1"/>
            <a:r>
              <a:rPr lang="cs-CZ" dirty="0">
                <a:latin typeface="Century Gothic" pitchFamily="34" charset="0"/>
              </a:rPr>
              <a:t>Menší riziko předčasného porodu</a:t>
            </a:r>
          </a:p>
          <a:p>
            <a:r>
              <a:rPr lang="cs-CZ" sz="1800" dirty="0">
                <a:latin typeface="Century Gothic" pitchFamily="34" charset="0"/>
              </a:rPr>
              <a:t>Jód</a:t>
            </a:r>
          </a:p>
          <a:p>
            <a:pPr lvl="1"/>
            <a:r>
              <a:rPr lang="cs-CZ" dirty="0">
                <a:latin typeface="Century Gothic" pitchFamily="34" charset="0"/>
              </a:rPr>
              <a:t>Nedostatek = snížení funkce štítné žlázy, možný potrat, nízká porodní hmotnost dítěte, vyšší porodní úmrtnost dítěte, porucha duševního vývoje a nižší intelekt</a:t>
            </a:r>
          </a:p>
          <a:p>
            <a:r>
              <a:rPr lang="cs-CZ" sz="1800" dirty="0">
                <a:latin typeface="Century Gothic" pitchFamily="34" charset="0"/>
              </a:rPr>
              <a:t>Cvičení</a:t>
            </a:r>
          </a:p>
          <a:p>
            <a:pPr lvl="1"/>
            <a:r>
              <a:rPr lang="cs-CZ" dirty="0">
                <a:latin typeface="Century Gothic" pitchFamily="34" charset="0"/>
              </a:rPr>
              <a:t>Lehké, snadné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itchFamily="34" charset="0"/>
              </a:rPr>
              <a:t>POHLAVÍ DÍTĚTE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Century Gothic" pitchFamily="34" charset="0"/>
              </a:rPr>
              <a:t>Určeno pouze chromosomem, který nese spermie</a:t>
            </a:r>
          </a:p>
          <a:p>
            <a:r>
              <a:rPr lang="cs-CZ" sz="1800" dirty="0">
                <a:latin typeface="Century Gothic" pitchFamily="34" charset="0"/>
              </a:rPr>
              <a:t>Spermie nese chromosom X (děvče) nebo Y (chlapec)</a:t>
            </a:r>
          </a:p>
          <a:p>
            <a:r>
              <a:rPr lang="cs-CZ" sz="1800" dirty="0">
                <a:latin typeface="Century Gothic" pitchFamily="34" charset="0"/>
              </a:rPr>
              <a:t>Vajíčko má pouze chromosom X</a:t>
            </a:r>
          </a:p>
          <a:p>
            <a:endParaRPr lang="cs-CZ" dirty="0"/>
          </a:p>
        </p:txBody>
      </p:sp>
      <p:pic>
        <p:nvPicPr>
          <p:cNvPr id="1026" name="Picture 2" descr="Pohlaví vašeho dítěte: víte, jak ho zjistit? - Nutrikl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342" y="2691531"/>
            <a:ext cx="5276850" cy="35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itchFamily="34" charset="0"/>
              </a:rPr>
              <a:t>SEX V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Century Gothic" pitchFamily="34" charset="0"/>
              </a:rPr>
              <a:t>Není škodlivý</a:t>
            </a:r>
          </a:p>
          <a:p>
            <a:pPr lvl="1"/>
            <a:r>
              <a:rPr lang="cs-CZ" dirty="0">
                <a:latin typeface="Century Gothic" pitchFamily="34" charset="0"/>
              </a:rPr>
              <a:t>Pouze během stavů krvácení, odtoku plodové vody, předčasnými stahy dělohy</a:t>
            </a:r>
          </a:p>
          <a:p>
            <a:r>
              <a:rPr lang="cs-CZ" sz="1800" dirty="0">
                <a:latin typeface="Century Gothic" pitchFamily="34" charset="0"/>
              </a:rPr>
              <a:t>Podle přání ženy</a:t>
            </a:r>
          </a:p>
          <a:p>
            <a:pPr lvl="1"/>
            <a:r>
              <a:rPr lang="cs-CZ" dirty="0">
                <a:latin typeface="Century Gothic" pitchFamily="34" charset="0"/>
              </a:rPr>
              <a:t>Volí frekvenci styku</a:t>
            </a:r>
          </a:p>
          <a:p>
            <a:pPr lvl="1"/>
            <a:r>
              <a:rPr lang="cs-CZ" dirty="0">
                <a:latin typeface="Century Gothic" pitchFamily="34" charset="0"/>
              </a:rPr>
              <a:t>Polohy i aktivity</a:t>
            </a:r>
          </a:p>
          <a:p>
            <a:r>
              <a:rPr lang="cs-CZ" sz="1800" dirty="0">
                <a:latin typeface="Century Gothic" pitchFamily="34" charset="0"/>
              </a:rPr>
              <a:t>Překrvení pánve = větší chuť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11DB4-B5E5-628B-2A27-ABB8D318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Autofit/>
          </a:bodyPr>
          <a:lstStyle/>
          <a:p>
            <a:r>
              <a:rPr lang="cs-CZ" sz="4800" dirty="0">
                <a:latin typeface="Century Gothic" panose="020B0502020202020204" pitchFamily="34" charset="0"/>
              </a:rPr>
              <a:t>INTERUPCE</a:t>
            </a:r>
            <a:br>
              <a:rPr lang="cs-CZ" sz="4800" dirty="0">
                <a:latin typeface="Century Gothic" panose="020B0502020202020204" pitchFamily="34" charset="0"/>
              </a:rPr>
            </a:br>
            <a:r>
              <a:rPr lang="cs-CZ" sz="4800" dirty="0">
                <a:latin typeface="Century Gothic" panose="020B0502020202020204" pitchFamily="34" charset="0"/>
              </a:rPr>
              <a:t>POTRAT</a:t>
            </a:r>
            <a:br>
              <a:rPr lang="cs-CZ" sz="4800" dirty="0">
                <a:latin typeface="Century Gothic" panose="020B0502020202020204" pitchFamily="34" charset="0"/>
              </a:rPr>
            </a:br>
            <a:r>
              <a:rPr lang="cs-CZ" sz="4800" dirty="0">
                <a:latin typeface="Century Gothic" panose="020B0502020202020204" pitchFamily="34" charset="0"/>
              </a:rPr>
              <a:t>PŘERUŠENÍ TĚHOTENSTVÍ</a:t>
            </a:r>
          </a:p>
        </p:txBody>
      </p:sp>
    </p:spTree>
    <p:extLst>
      <p:ext uri="{BB962C8B-B14F-4D97-AF65-F5344CB8AC3E}">
        <p14:creationId xmlns:p14="http://schemas.microsoft.com/office/powerpoint/2010/main" val="339308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D0E82-FED3-C8F8-B939-D1C89DAD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DEFINICE A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948F0B-CECF-1AAA-04A3-BCBCDC6A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14525"/>
            <a:ext cx="10353762" cy="3876675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entury Gothic" panose="020B0502020202020204" pitchFamily="34" charset="0"/>
              </a:rPr>
              <a:t>zánik embrya nebo plodu v prvních 24 týdnech jeho existence</a:t>
            </a:r>
          </a:p>
          <a:p>
            <a:endParaRPr lang="cs-CZ" sz="1800" dirty="0">
              <a:latin typeface="Century Gothic" panose="020B0502020202020204" pitchFamily="34" charset="0"/>
            </a:endParaRPr>
          </a:p>
          <a:p>
            <a:r>
              <a:rPr lang="cs-CZ" sz="1800" dirty="0">
                <a:latin typeface="Century Gothic" panose="020B0502020202020204" pitchFamily="34" charset="0"/>
              </a:rPr>
              <a:t>podle příčiny – samovolný a umělý</a:t>
            </a:r>
          </a:p>
          <a:p>
            <a:endParaRPr lang="cs-CZ" sz="1800" dirty="0">
              <a:latin typeface="Century Gothic" panose="020B0502020202020204" pitchFamily="34" charset="0"/>
            </a:endParaRPr>
          </a:p>
          <a:p>
            <a:pPr marL="36900" indent="0">
              <a:buNone/>
            </a:pPr>
            <a:r>
              <a:rPr lang="cs-CZ" sz="1800" dirty="0">
                <a:latin typeface="Century Gothic" panose="020B0502020202020204" pitchFamily="34" charset="0"/>
              </a:rPr>
              <a:t>umělý dále rozdělujeme: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podle legality – lékařský a kriminální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podle provedení – chemický a chirurgický</a:t>
            </a:r>
          </a:p>
        </p:txBody>
      </p:sp>
    </p:spTree>
    <p:extLst>
      <p:ext uri="{BB962C8B-B14F-4D97-AF65-F5344CB8AC3E}">
        <p14:creationId xmlns:p14="http://schemas.microsoft.com/office/powerpoint/2010/main" val="263189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06940-485A-6FE6-BCB6-3C63DD0E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SAMOVOLNÝ POTRAT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2BB201-9E93-0F2A-C260-F7128B67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příčin může být celá řada, jak na straně embrya/plodu tak na straně matky</a:t>
            </a:r>
          </a:p>
          <a:p>
            <a:r>
              <a:rPr lang="cs-CZ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příklady: </a:t>
            </a:r>
            <a:r>
              <a:rPr lang="cs-CZ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genetické nebo chromozomální  poruchy embrya/plodu nebo anomálie dělohy, onemocnění, infekce nebo úraz matky</a:t>
            </a:r>
            <a:endParaRPr lang="cs-CZ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podle statistik samovolným potratem bohužel končí 15-25% všech těhotenství, které jsou již potvrzené buď těhotenským testem (</a:t>
            </a:r>
            <a:r>
              <a:rPr lang="cs-CZ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hCG</a:t>
            </a:r>
            <a:r>
              <a:rPr lang="cs-CZ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nebo lékařem (ultrazvuk).</a:t>
            </a:r>
            <a:endParaRPr lang="cs-CZ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6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B8F76-0508-978C-7712-477A545A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UMĚLÝ POTRAT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5F5556-0836-D094-724F-2B79A9AD4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4687400"/>
          </a:xfrm>
        </p:spPr>
        <p:txBody>
          <a:bodyPr>
            <a:normAutofit fontScale="25000" lnSpcReduction="20000"/>
          </a:bodyPr>
          <a:lstStyle/>
          <a:p>
            <a:r>
              <a:rPr lang="cs-CZ" sz="7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7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ČR d</a:t>
            </a:r>
            <a:r>
              <a:rPr lang="cs-CZ" sz="7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zákona č. 66/1986 Sb.</a:t>
            </a:r>
            <a:r>
              <a:rPr lang="cs-CZ" sz="7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může </a:t>
            </a:r>
            <a:r>
              <a:rPr lang="cs-CZ" sz="7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žena na vlastní přání žádat o přerušení svého těhotenství bez omezení do ukončeného 12. týdne, j</a:t>
            </a:r>
            <a:r>
              <a:rPr lang="cs-CZ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nutno provést ultrazvukové vyšetření s přesným změřením velikosti plodu, j</a:t>
            </a:r>
            <a:r>
              <a:rPr lang="cs-CZ" sz="7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edná se o placený zákrok, cena je v současnosti stanovena na cca 5000,- Kč</a:t>
            </a:r>
            <a:endParaRPr lang="cs-CZ" sz="7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12. do 24. týdne těhotenství je možné provést potrat z genetických nebo zdravotních důvodů, v tomto případě je zákrok hrazen pojišťovnou</a:t>
            </a:r>
          </a:p>
          <a:p>
            <a:r>
              <a:rPr lang="cs-CZ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16 let je třeba k interrupci souhlas rodičů, od 16 let si už o přerušení těhotenství může rozhodnout žena sama, ale pokud vám není alespoň 18, zákon ukládá povinnost po provedeném výkonu informovat rodiče, nikdo ale v tomto období nemá právo vyžadovat jejich souhlas předem</a:t>
            </a:r>
          </a:p>
          <a:p>
            <a:pPr marL="36900" indent="0">
              <a:buNone/>
            </a:pPr>
            <a:endParaRPr lang="cs-CZ" sz="7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cs-CZ" sz="7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současná legislativa neumožňuje provedení interupci: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7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jestliže během posledního půl roku byl podobný zákrok již proveden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7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jestliže je velikost plodu dle ultrazvuku větší než 12. týdnů</a:t>
            </a:r>
          </a:p>
          <a:p>
            <a:r>
              <a:rPr lang="cs-CZ" sz="7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výjimkou je pouze situace, kdy žena alespoň dvakrát rodila, nebo dovršila 35 let, nebo je důvodné podezření, že otěhotněla v důsledku trestné činnosti, která na ni byla spáchána, případně se jedná o zdravotní komplikace</a:t>
            </a:r>
          </a:p>
          <a:p>
            <a:endParaRPr lang="cs-CZ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2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8B953-64C9-716D-35BC-0CC30F3E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CHEMICKÁ INTERUPCE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60B0C-5493-CC02-4EBD-3BEB11C75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obvyklá metoda do 7. týdne těhotenství (změření na ultrazvuku)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orálně se podává látka </a:t>
            </a: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mifepriston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(preparát s názvem </a:t>
            </a: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Mifegyne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potrat vyvolává prostaglandin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 8 % z těchto interrupcí vyžaduje následný chirurgický zákrok, obvykle podtlakové odsání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ČR se tato metoda může provádět od roku 2013</a:t>
            </a:r>
          </a:p>
          <a:p>
            <a:pPr marL="36900" indent="0">
              <a:buNone/>
            </a:pPr>
            <a:endParaRPr lang="cs-CZ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22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51F9D-1E95-8FF2-34FD-998BEC60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CHEMICKÁ INTERUPCE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3E4A8-65AF-4A60-2179-2748F11D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39801"/>
          </a:xfrm>
        </p:spPr>
        <p:txBody>
          <a:bodyPr>
            <a:normAutofit fontScale="92500" lnSpcReduction="10000"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NÁVŠTĚVA:</a:t>
            </a:r>
            <a:endParaRPr lang="cs-CZ" sz="19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„potratová pilulka“ se musí podávat v lůžkovém zařízení pod kontrolou lékaře, žena musí v nemocnici po pozření 2 dávek </a:t>
            </a:r>
            <a:r>
              <a:rPr lang="cs-CZ" sz="19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mifepristonu</a:t>
            </a:r>
            <a:r>
              <a:rPr lang="cs-CZ" sz="19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zůstat přibližně 1-2 hodiny, neobjeví-li se komplikace,  odchází domů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má pacientka krevní skupinu </a:t>
            </a:r>
            <a:r>
              <a:rPr lang="cs-CZ" sz="19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lang="cs-CZ" sz="19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je jí aplikována profylakticky anti-D (látka proti tvorbě protilátek proti </a:t>
            </a:r>
            <a:r>
              <a:rPr lang="cs-CZ" sz="19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lang="cs-CZ" sz="19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faktoru, které by se mohly vytvořit a být problémem v příštím těhotenství).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NÁVŠTĚVA:</a:t>
            </a:r>
            <a:endParaRPr lang="cs-CZ" sz="19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další kontrolu se musí žena dostavit za 36-48 hodin a </a:t>
            </a:r>
            <a:r>
              <a:rPr lang="cs-CZ" sz="19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interupce</a:t>
            </a:r>
            <a:r>
              <a:rPr lang="cs-CZ" sz="19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dokončena podáním ještě jedné dávky </a:t>
            </a:r>
            <a:r>
              <a:rPr lang="cs-CZ" sz="19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mifepristonu</a:t>
            </a:r>
            <a:r>
              <a:rPr lang="cs-CZ" sz="19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opět je nutný krátký pobyt (minimálně hodina) v čekárně lůžkového zařízení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TŘETÍ NÁVŠTĚVA:</a:t>
            </a:r>
            <a:endParaRPr lang="cs-CZ" sz="19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povinná je i následná kontrola za 2-3 týdny k potvrzení úspěšného potratu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57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11DB4-B5E5-628B-2A27-ABB8D318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Century Gothic" panose="020B0502020202020204" pitchFamily="34" charset="0"/>
              </a:rPr>
              <a:t>GRAVIDITA</a:t>
            </a:r>
          </a:p>
        </p:txBody>
      </p:sp>
    </p:spTree>
    <p:extLst>
      <p:ext uri="{BB962C8B-B14F-4D97-AF65-F5344CB8AC3E}">
        <p14:creationId xmlns:p14="http://schemas.microsoft.com/office/powerpoint/2010/main" val="195789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95131-3B5C-25D8-1651-FEF7F881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MOŽNÉ KOMPLIKACE, RIZIKA A NÁSLEDKY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5145B-FB7D-B01B-D115-A4FAE844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pooperační zánět dutiny děložní se po farmakologickém přerušení prakticky nevyskytuje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nežádoucím efektem může být zvracení, nevolnost, bolesti v podbřišku, mírné špinění až krvácení (klidně celé šestinedělí)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bolesti se dají většinou zvládnout běžnými analgetiky (Ibuprofen) a klidovým režimem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největší riziko je infekce a krvácení, pokud je krvácení silné, je často nutno přistoupit k revizi dutiny děložní v narkóze z důvodu neúplného vypuzení plodu</a:t>
            </a:r>
            <a:endParaRPr lang="cs-CZ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408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E2B35-B620-4D8A-337B-FDF95EE3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CHIRURGICKÁ INTERUPCE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B1D760-F52E-010B-C1DE-5C93E523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39212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těhotenství do 12. týdne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provádí se v celkové anestézii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děložní čípek se zachytí speciálním nástrojem a provede se rozšíření kanálu děložního hrdla kovovými tyčinkami (dilatátory), čím větší gravidita tím větší dilatace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plodové vejce se z dutiny děložní odsaje podtlakovou savkou, po odsátí plodového vejce se někdy provádí tzv. revize dutiny děložní, při které se odstraní možné zbytky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optimální je provedení výkonu do cca 8.-9. týdne těhotenství, čím je těhotenství větší, tím je výkon pro pacientku a organismus více zatěžující a přináší více rizik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výkon se většinou provádí ambulantně v rámci jednodenní operativy - tj odchod domů po zákroku za dvě až několik hodin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má pacientka krevní skupinu </a:t>
            </a: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je jí aplikována profylakticky anti-D (látka proti tvorbě protilátek proti </a:t>
            </a: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faktoru, které by se mohly vytvořit a být problémem v příštím těhotenství).</a:t>
            </a:r>
          </a:p>
        </p:txBody>
      </p:sp>
    </p:spTree>
    <p:extLst>
      <p:ext uri="{BB962C8B-B14F-4D97-AF65-F5344CB8AC3E}">
        <p14:creationId xmlns:p14="http://schemas.microsoft.com/office/powerpoint/2010/main" val="279740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D090A-C9FD-1A46-4660-B9DD9F09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MOŽNÉ KOMPLIKACE, RIZIKA A NÁSLEDKY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FA3F55-815F-A4BE-C303-A6C618BF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31592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těsně po zákroku můžou být spíše mírnější bolesti v </a:t>
            </a: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podbříšku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mírné špinění až krvácení (klidně celé šestinedělí), bolesti se dají většinou zvládnout běžnými analgetiky (Ibuprofen) a klidovým režimem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komplikací může být perforace dělohy (proděravění) během výkonu, situace se řeší hned v jedné narkóze, obvykle laparoskopií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komplikací může být také nedostatečnost děložního hrdla, která hrozí více, protože se zde hrdlo roztahuje uměle, to pak může způsobovat opakované potrácení plodů nebo předčasný porod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riziko je infekce, děloha je díky roztaženému hrdlu pro bakterie z pochvy snadněji přístupná, jestliže dojde k zánětu dělohy, může se infekce šířit dál na vejcovody a vaječníky, důsledkem pak může být trvalá neplodnost díky neprůchodným vejcovodům nebo zhoršená průchodnost díky které se může vyskytnout mimoděložní těhotenství</a:t>
            </a:r>
          </a:p>
        </p:txBody>
      </p:sp>
    </p:spTree>
    <p:extLst>
      <p:ext uri="{BB962C8B-B14F-4D97-AF65-F5344CB8AC3E}">
        <p14:creationId xmlns:p14="http://schemas.microsoft.com/office/powerpoint/2010/main" val="4170538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9C6FE-68DD-031B-9DB8-A889DA5D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HYGIENICKÉ ZÁSADY PO INTERUPCI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24B5D-A92A-A4A2-CCF3-40ED0899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3 dny omezit fyzickou aktivitu a chránit se proti prochlazení a onemocnění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 2-3 týdny dodržovat zvýšenou hygienu tj. nekoupat se, ale jen sprchovat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pohlavní styk mít až po kontrole a po domluvě s lékařem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2 týdny po výkonu je doporučena kontrola u gynekologa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obnovení menstruace lze očekávat za 4 - 6 týdnů po výkonu, pokud se dosud menstruace neobjevila, je vhodné provést ultrazvuk a prohlédnout dělohu. 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se po zákroku objeví příznaky zánětu (vysoká teplota nad 38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°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silné bolesti břicha, silné krvácení), je nutné vyhledat co nejdříve lékařskou pomoc a provést kontrolní gynekologické vyšetření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9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49030-87CA-8D09-09A3-95C1E4BE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NELEGÁLNÍ POTRATY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CD89A-CA02-8757-9CAC-8BE41372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63626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nelegální potraty jsou jedny z nejnebezpečnější zákroků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ročně zemře ve světě na pokoutně provedený gynekologický zákrok kolem 70 tisíc žen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zákaz </a:t>
            </a: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interupcí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vede k jejich ilegálnímu provádění, zákrok provádějí často zcela nekvalifikované osoby v naprosto nevyhovujících podmínkách a to vážně ohrožuje zdraví a život těchto žen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minulosti se používaly manuální techniky jako pokusy propíchnout pletací jehlicí vak blan a vyvolat tak odtok plodové vody s následným potratem, tyto neodborné postupy však vedly k rozsáhlým poraněním ženy často s následným vykrvácením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stejně závažné následky měly pokusy vyvolat potrat chemicky – např. vstřikováním petroleje do dělohy, což při proniknutí do krevního oběhu ženy způsobilo otravu a smrt</a:t>
            </a:r>
          </a:p>
          <a:p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zemích se zakázanou </a:t>
            </a: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interupcí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nedostupnou antikoncepcí a nedostatečnou osvětou se tyto jevy vyskytují dodnes</a:t>
            </a:r>
            <a:endParaRPr lang="cs-CZ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5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E869F-B074-B128-B09F-7F34E4CC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609600"/>
            <a:ext cx="11696699" cy="970450"/>
          </a:xfrm>
        </p:spPr>
        <p:txBody>
          <a:bodyPr>
            <a:norm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„ÚČINNÉ“ RADY JAK NA SAMOVOLNÝ POTRAT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3563E9-ABB8-DE1F-ADC8-D32891CD1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19300"/>
            <a:ext cx="10353762" cy="3771900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entury Gothic" panose="020B0502020202020204" pitchFamily="34" charset="0"/>
              </a:rPr>
              <a:t>tinktura nebo čaj ze sporýše lékařského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skořice a jiná ostrá koření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chinin (dává se do toniku)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maliník, kontryhel, šalvěj, pelyněk, muškátový ořech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papája 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svařák z červeného vína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horká sprcha/vana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tanec</a:t>
            </a:r>
          </a:p>
          <a:p>
            <a:r>
              <a:rPr lang="cs-CZ" sz="1800" dirty="0">
                <a:latin typeface="Century Gothic" panose="020B0502020202020204" pitchFamily="34" charset="0"/>
              </a:rPr>
              <a:t>bouchání do břicha</a:t>
            </a:r>
          </a:p>
          <a:p>
            <a:endParaRPr lang="cs-CZ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84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01F63-2C0C-C7C6-30D4-36A833BF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D50368-A4C5-4C1A-E78B-6A8A5C75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32448"/>
            <a:ext cx="11429999" cy="49541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INTERUPCE.INFO (c2022). </a:t>
            </a:r>
            <a:r>
              <a:rPr lang="cs-CZ" sz="1800" i="1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Vše, co jste chtěli vědět o přerušení těhotenství</a:t>
            </a: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https://www.interupce.info/</a:t>
            </a:r>
            <a:endParaRPr lang="cs-CZ" sz="1800" u="sng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 (c2022</a:t>
            </a:r>
            <a:r>
              <a:rPr lang="cs-CZ" sz="18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). </a:t>
            </a:r>
            <a:r>
              <a:rPr lang="cs-CZ" sz="1800" i="1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Potrat</a:t>
            </a:r>
            <a:r>
              <a:rPr lang="cs-CZ" sz="1800" i="1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://cs.wikipedia.org/wiki/Potrat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MUDr. Kovář, P. (c2019). </a:t>
            </a:r>
            <a:r>
              <a:rPr lang="cs-CZ" sz="1800" i="1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Interrupce. 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GYNPRENATAL. </a:t>
            </a: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https://www.gynprenatal.cz/interrupce</a:t>
            </a:r>
            <a:endParaRPr lang="cs-CZ" sz="1800" u="sng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 (c2022). </a:t>
            </a:r>
            <a:r>
              <a:rPr lang="cs-CZ" sz="18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Interrupce. 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https://cs.wikipedia.org/wiki/Interrupce</a:t>
            </a:r>
            <a:r>
              <a:rPr lang="cs-CZ" sz="1800" b="1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u="sng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Jelínková, B. (22.8.2021). </a:t>
            </a:r>
            <a:r>
              <a:rPr lang="cs-CZ" sz="18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Trpělivé matky: Které zvíře má nejdelší březost</a:t>
            </a: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100+1. https://www.stoplusjednicka.cz/trpelive-matky-ktere-zvire-ma-nejdelsi-brezost</a:t>
            </a:r>
            <a:endParaRPr lang="cs-CZ" sz="1800" u="sng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FYZIOKLINIKA (c2011). </a:t>
            </a:r>
            <a:r>
              <a:rPr lang="cs-CZ" sz="1800" i="1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Fyziologické změny v těhotenství</a:t>
            </a:r>
            <a:r>
              <a:rPr lang="cs-CZ" sz="18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https://fyzioklinika.cz/poradna/clanky-o-zdravi/11-fyziologicke-zmeny-v-tehotenstvi</a:t>
            </a:r>
            <a:endParaRPr lang="cs-CZ" sz="1800" u="sng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MUDr. </a:t>
            </a: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Gerychová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R. (c20). </a:t>
            </a:r>
            <a:r>
              <a:rPr lang="cs-CZ" sz="18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Sex v těhotenství: ANO či NE?. </a:t>
            </a: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BabyOnline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https://www.babyonline.cz/tehotenstvi/aktivity-sporty/sex-v-tehotenstvi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u="sng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Velký lékařský slovník. (c1998). </a:t>
            </a:r>
            <a:r>
              <a:rPr lang="cs-CZ" sz="18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Gravidita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https://lekarske.slovniky.cz/pojem/gravidita</a:t>
            </a:r>
            <a:endParaRPr lang="cs-CZ" sz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IVDBiotech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(13.2.2021). </a:t>
            </a:r>
            <a:r>
              <a:rPr lang="cs-CZ" sz="18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Vyšetření v těhotenství týden po týdnu</a:t>
            </a:r>
            <a:r>
              <a:rPr lang="cs-CZ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https://www.tehotenskytest-ivd.cz/blog/tehotenstvi/vysetreni-v-tehotenstvi-tyden-po-tydnu</a:t>
            </a:r>
            <a:endParaRPr lang="cs-CZ" sz="1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23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itchFamily="34" charset="0"/>
              </a:rPr>
              <a:t>DEFINICE A 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Century Gothic" pitchFamily="34" charset="0"/>
              </a:rPr>
              <a:t>těhotenství/březost</a:t>
            </a:r>
          </a:p>
          <a:p>
            <a:r>
              <a:rPr lang="cs-CZ" sz="1800" dirty="0">
                <a:latin typeface="Century Gothic" pitchFamily="34" charset="0"/>
              </a:rPr>
              <a:t>proces od uhnízdění oplodněného vajíčka po porod</a:t>
            </a:r>
          </a:p>
          <a:p>
            <a:r>
              <a:rPr lang="cs-CZ" sz="1800" dirty="0">
                <a:latin typeface="Century Gothic" pitchFamily="34" charset="0"/>
              </a:rPr>
              <a:t>9 měsíců = 40 týdnů = 280 dnů</a:t>
            </a:r>
          </a:p>
          <a:p>
            <a:r>
              <a:rPr lang="cs-CZ" sz="1800" dirty="0">
                <a:latin typeface="Century Gothic" pitchFamily="34" charset="0"/>
              </a:rPr>
              <a:t>datace není zcela přesná, počítáno od poslední menstruace</a:t>
            </a:r>
          </a:p>
          <a:p>
            <a:r>
              <a:rPr lang="cs-CZ" sz="1800" dirty="0">
                <a:latin typeface="Century Gothic" pitchFamily="34" charset="0"/>
              </a:rPr>
              <a:t>rozdělení na týdny používají hlavně porodníci</a:t>
            </a:r>
          </a:p>
          <a:p>
            <a:r>
              <a:rPr lang="cs-CZ" sz="1800" dirty="0">
                <a:latin typeface="Century Gothic" pitchFamily="34" charset="0"/>
              </a:rPr>
              <a:t>důležité dělení na trimestry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itchFamily="34" charset="0"/>
              </a:rPr>
              <a:t>Fakt je 9 měsíců tolik?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entury Gothic" pitchFamily="34" charset="0"/>
              </a:rPr>
              <a:t>Slonice jsou březí  22 měsíců</a:t>
            </a:r>
          </a:p>
          <a:p>
            <a:r>
              <a:rPr lang="cs-CZ" dirty="0">
                <a:latin typeface="Century Gothic" pitchFamily="34" charset="0"/>
              </a:rPr>
              <a:t>Samice žraloků límcových  až 42 měsíců = 3,5 roku! :)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entury Gothic" pitchFamily="34" charset="0"/>
              </a:rPr>
              <a:t>FYZICKÉ ZMĚNY BĚHEM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Century Gothic" pitchFamily="34" charset="0"/>
              </a:rPr>
              <a:t>vývoj zárodku</a:t>
            </a:r>
          </a:p>
          <a:p>
            <a:r>
              <a:rPr lang="cs-CZ" sz="1800" dirty="0">
                <a:latin typeface="Century Gothic" pitchFamily="34" charset="0"/>
              </a:rPr>
              <a:t>vynechání menstruace (ne nezbytně)</a:t>
            </a:r>
          </a:p>
          <a:p>
            <a:r>
              <a:rPr lang="cs-CZ" sz="1800" dirty="0">
                <a:latin typeface="Century Gothic" pitchFamily="34" charset="0"/>
              </a:rPr>
              <a:t>oběhový systém – vyšší množství krve, zvýšení tepové frekvence</a:t>
            </a:r>
          </a:p>
          <a:p>
            <a:r>
              <a:rPr lang="cs-CZ" sz="1800" dirty="0">
                <a:latin typeface="Century Gothic" pitchFamily="34" charset="0"/>
              </a:rPr>
              <a:t>respirační systém – vyšší dechový objem, méně hluboké dýchání</a:t>
            </a:r>
          </a:p>
          <a:p>
            <a:r>
              <a:rPr lang="cs-CZ" sz="1800" dirty="0">
                <a:latin typeface="Century Gothic" pitchFamily="34" charset="0"/>
              </a:rPr>
              <a:t>namáhavější funkce ledvin – odvod vícero zplodin</a:t>
            </a:r>
          </a:p>
          <a:p>
            <a:r>
              <a:rPr lang="cs-CZ" sz="1800" dirty="0">
                <a:latin typeface="Century Gothic" pitchFamily="34" charset="0"/>
              </a:rPr>
              <a:t>zmenšení močového měchýře – vlivem zvětšování dělohy</a:t>
            </a:r>
          </a:p>
          <a:p>
            <a:r>
              <a:rPr lang="cs-CZ" sz="1800" dirty="0">
                <a:latin typeface="Century Gothic" pitchFamily="34" charset="0"/>
              </a:rPr>
              <a:t>náchylnost k zácpám – snížená pohyblivost střev</a:t>
            </a:r>
          </a:p>
          <a:p>
            <a:r>
              <a:rPr lang="cs-CZ" sz="1800" dirty="0">
                <a:latin typeface="Century Gothic" pitchFamily="34" charset="0"/>
              </a:rPr>
              <a:t>pocity na zvracení/zvracení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290" y="247290"/>
            <a:ext cx="10353762" cy="970450"/>
          </a:xfrm>
        </p:spPr>
        <p:txBody>
          <a:bodyPr/>
          <a:lstStyle/>
          <a:p>
            <a:r>
              <a:rPr lang="cs-CZ" dirty="0">
                <a:latin typeface="Century Gothic" pitchFamily="34" charset="0"/>
              </a:rPr>
              <a:t>PŘÍZNAKY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4784" y="956072"/>
            <a:ext cx="10353762" cy="405875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Nejisté 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střídání nálad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únava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závratě, mdloby, zvracení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změna chuti k jídlu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zvětšení prsou, napětí v nich</a:t>
            </a:r>
          </a:p>
          <a:p>
            <a:pPr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Pravděpodobné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vynechání menstruace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zvětšená pigmentace na dvorcích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silnější vaginální výtok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Zvětšená děloha</a:t>
            </a:r>
          </a:p>
          <a:p>
            <a:pPr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Jisté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pozitivní těhotenský test</a:t>
            </a:r>
          </a:p>
          <a:p>
            <a:pPr lvl="1">
              <a:lnSpc>
                <a:spcPct val="120000"/>
              </a:lnSpc>
            </a:pPr>
            <a:r>
              <a:rPr lang="cs-CZ" sz="7200" dirty="0">
                <a:effectLst/>
                <a:latin typeface="Century Gothic" pitchFamily="34" charset="0"/>
              </a:rPr>
              <a:t>ultrazvuk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itchFamily="34" charset="0"/>
              </a:rPr>
              <a:t>JISTÉ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4800"/>
            <a:r>
              <a:rPr lang="cs-CZ" dirty="0">
                <a:effectLst/>
                <a:latin typeface="Century Gothic" pitchFamily="34" charset="0"/>
              </a:rPr>
              <a:t>Těhotenské testy</a:t>
            </a:r>
          </a:p>
          <a:p>
            <a:pPr marL="628650" lvl="2" indent="-304800"/>
            <a:r>
              <a:rPr lang="cs-CZ" dirty="0">
                <a:effectLst/>
                <a:latin typeface="Century Gothic" pitchFamily="34" charset="0"/>
              </a:rPr>
              <a:t>pomocí </a:t>
            </a:r>
            <a:r>
              <a:rPr lang="cs-CZ" dirty="0" err="1">
                <a:effectLst/>
                <a:latin typeface="Century Gothic" pitchFamily="34" charset="0"/>
              </a:rPr>
              <a:t>hCG</a:t>
            </a:r>
            <a:r>
              <a:rPr lang="cs-CZ" dirty="0">
                <a:effectLst/>
                <a:latin typeface="Century Gothic" pitchFamily="34" charset="0"/>
              </a:rPr>
              <a:t> hormonu</a:t>
            </a:r>
          </a:p>
          <a:p>
            <a:pPr marL="702900" lvl="3" indent="-304800"/>
            <a:r>
              <a:rPr lang="cs-CZ" sz="1800" dirty="0">
                <a:effectLst/>
                <a:latin typeface="Century Gothic" pitchFamily="34" charset="0"/>
              </a:rPr>
              <a:t>uvolňuje se do krevního oběhu hned po zahnízdění oplodněného vajíčka</a:t>
            </a:r>
          </a:p>
          <a:p>
            <a:pPr marL="702900" lvl="3" indent="-304800"/>
            <a:r>
              <a:rPr lang="cs-CZ" sz="1800" dirty="0">
                <a:effectLst/>
                <a:latin typeface="Century Gothic" pitchFamily="34" charset="0"/>
              </a:rPr>
              <a:t>velmi rychle narůstá koncentrace</a:t>
            </a:r>
          </a:p>
          <a:p>
            <a:pPr marL="342900" lvl="2" indent="-304800"/>
            <a:r>
              <a:rPr lang="cs-CZ" sz="2000" dirty="0">
                <a:effectLst/>
                <a:latin typeface="Century Gothic" pitchFamily="34" charset="0"/>
              </a:rPr>
              <a:t>Ultrazvuk</a:t>
            </a:r>
          </a:p>
          <a:p>
            <a:pPr marL="702900" lvl="3" indent="-304800"/>
            <a:r>
              <a:rPr lang="cs-CZ" sz="1800" dirty="0">
                <a:effectLst/>
                <a:latin typeface="Century Gothic" pitchFamily="34" charset="0"/>
              </a:rPr>
              <a:t>nejdříve ve 4. týdnu</a:t>
            </a:r>
          </a:p>
          <a:p>
            <a:pPr marL="702900" lvl="3" indent="-304800"/>
            <a:endParaRPr lang="cs-CZ" sz="1800" dirty="0">
              <a:effectLst/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026" y="207034"/>
            <a:ext cx="10353762" cy="970450"/>
          </a:xfrm>
        </p:spPr>
        <p:txBody>
          <a:bodyPr/>
          <a:lstStyle/>
          <a:p>
            <a:r>
              <a:rPr lang="cs-CZ" dirty="0">
                <a:latin typeface="Century Gothic" pitchFamily="34" charset="0"/>
              </a:rPr>
              <a:t>PRŮVODCE TĚHOTENSTVÍM PO TÝDNU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7876" t="2956" r="5696"/>
          <a:stretch>
            <a:fillRect/>
          </a:stretch>
        </p:blipFill>
        <p:spPr bwMode="auto">
          <a:xfrm>
            <a:off x="707367" y="983411"/>
            <a:ext cx="10846278" cy="561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212785"/>
            <a:ext cx="10353762" cy="970450"/>
          </a:xfrm>
        </p:spPr>
        <p:txBody>
          <a:bodyPr/>
          <a:lstStyle/>
          <a:p>
            <a:r>
              <a:rPr lang="cs-CZ" dirty="0">
                <a:latin typeface="Century Gothic" pitchFamily="34" charset="0"/>
              </a:rPr>
              <a:t>VYŠETŘENÍ V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094094"/>
            <a:ext cx="10353762" cy="5125551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cs-CZ" sz="1900" dirty="0">
                <a:latin typeface="Century Gothic" panose="020B0502020202020204" pitchFamily="34" charset="0"/>
              </a:rPr>
              <a:t>1. trimestr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6. týden - potvrzení těhotenství a první vyšetření, zda není těhotenství mimoděložní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8.-10. týden - vstupní těhotenská prohlídka, obdržení těhotenské průkazky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12.-13. týden - pravidelná kontrola, genetické testy – podstoupení screeningu</a:t>
            </a:r>
          </a:p>
          <a:p>
            <a:pPr marL="36900" indent="0">
              <a:buNone/>
            </a:pPr>
            <a:r>
              <a:rPr lang="cs-CZ" sz="1900" dirty="0">
                <a:latin typeface="Century Gothic" panose="020B0502020202020204" pitchFamily="34" charset="0"/>
              </a:rPr>
              <a:t>2. trimestr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16. týden – genetický test na vrozené vývojové vady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20. týden – velký ultrazvuk, pohlaví dítěte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24.-28. týden – test na těhotenskou cukrovku</a:t>
            </a:r>
          </a:p>
          <a:p>
            <a:pPr marL="36900" indent="0">
              <a:buNone/>
            </a:pPr>
            <a:r>
              <a:rPr lang="cs-CZ" sz="1900" dirty="0">
                <a:latin typeface="Century Gothic" panose="020B0502020202020204" pitchFamily="34" charset="0"/>
              </a:rPr>
              <a:t>3. trimestr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30.-32. týden – ultrazvukový </a:t>
            </a:r>
            <a:r>
              <a:rPr lang="cs-CZ" sz="1900" dirty="0" err="1">
                <a:latin typeface="Century Gothic" panose="020B0502020202020204" pitchFamily="34" charset="0"/>
              </a:rPr>
              <a:t>screening</a:t>
            </a:r>
            <a:r>
              <a:rPr lang="cs-CZ" sz="1900" dirty="0">
                <a:latin typeface="Century Gothic" panose="020B0502020202020204" pitchFamily="34" charset="0"/>
              </a:rPr>
              <a:t> polohy dítěte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35. – 38. týden – stěr z pochvy kvůli nákaze streptokokem skupiny B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Od 37. týdne každý den - pravidelná kontrola</a:t>
            </a:r>
          </a:p>
          <a:p>
            <a:pPr lvl="1"/>
            <a:r>
              <a:rPr lang="cs-CZ" sz="1900" dirty="0">
                <a:latin typeface="Century Gothic" panose="020B0502020202020204" pitchFamily="34" charset="0"/>
              </a:rPr>
              <a:t>Od 37. týdne - </a:t>
            </a:r>
            <a:r>
              <a:rPr lang="cs-CZ" sz="1900" dirty="0" err="1">
                <a:latin typeface="Century Gothic" panose="020B0502020202020204" pitchFamily="34" charset="0"/>
              </a:rPr>
              <a:t>kardiotokografie</a:t>
            </a:r>
            <a:r>
              <a:rPr lang="cs-CZ" sz="1900" dirty="0">
                <a:latin typeface="Century Gothic" panose="020B0502020202020204" pitchFamily="34" charset="0"/>
              </a:rPr>
              <a:t> – srdeční frekvence dítěte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569</TotalTime>
  <Words>1858</Words>
  <Application>Microsoft Office PowerPoint</Application>
  <PresentationFormat>Širokoúhlá obrazovka</PresentationFormat>
  <Paragraphs>194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Calisto MT</vt:lpstr>
      <vt:lpstr>Century Gothic</vt:lpstr>
      <vt:lpstr>Symbol</vt:lpstr>
      <vt:lpstr>Times New Roman</vt:lpstr>
      <vt:lpstr>Wingdings 2</vt:lpstr>
      <vt:lpstr>Břidlice</vt:lpstr>
      <vt:lpstr>GRAVIDITA &amp; INTERUPCE</vt:lpstr>
      <vt:lpstr>GRAVIDITA</vt:lpstr>
      <vt:lpstr>DEFINICE A ZÁKLADNÍ INFORMACE</vt:lpstr>
      <vt:lpstr>Fakt je 9 měsíců tolik?</vt:lpstr>
      <vt:lpstr>FYZICKÉ ZMĚNY BĚHEM TĚHOTENSTVÍ</vt:lpstr>
      <vt:lpstr>PŘÍZNAKY </vt:lpstr>
      <vt:lpstr>JISTÉ TĚHOTENSTVÍ</vt:lpstr>
      <vt:lpstr>PRŮVODCE TĚHOTENSTVÍM PO TÝDNU</vt:lpstr>
      <vt:lpstr>VYŠETŘENÍ V TĚHOTENSTVÍ</vt:lpstr>
      <vt:lpstr>PLODNÉ A NEPLODNÉ DNY</vt:lpstr>
      <vt:lpstr>ŽIVOTNÍ STYL</vt:lpstr>
      <vt:lpstr>POHLAVÍ DÍTĚTE</vt:lpstr>
      <vt:lpstr>SEX V TĚHOTENSTVÍ</vt:lpstr>
      <vt:lpstr>INTERUPCE POTRAT PŘERUŠENÍ TĚHOTENSTVÍ</vt:lpstr>
      <vt:lpstr>DEFINICE A DĚLENÍ</vt:lpstr>
      <vt:lpstr>SAMOVOLNÝ POTRAT</vt:lpstr>
      <vt:lpstr>UMĚLÝ POTRAT</vt:lpstr>
      <vt:lpstr>CHEMICKÁ INTERUPCE</vt:lpstr>
      <vt:lpstr>CHEMICKÁ INTERUPCE</vt:lpstr>
      <vt:lpstr>MOŽNÉ KOMPLIKACE, RIZIKA A NÁSLEDKY</vt:lpstr>
      <vt:lpstr>CHIRURGICKÁ INTERUPCE</vt:lpstr>
      <vt:lpstr>MOŽNÉ KOMPLIKACE, RIZIKA A NÁSLEDKY</vt:lpstr>
      <vt:lpstr>HYGIENICKÉ ZÁSADY PO INTERUPCI</vt:lpstr>
      <vt:lpstr>NELEGÁLNÍ POTRATY</vt:lpstr>
      <vt:lpstr>„ÚČINNÉ“ RADY JAK NA SAMOVOLNÝ POTRAT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GRAVIDITA &amp; INTERUPCE</dc:title>
  <dc:creator>Adéla Crhová</dc:creator>
  <cp:lastModifiedBy>Slana Reissmannova Jitka</cp:lastModifiedBy>
  <cp:revision>7</cp:revision>
  <dcterms:created xsi:type="dcterms:W3CDTF">2022-12-12T16:55:11Z</dcterms:created>
  <dcterms:modified xsi:type="dcterms:W3CDTF">2022-12-17T19:02:57Z</dcterms:modified>
</cp:coreProperties>
</file>