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42" autoAdjust="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96B7E-5856-44B8-8D1A-45E850346A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Sexuální vychová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A9EABF-322B-4805-8FD2-6A044B637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4194404"/>
            <a:ext cx="6831673" cy="1086237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>
                <a:latin typeface="Times New Roman"/>
                <a:cs typeface="Times New Roman"/>
              </a:rPr>
              <a:t>Varvara Vasileva,</a:t>
            </a:r>
            <a:r>
              <a:rPr lang="cs-CZ" sz="2400" spc="-10" dirty="0">
                <a:latin typeface="Times New Roman"/>
                <a:cs typeface="Times New Roman"/>
              </a:rPr>
              <a:t> </a:t>
            </a:r>
            <a:r>
              <a:rPr lang="cs-CZ" sz="2400" dirty="0">
                <a:latin typeface="Times New Roman"/>
                <a:cs typeface="Times New Roman"/>
              </a:rPr>
              <a:t>UČO:</a:t>
            </a:r>
            <a:r>
              <a:rPr lang="cs-CZ" sz="2400" spc="-5" dirty="0">
                <a:latin typeface="Times New Roman"/>
                <a:cs typeface="Times New Roman"/>
              </a:rPr>
              <a:t> </a:t>
            </a:r>
            <a:r>
              <a:rPr lang="cs-CZ" sz="2400" dirty="0">
                <a:latin typeface="Times New Roman"/>
                <a:cs typeface="Times New Roman"/>
              </a:rPr>
              <a:t>499844, </a:t>
            </a:r>
            <a:r>
              <a:rPr lang="cs-CZ" sz="2400" dirty="0" err="1">
                <a:latin typeface="Times New Roman"/>
                <a:cs typeface="Times New Roman"/>
              </a:rPr>
              <a:t>PdF</a:t>
            </a:r>
            <a:r>
              <a:rPr lang="cs-CZ" sz="2400" dirty="0">
                <a:latin typeface="Times New Roman"/>
                <a:cs typeface="Times New Roman"/>
              </a:rPr>
              <a:t> B-VZ3S</a:t>
            </a:r>
            <a:r>
              <a:rPr lang="cs-CZ" sz="2400" spc="5" dirty="0">
                <a:latin typeface="Times New Roman"/>
                <a:cs typeface="Times New Roman"/>
              </a:rPr>
              <a:t> </a:t>
            </a:r>
            <a:r>
              <a:rPr lang="cs-CZ" sz="2400" dirty="0">
                <a:latin typeface="Times New Roman"/>
                <a:cs typeface="Times New Roman"/>
              </a:rPr>
              <a:t>[sem</a:t>
            </a:r>
            <a:r>
              <a:rPr lang="cs-CZ" sz="2400" spc="-10" dirty="0">
                <a:latin typeface="Times New Roman"/>
                <a:cs typeface="Times New Roman"/>
              </a:rPr>
              <a:t> </a:t>
            </a:r>
            <a:r>
              <a:rPr lang="cs-CZ" sz="2400" dirty="0">
                <a:latin typeface="Times New Roman"/>
                <a:cs typeface="Times New Roman"/>
              </a:rPr>
              <a:t>3],</a:t>
            </a:r>
            <a:r>
              <a:rPr lang="cs-CZ" sz="2400" spc="10" dirty="0">
                <a:latin typeface="Times New Roman"/>
                <a:cs typeface="Times New Roman"/>
              </a:rPr>
              <a:t> </a:t>
            </a:r>
            <a:r>
              <a:rPr lang="cs-CZ" sz="2400" spc="5" dirty="0">
                <a:latin typeface="Times New Roman"/>
                <a:cs typeface="Times New Roman"/>
              </a:rPr>
              <a:t>BMA3S </a:t>
            </a:r>
            <a:r>
              <a:rPr lang="cs-CZ" sz="2400" dirty="0">
                <a:latin typeface="Times New Roman"/>
                <a:cs typeface="Times New Roman"/>
              </a:rPr>
              <a:t> [sem</a:t>
            </a:r>
            <a:r>
              <a:rPr lang="cs-CZ" sz="2400" spc="-5" dirty="0">
                <a:latin typeface="Times New Roman"/>
                <a:cs typeface="Times New Roman"/>
              </a:rPr>
              <a:t> </a:t>
            </a:r>
            <a:r>
              <a:rPr lang="cs-CZ" sz="2400" dirty="0">
                <a:latin typeface="Times New Roman"/>
                <a:cs typeface="Times New Roman"/>
              </a:rPr>
              <a:t>3], prezenční</a:t>
            </a:r>
            <a:r>
              <a:rPr lang="cs-CZ" sz="2400" spc="-5" dirty="0">
                <a:latin typeface="Times New Roman"/>
                <a:cs typeface="Times New Roman"/>
              </a:rPr>
              <a:t> </a:t>
            </a:r>
            <a:r>
              <a:rPr lang="cs-CZ" sz="2400" spc="-10" dirty="0">
                <a:latin typeface="Times New Roman"/>
                <a:cs typeface="Times New Roman"/>
              </a:rPr>
              <a:t>studium </a:t>
            </a:r>
            <a:r>
              <a:rPr lang="cs-CZ" sz="2400" dirty="0">
                <a:latin typeface="Times New Roman"/>
                <a:cs typeface="Times New Roman"/>
              </a:rPr>
              <a:t>PdF:VZpB33/02 Reprodukční zdraví</a:t>
            </a:r>
            <a:r>
              <a:rPr lang="cs-CZ" sz="2400" spc="-35" dirty="0">
                <a:latin typeface="Times New Roman"/>
                <a:cs typeface="Times New Roman"/>
              </a:rPr>
              <a:t> </a:t>
            </a:r>
            <a:r>
              <a:rPr lang="cs-CZ" sz="2400" dirty="0">
                <a:latin typeface="Times New Roman"/>
                <a:cs typeface="Times New Roman"/>
              </a:rPr>
              <a:t>PS</a:t>
            </a:r>
            <a:r>
              <a:rPr lang="cs-CZ" sz="2400" spc="-5" dirty="0">
                <a:latin typeface="Times New Roman"/>
                <a:cs typeface="Times New Roman"/>
              </a:rPr>
              <a:t> </a:t>
            </a:r>
            <a:r>
              <a:rPr lang="cs-CZ" sz="2400" spc="-20" dirty="0">
                <a:latin typeface="Times New Roman"/>
                <a:cs typeface="Times New Roman"/>
              </a:rPr>
              <a:t>2022</a:t>
            </a:r>
            <a:endParaRPr lang="cs-CZ" sz="2400" dirty="0">
              <a:latin typeface="Times New Roman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88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F1343-1309-4A55-8EF9-5D180B406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Sedm vlastností sexuální</a:t>
            </a:r>
            <a:br>
              <a:rPr lang="cs-CZ" dirty="0"/>
            </a:br>
            <a:r>
              <a:rPr lang="cs-CZ" dirty="0"/>
              <a:t>výchovy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4BF4CC-9D16-467B-B4CA-909216A25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193177"/>
          </a:xfrm>
        </p:spPr>
        <p:txBody>
          <a:bodyPr>
            <a:normAutofit/>
          </a:bodyPr>
          <a:lstStyle/>
          <a:p>
            <a:r>
              <a:rPr lang="cs-CZ" dirty="0"/>
              <a:t>Kvalita sexuální výchovy je zesilována systematickou spoluúčastí mladých lidí.</a:t>
            </a:r>
          </a:p>
          <a:p>
            <a:r>
              <a:rPr lang="cs-CZ" dirty="0"/>
              <a:t>Sexuální výchova by měla být předávána interaktivním způsobem.</a:t>
            </a:r>
          </a:p>
          <a:p>
            <a:r>
              <a:rPr lang="cs-CZ" dirty="0"/>
              <a:t>Sexuální výchova je vyučována průběžně a je založena na pochopení toho, že vývoj sexuality je celoživotní proces. </a:t>
            </a:r>
          </a:p>
          <a:p>
            <a:r>
              <a:rPr lang="cs-CZ" dirty="0"/>
              <a:t>Sexuální výchova neprobíhá ve vakuu, ale je těsně provázána s prostředím žáků a s jejich specifickými zkušenostmi. Z tohoto důvodu je sexuální výchova orientovaná na souvislosti a věnuje patřičnou pozornost potřebám žáků.</a:t>
            </a:r>
          </a:p>
          <a:p>
            <a:r>
              <a:rPr lang="cs-CZ" dirty="0"/>
              <a:t>Pro vytvoření podporujícího prostředí sexuální výchova buduje těsnou spolupráci s rodiči a komunitami.</a:t>
            </a:r>
          </a:p>
          <a:p>
            <a:r>
              <a:rPr lang="cs-CZ" dirty="0"/>
              <a:t>Sexuální výchova je založena na respektování genderových odlišností. </a:t>
            </a:r>
          </a:p>
        </p:txBody>
      </p:sp>
    </p:spTree>
    <p:extLst>
      <p:ext uri="{BB962C8B-B14F-4D97-AF65-F5344CB8AC3E}">
        <p14:creationId xmlns:p14="http://schemas.microsoft.com/office/powerpoint/2010/main" val="2963768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2F17B8-F379-4D50-A333-B65CCB510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Dekuju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D5CDC7-1192-4166-B931-2BD9F7BF5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32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F3840-CBB8-464E-9124-9D5B7FDF5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129DDD-13DD-4757-BF52-2D5B262B0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Standardy pro sexuální výchovu v Evropě </a:t>
            </a:r>
          </a:p>
          <a:p>
            <a:r>
              <a:rPr lang="cs-CZ" dirty="0"/>
              <a:t>https://www.planovanirodiny.cz/storage/Standardy_pro_sexualni_vychovu_v_Evrope.pdf?fbclid=IwAR0RXk-d5DG6ZfQ2zhZ7MMSkM64ryQLIHfHSKYz06B-tB6Jn9vpNR5P2KAY</a:t>
            </a:r>
          </a:p>
        </p:txBody>
      </p:sp>
    </p:spTree>
    <p:extLst>
      <p:ext uri="{BB962C8B-B14F-4D97-AF65-F5344CB8AC3E}">
        <p14:creationId xmlns:p14="http://schemas.microsoft.com/office/powerpoint/2010/main" val="11473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6C836-B998-4C28-AED8-A8B5D1888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Historický kontext sexuální </a:t>
            </a:r>
            <a:br>
              <a:rPr lang="cs-CZ" dirty="0"/>
            </a:br>
            <a:r>
              <a:rPr lang="cs-CZ" dirty="0"/>
              <a:t>výchovy ve školách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B2E905-15D6-4C2A-AC48-9DDC0A0DC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Objev „adolescence“ v kontextu „sexuální revoluce“ v 70. letech 20. století</a:t>
            </a:r>
          </a:p>
          <a:p>
            <a:r>
              <a:rPr lang="cs-CZ" dirty="0"/>
              <a:t>Sexuální výchova ve školách – jako reakce společnosti na tyto sociální změny</a:t>
            </a:r>
          </a:p>
          <a:p>
            <a:r>
              <a:rPr lang="cs-CZ" dirty="0"/>
              <a:t>3 Vývoj sexuální výchovy ve školách v Evropě</a:t>
            </a:r>
          </a:p>
          <a:p>
            <a:r>
              <a:rPr lang="cs-CZ" dirty="0"/>
              <a:t>Různá uspořádání sexuální výchovy v Evropě </a:t>
            </a:r>
          </a:p>
          <a:p>
            <a:r>
              <a:rPr lang="cs-CZ" dirty="0"/>
              <a:t>Evropa v globální perspektivě</a:t>
            </a:r>
          </a:p>
        </p:txBody>
      </p:sp>
    </p:spTree>
    <p:extLst>
      <p:ext uri="{BB962C8B-B14F-4D97-AF65-F5344CB8AC3E}">
        <p14:creationId xmlns:p14="http://schemas.microsoft.com/office/powerpoint/2010/main" val="999824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BFEADD3-2FFB-491C-BEC8-CA6BF69D7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Sexualita, sexuální zdraví a sexuální výchova – definice a pojmy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BCCF04-72D8-4027-A8A2-06A837E59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Pohlaví</a:t>
            </a:r>
          </a:p>
          <a:p>
            <a:r>
              <a:rPr lang="cs-CZ" dirty="0"/>
              <a:t>Sexualita</a:t>
            </a:r>
          </a:p>
          <a:p>
            <a:r>
              <a:rPr lang="cs-CZ" dirty="0"/>
              <a:t>Sexuální zdraví</a:t>
            </a:r>
          </a:p>
          <a:p>
            <a:r>
              <a:rPr lang="cs-CZ" dirty="0"/>
              <a:t>Sexuální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18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EF2D8-5CC0-4352-B68A-74DFB331D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Zdůvodnění sexuální výchovy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7D6B49-1D9F-485F-A609-255ACB59B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úvahy o sexuální výchově</a:t>
            </a:r>
          </a:p>
          <a:p>
            <a:r>
              <a:rPr lang="cs-CZ" dirty="0"/>
              <a:t>Psychosexuální vývoj dětí </a:t>
            </a:r>
          </a:p>
        </p:txBody>
      </p:sp>
    </p:spTree>
    <p:extLst>
      <p:ext uri="{BB962C8B-B14F-4D97-AF65-F5344CB8AC3E}">
        <p14:creationId xmlns:p14="http://schemas.microsoft.com/office/powerpoint/2010/main" val="303954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D6A517-F8B7-4165-A0D9-FA8F589FB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Psychosexuální vývoj dětí </a:t>
            </a:r>
            <a:br>
              <a:rPr lang="cs-CZ" dirty="0"/>
            </a:br>
            <a:r>
              <a:rPr lang="cs-CZ" dirty="0"/>
              <a:t>Stádium 1: 0-3 let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5ACD84-726B-40BC-8130-9DF6393090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Objevování a zkoumání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Kojenci: věk 0 až 1 rok (objevování)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Sexuální vývoj dítěte začíná narozením.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Děti se zcela zaměřují na své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smysly: hmat, sluch, zrak, chuť a čich.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Prostřednictvím svých smyslů malé děti zažívají příjemné, bezpečné pocity. Mazlení a hlazení vlastního dítěte je velmi důležité, neboť tvoří základ jeho zdravého sociálního a emocionálního vývoje.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Děti rychle objevují svět kolem sebe. To je zřejmé z jejich tendence cucat hračky (hmat), pozorovat tváře nebo pohybující se objekty (zrak) a poslouchat hudbu (sluch). Děti také objevují své vlastní tělo. Často se dotýkají samy sebe, někdy také svých genitálií. To se děje spíše náhodně než záměrně.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F80AF0-0EE1-4087-9EBD-D2BDC77C49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Batolata: věk 2 až 3 roky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(zvědavé/zkoumají své tělo)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Batolata si začínají uvědomovat samy sebe a vlastní tělo. Také zjišťují, že vypadají jinak než ostatní děti a dospělí (rozvíjí svou identitu).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Batolata poznávají, že existují kluci nebo holky (dochází k uvědomění vlastní pohlavní identity).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Batolata se začínají velmi zajímat o své tělo a těla lidí okolo nich. Často velmi podrobně studují své vlastní tělo a genitálie a také je ukazují ostatním dětem a dospělým.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Batolata se začínají vědomě dotýkat svých genitálií, protože jim to je příjemné.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Batolata mají stále velkou potřebu fyzického kontaktu. Rádi sedí někomu na klíně a rádi se mazlí.</a:t>
            </a:r>
          </a:p>
          <a:p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Také začínají poznávat, co „se může a co nesmí“ (sociální normy).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997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50F36-FD08-47D9-8C43-0EDF397C9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Stádium 2: 4-6 let</a:t>
            </a:r>
            <a:br>
              <a:rPr lang="cs-CZ" dirty="0"/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Učení se pravidlům, hraní a navazování přátelství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2E9A65C-169C-401C-92B2-08556172B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600" y="2249054"/>
            <a:ext cx="10607964" cy="4262582"/>
          </a:xfrm>
        </p:spPr>
        <p:txBody>
          <a:bodyPr>
            <a:noAutofit/>
          </a:bodyPr>
          <a:lstStyle/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Děti mají mnohem více kontaktů s většími skupinami lidí. Stále více se učí, jak „by se měly“ chovat.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Zjišťují, že dospělí je neschvalují, když se odhalují na veřejnosti a osahávají sebe nebo někoho jiného. Postupně stále méně chodí na veřejnosti nazí a osahávají své genitálie. 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Zkoumání vlastního a cizího těla se uplatňuje více při hraní („sexuální hry“): děti si hrají „na maminky a tatínky“ a také „na doktory a sestřičky“, zpočátku otevřeně, ale později často tajně, protože se učí, že není dovoleno být na veřejnosti nahý.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„Fáze sprostých slov“: děti poznávají hranice. Zjišťují, že když řeknou jistá slova, vyvolá to reakci u lidí kolem nich. Je to pro ně zajímavé a legrační, takže ta slova opakují. 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V tomto věku se děti velmi zajímají o rozmnožování a kladou nekonečné otázky, jako např. „odkud se berou děti?“ 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Většina dětí začíná cítit ostych v souvislosti se svým tělem a začínají si stanovovat hranice. 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Děti vědí, že jsou kluci nebo holky a vždy jimi budou.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Vyvíjí se u nich jasné představy o tom „co dělá kluk“ a „co dělá holka“ (genderové role).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Děti se vzájemně přátelí: s oběma pohlavími nebo někdy pouze s jinými kluky nebo děvčaty (příslušníky jejich vlastního pohlaví). 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V tomto věku děti často dávají najevo přátelství a oblíbenost někoho jiného do souvislosti s „být zamilovaní“. Např. často říkají, že milují svou maminku, učitele nebo králíka. Toto obvykle nemá nic společného s pocity sexuality a touhy. Je to prostě jejich způsob vyjádření, že mají někoho rádi.</a:t>
            </a:r>
          </a:p>
        </p:txBody>
      </p:sp>
    </p:spTree>
    <p:extLst>
      <p:ext uri="{BB962C8B-B14F-4D97-AF65-F5344CB8AC3E}">
        <p14:creationId xmlns:p14="http://schemas.microsoft.com/office/powerpoint/2010/main" val="173958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C5E53-E5B3-4C72-935C-36ABEB1DC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Stádium 3: 7-9 let</a:t>
            </a:r>
            <a:br>
              <a:rPr lang="cs-CZ" dirty="0"/>
            </a:br>
            <a:r>
              <a:rPr lang="cs-CZ" dirty="0"/>
              <a:t>Stud a plachost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949142-7D93-4EAD-8BF2-6F03876C7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466" y="2014288"/>
            <a:ext cx="11159067" cy="4341357"/>
          </a:xfrm>
        </p:spPr>
        <p:txBody>
          <a:bodyPr>
            <a:noAutofit/>
          </a:bodyPr>
          <a:lstStyle/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Děti už mohou začít pociťovat nepohodlí, jsou-li nazí v přítomnosti jiných lidí. Už se nechtějí vysvlékat, když jsou kolem dospělí a už se přestávají procházet nazí.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Děti se ptají na méně otázek ohledně sexu, což neznamená, že se o něj méně zajímají.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Děti hodně fantazírují, při čemž používají to, co vidí kolem sebe (rodina, škola, TV, atd.). Fantazie a realita se často mísí. Jejich fantazie může být např. o lásce, někdy také o tom být zamilovaný do někoho stejného pohlaví.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Formují se skupiny chlapců a dívek, které se vzájemně zkoumají. Chlapci si často myslí, že holky jsou „hloupé“ a „dětské“, zatím co děvčata mají sklon si myslet, že kluci jsou „přílišní rváči“ a chovají se „hrubě“.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Ve skupině (třída, kamarádi) považují často za důležité ukázat, jak dospělí, silní a chytří jsou. Děti se snaží překonat jeden druhého. Chtějí ukázat, že něco vědí o světě starších dětí a dospělých. Jedním ze způsobů jak toho docílit je, ukázat, kolik toho vědí o sexu a použitím sexuálního jazyka. Děti vymýšlí rýmy se sexuálními slovy a vzájemně si říkají vtipy o sexu (sprosté vtipy). Často nerozumí tomu, co říkají.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V tomto věku také zažívají první pocity zamilovanosti.</a:t>
            </a:r>
          </a:p>
        </p:txBody>
      </p:sp>
    </p:spTree>
    <p:extLst>
      <p:ext uri="{BB962C8B-B14F-4D97-AF65-F5344CB8AC3E}">
        <p14:creationId xmlns:p14="http://schemas.microsoft.com/office/powerpoint/2010/main" val="110069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44994-FFCD-49E6-9789-5E2B327A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Stádium 4: 10–15 let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BEC046-8D02-4F96-92AA-B20B69C95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8020" y="1712888"/>
            <a:ext cx="2500132" cy="3581401"/>
          </a:xfrm>
        </p:spPr>
        <p:txBody>
          <a:bodyPr>
            <a:no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a 11 let: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-puberta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▪Pohlavní hormony se stávají aktivními. Projevují se v chování a fyzickém vývoji, ale také ve vnímání a rychlých změnách pocitů. Děvčata obvykle zahajují pubertu o 2 roky dříve než chlapci. Zřejmé fyzické změny představují růst prsou a nárůst tělesné výšky.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Asi od 10 let se děti začínají více zajímat o dospělou sexualitu. Více fantazírují o sexualitě, různé věci slyší a vidí v knihách, televizi a na internetu, což podněcuje jejich zvědavost. Nicméně pokud se snažíte s nimi o sexualitě mluvit, jejich reakce může být odtažitá nebo naopak drsná a přehnaná.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AA6F34-7FC5-4E0C-BAFB-BD817EEFF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76266" y="1638299"/>
            <a:ext cx="7708657" cy="358140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15 let: puberta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V průběhu této fáze mohou být učiněny první kroky k lásce.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Většina chlapců už také vstupuje do puberty. Projevuje se to vývojem sekundárních pohlavních příznaku. Chlapci mívají svou první ejakulaci ve 13 letech (v průměru), což je známka jejich sexuální dospělosti a toho, že mohou zplodit dítě.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Děvčata také pokračují ve vývoji. Děvčata mívají svou první menstruaci ve 12 letech (v průměru), což znamená, že jsou sexuálně dospělé a mohou otěhotnět.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Masturbace může být častější, častěji chlapců než u dívek.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Adolescenti bývají velmi nejistí ohledně velikosti svého těla: „Je to normální?“; „Nevyvíjím se příliš pomalu v porovnání s ostatními vrstevníky?“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Adolescenti si musí zvyknout na své „nové tělo“, často z něj mají pocit trapnosti a nepohodlí.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Mladí lidé rozvíjí představu sebe sama jako sexuální. Protože jsou často nejistí ohledně svého vlastního těla, často jsou stejně nejistí ohledně své atraktivity (vůči potenciálnímu partnerovi).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V tomto věku jsou mladí lidé často velmi citliví na názory ostatních: bývají ovlivňováni svými vrstevníky.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Začínají také shledávat lidi stejného věku sexuálně přitažlivými.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Chlapci a dívky postupně zjišťují, jestli se jim líbí kluci nebo děvčata (sexuální orientace).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Často se poprvé opravdu zamilují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▪ Vzájemně flirtují a zažívají své první vztahy.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▪ Sbírají další zkušenosti s líbáním a mazlením. </a:t>
            </a:r>
          </a:p>
        </p:txBody>
      </p:sp>
    </p:spTree>
    <p:extLst>
      <p:ext uri="{BB962C8B-B14F-4D97-AF65-F5344CB8AC3E}">
        <p14:creationId xmlns:p14="http://schemas.microsoft.com/office/powerpoint/2010/main" val="2737468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D0F734D-7406-4B3D-B927-EE0877A5C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Stádium 5: 16-18 let</a:t>
            </a:r>
            <a:br>
              <a:rPr lang="cs-CZ" dirty="0"/>
            </a:br>
            <a:r>
              <a:rPr lang="cs-CZ" dirty="0"/>
              <a:t>Na prahu dospělosti 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8F9D65C-FBDA-4E82-9E0B-8CE4C4D82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452079"/>
          </a:xfrm>
        </p:spPr>
        <p:txBody>
          <a:bodyPr>
            <a:normAutofit/>
          </a:bodyPr>
          <a:lstStyle/>
          <a:p>
            <a:r>
              <a:rPr lang="cs-CZ" dirty="0"/>
              <a:t>▪ Mladí lidé se stávají více nezávislí a rozvolňují se jejich původně těsné vazby na rodiče. </a:t>
            </a:r>
          </a:p>
          <a:p>
            <a:r>
              <a:rPr lang="cs-CZ" dirty="0"/>
              <a:t>▪ Mladí lidé nyní jasněji vědí, jestli jsou </a:t>
            </a:r>
            <a:r>
              <a:rPr lang="cs-CZ" dirty="0" err="1"/>
              <a:t>hetero</a:t>
            </a:r>
            <a:r>
              <a:rPr lang="cs-CZ" dirty="0"/>
              <a:t> - nebo homosexuálové.</a:t>
            </a:r>
          </a:p>
          <a:p>
            <a:r>
              <a:rPr lang="cs-CZ" dirty="0"/>
              <a:t> ▪ Experimentují ve vztazích. </a:t>
            </a:r>
          </a:p>
          <a:p>
            <a:r>
              <a:rPr lang="cs-CZ" dirty="0"/>
              <a:t>▪ Mladí lidé získávají sexuální zkušenosti: líbají se a mazlí se, někteří dříve než ostatní. </a:t>
            </a:r>
          </a:p>
          <a:p>
            <a:r>
              <a:rPr lang="cs-CZ" dirty="0"/>
              <a:t>▪ Sexuální „kariéra“ mladých lidí obvykle postupuje následovně: líbání, dotyky a mazlení v oblečení, mazlení bez oblečení, sexuální styk (heterosexuálové) a konečně orální sex a v některých případech anální sex. </a:t>
            </a:r>
          </a:p>
          <a:p>
            <a:r>
              <a:rPr lang="cs-CZ" dirty="0"/>
              <a:t>▪ Získávají více zkušeností jak jednat s opačným pohlavím: velmi důležité jsou schopnosti uzavírat dohody, vzájemná komunikace, vyjádření přání a stanovení hranic a vyjádření respektu.</a:t>
            </a:r>
          </a:p>
        </p:txBody>
      </p:sp>
    </p:spTree>
    <p:extLst>
      <p:ext uri="{BB962C8B-B14F-4D97-AF65-F5344CB8AC3E}">
        <p14:creationId xmlns:p14="http://schemas.microsoft.com/office/powerpoint/2010/main" val="252020999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105</TotalTime>
  <Words>1621</Words>
  <Application>Microsoft Office PowerPoint</Application>
  <PresentationFormat>Širokoúhlá obrazovka</PresentationFormat>
  <Paragraphs>86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Franklin Gothic Book</vt:lpstr>
      <vt:lpstr>Times New Roman</vt:lpstr>
      <vt:lpstr>Oříznutí</vt:lpstr>
      <vt:lpstr>Sexuální vychová</vt:lpstr>
      <vt:lpstr>Historický kontext sexuální  výchovy ve školách  </vt:lpstr>
      <vt:lpstr>Sexualita, sexuální zdraví a sexuální výchova – definice a pojmy</vt:lpstr>
      <vt:lpstr>Zdůvodnění sexuální výchovy</vt:lpstr>
      <vt:lpstr>Psychosexuální vývoj dětí  Stádium 1: 0-3 let </vt:lpstr>
      <vt:lpstr>Stádium 2: 4-6 let Učení se pravidlům, hraní a navazování přátelství  </vt:lpstr>
      <vt:lpstr>Stádium 3: 7-9 let Stud a plachost </vt:lpstr>
      <vt:lpstr>Stádium 4: 10–15 let</vt:lpstr>
      <vt:lpstr>Stádium 5: 16-18 let Na prahu dospělosti  </vt:lpstr>
      <vt:lpstr>Sedm vlastností sexuální výchovy</vt:lpstr>
      <vt:lpstr>Dekuju za pozornost</vt:lpstr>
      <vt:lpstr>Literatura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Sexuální vychová</dc:title>
  <dc:creator>Varvara Vasileva</dc:creator>
  <cp:lastModifiedBy>Slana Reissmannova Jitka</cp:lastModifiedBy>
  <cp:revision>2</cp:revision>
  <dcterms:created xsi:type="dcterms:W3CDTF">2022-12-15T19:53:51Z</dcterms:created>
  <dcterms:modified xsi:type="dcterms:W3CDTF">2022-12-17T19:00:23Z</dcterms:modified>
</cp:coreProperties>
</file>