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d67d0775a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fd67d0775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d67d0775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d67d0775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d67d0775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d67d0775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d67d0775a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d67d0775a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d67d0775a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fd67d0775a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d67d0775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d67d0775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d67d0775a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d67d0775a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d67d0775a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d67d0775a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d67d0775a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d67d0775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d67d0775a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d67d0775a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d67d077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d67d077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fd67d0775a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fd67d0775a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fd67d0775a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fd67d0775a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fd67d0775a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fd67d0775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fd67d0775a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fd67d0775a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d67d0775a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fd67d0775a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fd67d0775a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fd67d0775a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fd67d0775a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fd67d0775a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fd67d0775a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fd67d0775a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00369562d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00369562d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67d0775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67d0775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d67d0775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d67d0775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d67d0775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fd67d0775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d67d0775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d67d0775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fd67d0775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fd67d0775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d67d0775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d67d0775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d67d0775a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d67d0775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</a:rPr>
              <a:t>Slovní zásoba dítěte </a:t>
            </a:r>
            <a:br>
              <a:rPr lang="it">
                <a:solidFill>
                  <a:srgbClr val="6AA84F"/>
                </a:solidFill>
              </a:rPr>
            </a:br>
            <a:r>
              <a:rPr lang="it">
                <a:solidFill>
                  <a:srgbClr val="6AA84F"/>
                </a:solidFill>
              </a:rPr>
              <a:t>v předškolním věku II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38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idx="1" type="body"/>
          </p:nvPr>
        </p:nvSpPr>
        <p:spPr>
          <a:xfrm>
            <a:off x="311700" y="753350"/>
            <a:ext cx="8520600" cy="381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Rychlé mapování</a:t>
            </a:r>
            <a:endParaRPr b="1" sz="2000">
              <a:solidFill>
                <a:srgbClr val="6AA84F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poznávání nových slov na základě již známého či jako informaci viděnou nebo slyšenou; místo pro fixaci dalšího slova je rezervováno = k úplnému osvojení významu dochází až později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proces osvojování nového slova (bez úplného pochopení významu)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již ve 2 letech je tato schopnost osvojování vysoce efektivní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experiment s chromiovým tácem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11700" y="831275"/>
            <a:ext cx="8520600" cy="373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Pomalé mapování</a:t>
            </a:r>
            <a:endParaRPr b="1" sz="2000">
              <a:solidFill>
                <a:srgbClr val="6AA84F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fáze učení slov, v níž dochází k přesnějšímu vymezování reprezentovaného významu a k upevňování vztahu mezi tvarem slova a jeho významem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proces osvojování slovních významů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není tolik prozkoumáno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nutnost přestrukturování slovní zásoby, aby vzniklo místo ve slovníku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pro nové slovo + nutnost odlišit pojem vyjadřovaný novým slovem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od ostatních pojmů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rgbClr val="6AA84F"/>
                </a:solidFill>
              </a:rPr>
              <a:t>Významové chyby v pojmenovávání u dětí </a:t>
            </a:r>
            <a:br>
              <a:rPr b="1" lang="it" sz="2500">
                <a:solidFill>
                  <a:srgbClr val="6AA84F"/>
                </a:solidFill>
              </a:rPr>
            </a:br>
            <a:r>
              <a:rPr b="1" lang="it" sz="2500">
                <a:solidFill>
                  <a:srgbClr val="6AA84F"/>
                </a:solidFill>
              </a:rPr>
              <a:t>v předškolním věku</a:t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15" name="Google Shape;115;p24"/>
          <p:cNvSpPr txBox="1"/>
          <p:nvPr>
            <p:ph idx="1" type="body"/>
          </p:nvPr>
        </p:nvSpPr>
        <p:spPr>
          <a:xfrm>
            <a:off x="311700" y="1628725"/>
            <a:ext cx="8520600" cy="34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LcParenR"/>
            </a:pPr>
            <a:r>
              <a:rPr b="1" lang="it" sz="2000">
                <a:solidFill>
                  <a:srgbClr val="6AA84F"/>
                </a:solidFill>
              </a:rPr>
              <a:t>taxonomické chyby</a:t>
            </a:r>
            <a:r>
              <a:rPr lang="it">
                <a:solidFill>
                  <a:schemeClr val="dk1"/>
                </a:solidFill>
              </a:rPr>
              <a:t> = zaměňování slova nebo jeho významu s pojmem nadřazeným (</a:t>
            </a:r>
            <a:r>
              <a:rPr i="1" lang="it">
                <a:solidFill>
                  <a:schemeClr val="dk1"/>
                </a:solidFill>
              </a:rPr>
              <a:t>zvíře místo myš</a:t>
            </a:r>
            <a:r>
              <a:rPr lang="it">
                <a:solidFill>
                  <a:schemeClr val="dk1"/>
                </a:solidFill>
              </a:rPr>
              <a:t>) nebo s příbuzným pojmem stejné úrovně (</a:t>
            </a:r>
            <a:r>
              <a:rPr i="1" lang="it">
                <a:solidFill>
                  <a:schemeClr val="dk1"/>
                </a:solidFill>
              </a:rPr>
              <a:t>klokan místo myš</a:t>
            </a:r>
            <a:r>
              <a:rPr lang="it">
                <a:solidFill>
                  <a:schemeClr val="dk1"/>
                </a:solidFill>
              </a:rPr>
              <a:t>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b="1" lang="it">
                <a:solidFill>
                  <a:schemeClr val="dk1"/>
                </a:solidFill>
              </a:rPr>
              <a:t>časté případy</a:t>
            </a:r>
            <a:r>
              <a:rPr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osvojování slovních významů (= proces pomalého mapování) podléhá taxonomickému principu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(alespoň v případě pojmenovávání předmětů a živých organismů)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LcParenR"/>
            </a:pPr>
            <a:r>
              <a:rPr b="1" lang="it" sz="2000">
                <a:solidFill>
                  <a:srgbClr val="6AA84F"/>
                </a:solidFill>
              </a:rPr>
              <a:t>tematické chyby</a:t>
            </a:r>
            <a:r>
              <a:rPr lang="it">
                <a:solidFill>
                  <a:schemeClr val="dk1"/>
                </a:solidFill>
              </a:rPr>
              <a:t> = chybné zařazení do kategorie jiného typu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(</a:t>
            </a:r>
            <a:r>
              <a:rPr i="1" lang="it">
                <a:solidFill>
                  <a:schemeClr val="dk1"/>
                </a:solidFill>
              </a:rPr>
              <a:t>hudba místo kytara</a:t>
            </a:r>
            <a:r>
              <a:rPr lang="it">
                <a:solidFill>
                  <a:schemeClr val="dk1"/>
                </a:solidFill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Slova v 1. roce života: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311700" y="1152475"/>
            <a:ext cx="8520600" cy="37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 1. roce života dítě již disponuje znalostí o fyzikálních objektech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již ve </a:t>
            </a:r>
            <a:r>
              <a:rPr b="1" lang="it">
                <a:solidFill>
                  <a:schemeClr val="dk1"/>
                </a:solidFill>
              </a:rPr>
              <a:t>3. měsíci</a:t>
            </a:r>
            <a:r>
              <a:rPr lang="it">
                <a:solidFill>
                  <a:schemeClr val="dk1"/>
                </a:solidFill>
              </a:rPr>
              <a:t> dítě ví, že předmět nadále existuje, i když je zakrytý;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že nemůže zůstat viset ve vzduchu bez opory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určité znalosti chování hmotných objektů a zákonitostí (míč se kutálí, hračka spadne na zem)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jedná se o schopnosti percepčního či percepčně orientačního systému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osvojování znakového jazyka již v </a:t>
            </a:r>
            <a:r>
              <a:rPr b="1" lang="it">
                <a:solidFill>
                  <a:schemeClr val="dk1"/>
                </a:solidFill>
              </a:rPr>
              <a:t>6. měsíci </a:t>
            </a:r>
            <a:r>
              <a:rPr lang="it">
                <a:solidFill>
                  <a:schemeClr val="dk1"/>
                </a:solidFill>
              </a:rPr>
              <a:t>(mávání) = osvojování jazyka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v </a:t>
            </a:r>
            <a:r>
              <a:rPr b="1" lang="it">
                <a:solidFill>
                  <a:schemeClr val="dk1"/>
                </a:solidFill>
              </a:rPr>
              <a:t>modalitě pohybově-prostorové</a:t>
            </a:r>
            <a:r>
              <a:rPr lang="it">
                <a:solidFill>
                  <a:schemeClr val="dk1"/>
                </a:solidFill>
              </a:rPr>
              <a:t> (dříve než v </a:t>
            </a:r>
            <a:r>
              <a:rPr b="1" lang="it">
                <a:solidFill>
                  <a:schemeClr val="dk1"/>
                </a:solidFill>
              </a:rPr>
              <a:t>modalitě hlasové</a:t>
            </a:r>
            <a:r>
              <a:rPr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až v </a:t>
            </a:r>
            <a:r>
              <a:rPr b="1" lang="it">
                <a:solidFill>
                  <a:schemeClr val="dk1"/>
                </a:solidFill>
              </a:rPr>
              <a:t>9. měsíci</a:t>
            </a:r>
            <a:r>
              <a:rPr lang="it">
                <a:solidFill>
                  <a:schemeClr val="dk1"/>
                </a:solidFill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Osvojování slovníku</a:t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27" name="Google Shape;127;p26"/>
          <p:cNvSpPr txBox="1"/>
          <p:nvPr>
            <p:ph idx="1" type="body"/>
          </p:nvPr>
        </p:nvSpPr>
        <p:spPr>
          <a:xfrm>
            <a:off x="311700" y="1152475"/>
            <a:ext cx="8520600" cy="38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problém referenční neurčitosti = jak vlastně dítě určí, co by mohlo nově zaslechnuté slovo znamenat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6AA84F"/>
                </a:solidFill>
              </a:rPr>
              <a:t>Předpoklad osvojování významu substantiv:</a:t>
            </a:r>
            <a:endParaRPr b="1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děti mají sklon pojmenovávat spíše celé objekty než jejich části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tendence interpretovat nová označení jako </a:t>
            </a:r>
            <a:r>
              <a:rPr b="1" lang="it">
                <a:solidFill>
                  <a:schemeClr val="dk1"/>
                </a:solidFill>
              </a:rPr>
              <a:t>označení tvarů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b="1" lang="it">
                <a:solidFill>
                  <a:schemeClr val="dk1"/>
                </a:solidFill>
              </a:rPr>
              <a:t>princip exkluzivity</a:t>
            </a:r>
            <a:endParaRPr b="1"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Těžko demonstrovatelné jsou významy verb či adjektiv.</a:t>
            </a:r>
            <a:endParaRPr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Gramatika</a:t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33" name="Google Shape;13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gramatický kontext, ve kterém se slovo vyskytuje, může napovědět hodně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o jeho významu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možno uplatňovat, až když dítě má určité gramatické znalosti (nepodílí se tedy výrazně na osvojování prvních slov)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podílí se na úspěšné fázi podrobného mapování slovního významu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rychlého nárůstu slovní zásoby = tzv. </a:t>
            </a:r>
            <a:r>
              <a:rPr b="1" lang="it">
                <a:solidFill>
                  <a:srgbClr val="6AA84F"/>
                </a:solidFill>
              </a:rPr>
              <a:t>syntaktický bootstrapping</a:t>
            </a:r>
            <a:r>
              <a:rPr lang="it">
                <a:solidFill>
                  <a:schemeClr val="dk1"/>
                </a:solidFill>
              </a:rPr>
              <a:t>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= vliv gramatického kontextu na pochopení významu slova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Příklady: </a:t>
            </a:r>
            <a:r>
              <a:rPr i="1" lang="it">
                <a:solidFill>
                  <a:schemeClr val="dk1"/>
                </a:solidFill>
              </a:rPr>
              <a:t>Má špenál? Zabij homola!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Teorie mysli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39" name="Google Shape;139;p28"/>
          <p:cNvSpPr txBox="1"/>
          <p:nvPr>
            <p:ph idx="1" type="body"/>
          </p:nvPr>
        </p:nvSpPr>
        <p:spPr>
          <a:xfrm>
            <a:off x="311700" y="926525"/>
            <a:ext cx="8520600" cy="421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it" sz="1700">
                <a:solidFill>
                  <a:schemeClr val="dk1"/>
                </a:solidFill>
              </a:rPr>
              <a:t>navrhl Paul Bloom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>
                <a:solidFill>
                  <a:schemeClr val="dk1"/>
                </a:solidFill>
              </a:rPr>
              <a:t>= děti se opírají o tzv. teorii mysli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700">
                <a:solidFill>
                  <a:schemeClr val="dk1"/>
                </a:solidFill>
              </a:rPr>
              <a:t>= schopnost porozumět tomu, že ostatní mají svoje myšlenky, že vnímají a prožívají </a:t>
            </a:r>
            <a:br>
              <a:rPr lang="it" sz="1700">
                <a:solidFill>
                  <a:schemeClr val="dk1"/>
                </a:solidFill>
              </a:rPr>
            </a:br>
            <a:r>
              <a:rPr lang="it" sz="1700">
                <a:solidFill>
                  <a:schemeClr val="dk1"/>
                </a:solidFill>
              </a:rPr>
              <a:t>a hodnotí svět vlastním způsobem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it" sz="1700">
                <a:solidFill>
                  <a:schemeClr val="dk1"/>
                </a:solidFill>
              </a:rPr>
              <a:t>úloha chybného přesvědčení: experiment s loutkou a skrytým (následně přemístěným) bonbonem; </a:t>
            </a:r>
            <a:r>
              <a:rPr b="1" lang="it" sz="1700">
                <a:solidFill>
                  <a:schemeClr val="dk1"/>
                </a:solidFill>
              </a:rPr>
              <a:t>3leté dítě</a:t>
            </a:r>
            <a:r>
              <a:rPr lang="it" sz="1700">
                <a:solidFill>
                  <a:schemeClr val="dk1"/>
                </a:solidFill>
              </a:rPr>
              <a:t> ukáže na reálné místo uložení, </a:t>
            </a:r>
            <a:r>
              <a:rPr b="1" lang="it" sz="1700">
                <a:solidFill>
                  <a:schemeClr val="dk1"/>
                </a:solidFill>
              </a:rPr>
              <a:t>4leté dítě</a:t>
            </a:r>
            <a:r>
              <a:rPr lang="it" sz="1700">
                <a:solidFill>
                  <a:schemeClr val="dk1"/>
                </a:solidFill>
              </a:rPr>
              <a:t> chápe, že si loutka myslí, že je bonbon na místě, kde jej uložila, ukáže tedy </a:t>
            </a:r>
            <a:br>
              <a:rPr lang="it" sz="1700">
                <a:solidFill>
                  <a:schemeClr val="dk1"/>
                </a:solidFill>
              </a:rPr>
            </a:br>
            <a:r>
              <a:rPr lang="it" sz="1700">
                <a:solidFill>
                  <a:schemeClr val="dk1"/>
                </a:solidFill>
              </a:rPr>
              <a:t>na místo, kde již bonbon není, sic zde byl loutkou ukryt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it" sz="1700">
                <a:solidFill>
                  <a:schemeClr val="dk1"/>
                </a:solidFill>
              </a:rPr>
              <a:t>umožňuje dětem pochopit záměry ostatních v situacích, kdy používají určitá slova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</a:rPr>
              <a:t>= </a:t>
            </a:r>
            <a:r>
              <a:rPr b="1" lang="it" sz="1700">
                <a:solidFill>
                  <a:schemeClr val="dk1"/>
                </a:solidFill>
              </a:rPr>
              <a:t>schopnost vybrat správnou hypotézu o tom, co si myslí mluvčí</a:t>
            </a:r>
            <a:endParaRPr b="1" sz="17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Raná slovní zásoba a vývoj čtení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45" name="Google Shape;145;p29"/>
          <p:cNvSpPr txBox="1"/>
          <p:nvPr>
            <p:ph idx="1" type="body"/>
          </p:nvPr>
        </p:nvSpPr>
        <p:spPr>
          <a:xfrm>
            <a:off x="311700" y="1152475"/>
            <a:ext cx="8520600" cy="37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spojení syntaktického bootstrappingu a využívání učení slov z gramatického kontextu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zároveň je však dostatečná slovní zásoba předpokladem dobrého porozumění čtenému textu:</a:t>
            </a:r>
            <a:endParaRPr>
              <a:solidFill>
                <a:schemeClr val="dk1"/>
              </a:solidFill>
            </a:endParaRPr>
          </a:p>
          <a:p>
            <a:pPr indent="-342900" lvl="0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připravení a případné přeformulování textu (těžkých slov)</a:t>
            </a:r>
            <a:endParaRPr>
              <a:solidFill>
                <a:schemeClr val="dk1"/>
              </a:solidFill>
            </a:endParaRPr>
          </a:p>
          <a:p>
            <a:pPr indent="-342900" lvl="0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kladení kontrolních otázek (na konkrétní slova i kontext příběhu)</a:t>
            </a:r>
            <a:endParaRPr>
              <a:solidFill>
                <a:schemeClr val="dk1"/>
              </a:solidFill>
            </a:endParaRPr>
          </a:p>
          <a:p>
            <a:pPr indent="-342900" lvl="0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komentování či vysvětlování slov a neznámých názvů dějů</a:t>
            </a:r>
            <a:endParaRPr>
              <a:solidFill>
                <a:schemeClr val="dk1"/>
              </a:solidFill>
            </a:endParaRPr>
          </a:p>
          <a:p>
            <a:pPr indent="-342900" lvl="0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užívání nových slov spolu se synonymními výrazy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Telegrafická řeč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51" name="Google Shape;151;p30"/>
          <p:cNvSpPr txBox="1"/>
          <p:nvPr>
            <p:ph idx="1" type="body"/>
          </p:nvPr>
        </p:nvSpPr>
        <p:spPr>
          <a:xfrm>
            <a:off x="311700" y="1152475"/>
            <a:ext cx="8520600" cy="388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období prvních dětských slovních kombinací (Roger Brown)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vypouštění gramatických slov, pomocných sloves, spojovacích výrazů, užívání slov v nesprávném gramatickém tvaru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dk1"/>
                </a:solidFill>
              </a:rPr>
              <a:t>Období 2. roku života:</a:t>
            </a:r>
            <a:r>
              <a:rPr lang="it">
                <a:solidFill>
                  <a:schemeClr val="dk1"/>
                </a:solidFill>
              </a:rPr>
              <a:t> dítě zná gramatické konstrukty (= funkční slova), nechápe však jejich smysl a způsob používání, proto se jim vyhýbá či vymýšlí vlastní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dk1"/>
                </a:solidFill>
              </a:rPr>
              <a:t>Období 3. roku života:</a:t>
            </a:r>
            <a:r>
              <a:rPr lang="it">
                <a:solidFill>
                  <a:schemeClr val="dk1"/>
                </a:solidFill>
              </a:rPr>
              <a:t> vynechávání funkčních slov se už většinou nevyskytuje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1"/>
          <p:cNvSpPr txBox="1"/>
          <p:nvPr>
            <p:ph idx="1" type="body"/>
          </p:nvPr>
        </p:nvSpPr>
        <p:spPr>
          <a:xfrm>
            <a:off x="311700" y="920275"/>
            <a:ext cx="8520600" cy="3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Vypouštění podmětu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 češtině či italštině jev nepřekvapující, objevuje se však v jazycích,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kde je přítomnost podmětu nutná (angličtina, němčina)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Vynechávání jiných větných struktur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např. vypouštění předmětu: </a:t>
            </a:r>
            <a:r>
              <a:rPr i="1" lang="it">
                <a:solidFill>
                  <a:schemeClr val="dk1"/>
                </a:solidFill>
              </a:rPr>
              <a:t>Táta přinese. Máma dala autíčko.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6927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Komunikační kompetence bilingvního dítěte v předškolním věku</a:t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164775"/>
            <a:ext cx="8520600" cy="24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Bilingvismus </a:t>
            </a:r>
            <a:endParaRPr b="1">
              <a:solidFill>
                <a:srgbClr val="6AA84F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schopnost aktivně se dorozumívat se dvěma jazyky; dvojjazyčnost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LcParenR"/>
            </a:pPr>
            <a:r>
              <a:rPr b="1" lang="it">
                <a:solidFill>
                  <a:srgbClr val="6AA84F"/>
                </a:solidFill>
              </a:rPr>
              <a:t>bilingvismus přirozený</a:t>
            </a:r>
            <a:r>
              <a:rPr b="1"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</a:rPr>
              <a:t>= rodinný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1800"/>
              <a:buAutoNum type="alphaLcParenR"/>
            </a:pPr>
            <a:r>
              <a:rPr b="1" lang="it">
                <a:solidFill>
                  <a:srgbClr val="6AA84F"/>
                </a:solidFill>
              </a:rPr>
              <a:t>bilingvismus školský</a:t>
            </a:r>
            <a:r>
              <a:rPr lang="it">
                <a:solidFill>
                  <a:schemeClr val="dk1"/>
                </a:solidFill>
              </a:rPr>
              <a:t> = institucionální, osvojován až ve školním prostředí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2"/>
          <p:cNvSpPr txBox="1"/>
          <p:nvPr>
            <p:ph idx="1" type="body"/>
          </p:nvPr>
        </p:nvSpPr>
        <p:spPr>
          <a:xfrm>
            <a:off x="268400" y="11091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Nadměrná generalizace</a:t>
            </a:r>
            <a:endParaRPr b="1" sz="2000">
              <a:solidFill>
                <a:srgbClr val="6AA84F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nadměrná generalizace některých morfologických tvarů či pravidel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 češtině jde spíše o nepřiměřenou generalizaci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tvary, které by sice v principu byly možné, ale dané slovo se v příslušném případě chová jinak: </a:t>
            </a:r>
            <a:r>
              <a:rPr i="1" lang="it">
                <a:solidFill>
                  <a:schemeClr val="dk1"/>
                </a:solidFill>
              </a:rPr>
              <a:t>stůly</a:t>
            </a:r>
            <a:r>
              <a:rPr lang="it">
                <a:solidFill>
                  <a:schemeClr val="dk1"/>
                </a:solidFill>
              </a:rPr>
              <a:t>, </a:t>
            </a:r>
            <a:r>
              <a:rPr i="1" lang="it">
                <a:solidFill>
                  <a:schemeClr val="dk1"/>
                </a:solidFill>
              </a:rPr>
              <a:t>mazá</a:t>
            </a:r>
            <a:r>
              <a:rPr lang="it">
                <a:solidFill>
                  <a:schemeClr val="dk1"/>
                </a:solidFill>
              </a:rPr>
              <a:t>, </a:t>
            </a:r>
            <a:r>
              <a:rPr i="1" lang="it">
                <a:solidFill>
                  <a:schemeClr val="dk1"/>
                </a:solidFill>
              </a:rPr>
              <a:t>autobusa</a:t>
            </a:r>
            <a:endParaRPr i="1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3"/>
          <p:cNvSpPr txBox="1"/>
          <p:nvPr>
            <p:ph idx="1" type="body"/>
          </p:nvPr>
        </p:nvSpPr>
        <p:spPr>
          <a:xfrm>
            <a:off x="311700" y="491650"/>
            <a:ext cx="8520600" cy="43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Negace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 češtině pomocí není, ne a předponou ne-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u dětí ve věku 1,5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2 roky: </a:t>
            </a:r>
            <a:r>
              <a:rPr b="1" i="1" lang="it">
                <a:solidFill>
                  <a:schemeClr val="dk1"/>
                </a:solidFill>
              </a:rPr>
              <a:t>neni</a:t>
            </a:r>
            <a:r>
              <a:rPr i="1" lang="it">
                <a:solidFill>
                  <a:schemeClr val="dk1"/>
                </a:solidFill>
              </a:rPr>
              <a:t> balon, neni Kristýnka; toto </a:t>
            </a:r>
            <a:r>
              <a:rPr b="1" i="1" lang="it">
                <a:solidFill>
                  <a:schemeClr val="dk1"/>
                </a:solidFill>
              </a:rPr>
              <a:t>ne</a:t>
            </a:r>
            <a:r>
              <a:rPr i="1" lang="it">
                <a:solidFill>
                  <a:schemeClr val="dk1"/>
                </a:solidFill>
              </a:rPr>
              <a:t>, jablíčko ne; taky </a:t>
            </a:r>
            <a:r>
              <a:rPr b="1" i="1" lang="it">
                <a:solidFill>
                  <a:schemeClr val="dk1"/>
                </a:solidFill>
              </a:rPr>
              <a:t>ne</a:t>
            </a:r>
            <a:r>
              <a:rPr i="1" lang="it">
                <a:solidFill>
                  <a:schemeClr val="dk1"/>
                </a:solidFill>
              </a:rPr>
              <a:t>bude</a:t>
            </a:r>
            <a:endParaRPr i="1"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Osvojování složitějších struktur: doplňovací otázky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první otázky: </a:t>
            </a:r>
            <a:r>
              <a:rPr i="1" lang="it">
                <a:solidFill>
                  <a:schemeClr val="dk1"/>
                </a:solidFill>
              </a:rPr>
              <a:t>Kdo je to? Co je to? Kde je to?</a:t>
            </a:r>
            <a:endParaRPr i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později otázky příčinnosti (pojmově složitější): </a:t>
            </a:r>
            <a:r>
              <a:rPr i="1" lang="it">
                <a:solidFill>
                  <a:schemeClr val="dk1"/>
                </a:solidFill>
              </a:rPr>
              <a:t>Jak? Kdy? </a:t>
            </a:r>
            <a:r>
              <a:rPr i="1" lang="it" u="sng">
                <a:solidFill>
                  <a:schemeClr val="dk1"/>
                </a:solidFill>
              </a:rPr>
              <a:t>Proč</a:t>
            </a:r>
            <a:r>
              <a:rPr i="1" lang="it">
                <a:solidFill>
                  <a:schemeClr val="dk1"/>
                </a:solidFill>
              </a:rPr>
              <a:t>?</a:t>
            </a:r>
            <a:r>
              <a:rPr lang="it">
                <a:solidFill>
                  <a:schemeClr val="dk1"/>
                </a:solidFill>
              </a:rPr>
              <a:t> (častěji než ostatní dva typy)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Dominance mozkových sfér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4"/>
          <p:cNvSpPr txBox="1"/>
          <p:nvPr>
            <p:ph idx="1" type="body"/>
          </p:nvPr>
        </p:nvSpPr>
        <p:spPr>
          <a:xfrm>
            <a:off x="311700" y="1152475"/>
            <a:ext cx="8520600" cy="366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experiment Kanaďana J. Wada: Aplikoval injekcí sodiumamytal do krční tepny, tak vyřadil z činnosti cca na 1 minutu polovinu mozku.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Rozhovorem a řečovými testy v této době zjistil, že téměř </a:t>
            </a:r>
            <a:r>
              <a:rPr b="1" lang="it">
                <a:solidFill>
                  <a:schemeClr val="dk1"/>
                </a:solidFill>
              </a:rPr>
              <a:t>100% praváků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</a:t>
            </a:r>
            <a:r>
              <a:rPr b="1" lang="it">
                <a:solidFill>
                  <a:schemeClr val="dk1"/>
                </a:solidFill>
              </a:rPr>
              <a:t>60</a:t>
            </a:r>
            <a:r>
              <a:rPr b="1"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r>
              <a:rPr b="1" lang="it">
                <a:solidFill>
                  <a:schemeClr val="dk1"/>
                </a:solidFill>
              </a:rPr>
              <a:t>70% leváků</a:t>
            </a:r>
            <a:r>
              <a:rPr lang="it">
                <a:solidFill>
                  <a:schemeClr val="dk1"/>
                </a:solidFill>
              </a:rPr>
              <a:t> má řečové centrum v </a:t>
            </a:r>
            <a:r>
              <a:rPr b="1" lang="it">
                <a:solidFill>
                  <a:schemeClr val="dk1"/>
                </a:solidFill>
              </a:rPr>
              <a:t>levé mozkové hemisféře</a:t>
            </a:r>
            <a:r>
              <a:rPr lang="it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Řeč je pevněji lateralizována</a:t>
            </a:r>
            <a:r>
              <a:rPr lang="it">
                <a:solidFill>
                  <a:schemeClr val="dk1"/>
                </a:solidFill>
              </a:rPr>
              <a:t> než motorika ruky, přestože je levá mozková polokoule vývojově mladší.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Činnost mozku při stimulaci řečí: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78" name="Google Shape;178;p35"/>
          <p:cNvSpPr txBox="1"/>
          <p:nvPr>
            <p:ph idx="1" type="body"/>
          </p:nvPr>
        </p:nvSpPr>
        <p:spPr>
          <a:xfrm>
            <a:off x="311700" y="1165100"/>
            <a:ext cx="8520600" cy="389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Dílčí řečové funkce: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dominantně spojené s levou hemisférou (artikulace, syntax, lexikon),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pravá hemisféra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interpretace metaforické stránky jazyka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většina praváků zpracovává slovní podněty levou polokoulí, avšak přírodní zvuky, různé hluky a hřmoty přijímá pravá hemisféra (experimenty Kanaďanky D. Kimura)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Levá hemisféra</a:t>
            </a:r>
            <a:r>
              <a:rPr lang="it">
                <a:solidFill>
                  <a:srgbClr val="6AA84F"/>
                </a:solidFill>
              </a:rPr>
              <a:t>:</a:t>
            </a:r>
            <a:r>
              <a:rPr lang="it">
                <a:solidFill>
                  <a:schemeClr val="dk1"/>
                </a:solidFill>
              </a:rPr>
              <a:t> kvalitnější analyticko-syntetické operace, operace řečové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6AA84F"/>
                </a:solidFill>
              </a:rPr>
              <a:t>Pravá hemisféra</a:t>
            </a:r>
            <a:r>
              <a:rPr lang="it">
                <a:solidFill>
                  <a:srgbClr val="6AA84F"/>
                </a:solidFill>
              </a:rPr>
              <a:t>:</a:t>
            </a:r>
            <a:r>
              <a:rPr lang="it">
                <a:solidFill>
                  <a:schemeClr val="dk1"/>
                </a:solidFill>
              </a:rPr>
              <a:t> zpracování podnětů globálních a názorových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6"/>
          <p:cNvSpPr txBox="1"/>
          <p:nvPr>
            <p:ph idx="1" type="body"/>
          </p:nvPr>
        </p:nvSpPr>
        <p:spPr>
          <a:xfrm>
            <a:off x="458900" y="494375"/>
            <a:ext cx="4344300" cy="414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134F5C"/>
                </a:solidFill>
              </a:rPr>
              <a:t>Levá hemisféra</a:t>
            </a:r>
            <a:endParaRPr b="1" sz="2000">
              <a:solidFill>
                <a:srgbClr val="134F5C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45818E"/>
                </a:solidFill>
              </a:rPr>
              <a:t>řeč </a:t>
            </a:r>
            <a:r>
              <a:rPr lang="it">
                <a:solidFill>
                  <a:srgbClr val="45818E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rgbClr val="45818E"/>
                </a:solidFill>
              </a:rPr>
              <a:t>slova a věty</a:t>
            </a:r>
            <a:endParaRPr>
              <a:solidFill>
                <a:srgbClr val="45818E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45818E"/>
                </a:solidFill>
              </a:rPr>
              <a:t>slabiky (jako fonetické jednotky řeči)</a:t>
            </a:r>
            <a:endParaRPr>
              <a:solidFill>
                <a:srgbClr val="45818E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45818E"/>
                </a:solidFill>
              </a:rPr>
              <a:t>melodie</a:t>
            </a:r>
            <a:endParaRPr>
              <a:solidFill>
                <a:srgbClr val="45818E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45818E"/>
                </a:solidFill>
              </a:rPr>
              <a:t>konfigurace písmen zaznamenávající slovo</a:t>
            </a:r>
            <a:endParaRPr>
              <a:solidFill>
                <a:srgbClr val="45818E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45818E"/>
                </a:solidFill>
              </a:rPr>
              <a:t>analyticko-syntetizační činnost (sekvenční analýza </a:t>
            </a:r>
            <a:r>
              <a:rPr lang="it">
                <a:solidFill>
                  <a:srgbClr val="45818E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rgbClr val="45818E"/>
                </a:solidFill>
              </a:rPr>
              <a:t>př. řečové celky </a:t>
            </a:r>
            <a:br>
              <a:rPr lang="it">
                <a:solidFill>
                  <a:srgbClr val="45818E"/>
                </a:solidFill>
              </a:rPr>
            </a:br>
            <a:r>
              <a:rPr lang="it">
                <a:solidFill>
                  <a:srgbClr val="45818E"/>
                </a:solidFill>
              </a:rPr>
              <a:t>v části, slova v hlásky)</a:t>
            </a:r>
            <a:endParaRPr>
              <a:solidFill>
                <a:srgbClr val="45818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36"/>
          <p:cNvSpPr txBox="1"/>
          <p:nvPr/>
        </p:nvSpPr>
        <p:spPr>
          <a:xfrm>
            <a:off x="4961650" y="494375"/>
            <a:ext cx="39513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B45F06"/>
                </a:solidFill>
              </a:rPr>
              <a:t>Pravá hemisféra</a:t>
            </a:r>
            <a:endParaRPr b="1" sz="2000">
              <a:solidFill>
                <a:srgbClr val="B45F06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E69138"/>
                </a:solidFill>
              </a:rPr>
              <a:t>přírodní zvuky a hluky</a:t>
            </a:r>
            <a:endParaRPr sz="1800">
              <a:solidFill>
                <a:srgbClr val="E69138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E69138"/>
                </a:solidFill>
              </a:rPr>
              <a:t>izolované hlásky </a:t>
            </a:r>
            <a:r>
              <a:rPr lang="it" sz="1800">
                <a:solidFill>
                  <a:srgbClr val="E69138"/>
                </a:solidFill>
                <a:highlight>
                  <a:srgbClr val="FFFFFF"/>
                </a:highlight>
              </a:rPr>
              <a:t>– </a:t>
            </a:r>
            <a:r>
              <a:rPr lang="it" sz="1800">
                <a:solidFill>
                  <a:srgbClr val="E69138"/>
                </a:solidFill>
              </a:rPr>
              <a:t>fonémy</a:t>
            </a:r>
            <a:endParaRPr sz="1800">
              <a:solidFill>
                <a:srgbClr val="E69138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E69138"/>
                </a:solidFill>
              </a:rPr>
              <a:t>rytmus</a:t>
            </a:r>
            <a:endParaRPr sz="1800">
              <a:solidFill>
                <a:srgbClr val="E69138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E69138"/>
                </a:solidFill>
              </a:rPr>
              <a:t>prostorové vztahy, tvary</a:t>
            </a:r>
            <a:br>
              <a:rPr lang="it" sz="1800">
                <a:solidFill>
                  <a:srgbClr val="E69138"/>
                </a:solidFill>
              </a:rPr>
            </a:br>
            <a:r>
              <a:rPr lang="it" sz="1800">
                <a:solidFill>
                  <a:srgbClr val="E69138"/>
                </a:solidFill>
              </a:rPr>
              <a:t>písmena jako tvary</a:t>
            </a:r>
            <a:endParaRPr sz="1800">
              <a:solidFill>
                <a:srgbClr val="E69138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E69138"/>
                </a:solidFill>
              </a:rPr>
              <a:t>holistické, globální vnímání</a:t>
            </a:r>
            <a:br>
              <a:rPr lang="it" sz="1800">
                <a:solidFill>
                  <a:srgbClr val="E69138"/>
                </a:solidFill>
              </a:rPr>
            </a:br>
            <a:r>
              <a:rPr lang="it" sz="1800">
                <a:solidFill>
                  <a:srgbClr val="E69138"/>
                </a:solidFill>
              </a:rPr>
              <a:t>poznávání obličejů</a:t>
            </a:r>
            <a:br>
              <a:rPr lang="it" sz="1800">
                <a:solidFill>
                  <a:srgbClr val="E69138"/>
                </a:solidFill>
              </a:rPr>
            </a:br>
            <a:r>
              <a:rPr lang="it" sz="1800">
                <a:solidFill>
                  <a:srgbClr val="E69138"/>
                </a:solidFill>
              </a:rPr>
              <a:t>emocionální složky vjemů</a:t>
            </a:r>
            <a:endParaRPr sz="1800">
              <a:solidFill>
                <a:srgbClr val="E69138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Pohlavní rozdíly projevující se v řeči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190" name="Google Shape;190;p37"/>
          <p:cNvSpPr txBox="1"/>
          <p:nvPr>
            <p:ph idx="1" type="body"/>
          </p:nvPr>
        </p:nvSpPr>
        <p:spPr>
          <a:xfrm>
            <a:off x="311700" y="1152475"/>
            <a:ext cx="8520600" cy="377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výzkumy přinesly poznatky o </a:t>
            </a:r>
            <a:r>
              <a:rPr b="1" lang="it">
                <a:solidFill>
                  <a:schemeClr val="dk1"/>
                </a:solidFill>
              </a:rPr>
              <a:t>větší univerzálnosti ženského mozku</a:t>
            </a:r>
            <a:r>
              <a:rPr lang="it">
                <a:solidFill>
                  <a:schemeClr val="dk1"/>
                </a:solidFill>
              </a:rPr>
              <a:t>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</a:t>
            </a:r>
            <a:r>
              <a:rPr b="1" lang="it">
                <a:solidFill>
                  <a:schemeClr val="dk1"/>
                </a:solidFill>
              </a:rPr>
              <a:t>lepší specializaci mozku mužů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zrání u žen probíhá rychleji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mužský mozek se naopak dříve začíná specializovat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pohlavní rozdíly pro řeči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jen částečný podklad ve vnitřních faktorech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Výrazné rozdíly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většinou u dívek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jsou často způsobeny vnější stimulací.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500">
                <a:solidFill>
                  <a:srgbClr val="6AA84F"/>
                </a:solidFill>
              </a:rPr>
              <a:t>Dívky: </a:t>
            </a:r>
            <a:endParaRPr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dříve se naučí mluvit i číst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v mluveném a psaném projevu méně chyb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plynulejší jazykový projev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rozsáhlejší slovní zásoba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dk1"/>
                </a:solidFill>
              </a:rPr>
              <a:t>Důvod</a:t>
            </a:r>
            <a:r>
              <a:rPr lang="it">
                <a:solidFill>
                  <a:schemeClr val="dk1"/>
                </a:solidFill>
              </a:rPr>
              <a:t>: vyšší míra konvenčnosti při výchově dívek = připravenost akceptovat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a přejímat společenské konvence, intenzivní řečový kontakt matky s dcerou (opravování chyb v mluveném projevu)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9"/>
          <p:cNvSpPr txBox="1"/>
          <p:nvPr>
            <p:ph idx="1" type="body"/>
          </p:nvPr>
        </p:nvSpPr>
        <p:spPr>
          <a:xfrm>
            <a:off x="311700" y="731175"/>
            <a:ext cx="8520600" cy="41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rgbClr val="B45F06"/>
                </a:solidFill>
              </a:rPr>
              <a:t>Ženy používají častěji strukturu řeči typickou pro příslušníky nižších vrstev, muži naopak strukturu pro vrstvy vyšší.</a:t>
            </a:r>
            <a:endParaRPr>
              <a:solidFill>
                <a:srgbClr val="B45F06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B45F06"/>
                </a:solidFill>
              </a:rPr>
              <a:t>Ženy mají tendenci vysvětlovat použitím příkladů, častější využití přímé řeči </a:t>
            </a:r>
            <a:br>
              <a:rPr lang="it">
                <a:solidFill>
                  <a:srgbClr val="B45F06"/>
                </a:solidFill>
              </a:rPr>
            </a:br>
            <a:r>
              <a:rPr lang="it">
                <a:solidFill>
                  <a:srgbClr val="B45F06"/>
                </a:solidFill>
              </a:rPr>
              <a:t>a emocionálního zabarvení.</a:t>
            </a:r>
            <a:endParaRPr>
              <a:solidFill>
                <a:srgbClr val="B45F06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rgbClr val="741B47"/>
                </a:solidFill>
              </a:rPr>
              <a:t>Muži formulují věcně, abstraktně, neosobně.</a:t>
            </a:r>
            <a:endParaRPr>
              <a:solidFill>
                <a:srgbClr val="741B47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741B47"/>
                </a:solidFill>
              </a:rPr>
              <a:t>Mužský styl je v naší společnosti preferován.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6AA84F"/>
                </a:solidFill>
              </a:rPr>
              <a:t>Použitá literatura: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207" name="Google Shape;207;p40"/>
          <p:cNvSpPr txBox="1"/>
          <p:nvPr>
            <p:ph idx="1" type="body"/>
          </p:nvPr>
        </p:nvSpPr>
        <p:spPr>
          <a:xfrm>
            <a:off x="311700" y="1152475"/>
            <a:ext cx="8520600" cy="37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BYTEŠNÍKOVÁ, Ilona. </a:t>
            </a:r>
            <a:r>
              <a:rPr i="1" lang="it"/>
              <a:t>Komunikace dětí předškolního věku</a:t>
            </a:r>
            <a:r>
              <a:rPr lang="it"/>
              <a:t>. Praha: Grada, 2012. Pedagogika. ISBN 978-80-247-3008-0.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BYTEŠNÍKOVÁ, Ilona. </a:t>
            </a:r>
            <a:r>
              <a:rPr i="1" lang="it"/>
              <a:t>Rozvoj komunikačních kompetencí u dětí předškolního věku</a:t>
            </a:r>
            <a:r>
              <a:rPr lang="it"/>
              <a:t>. Brno: Masarykova univerzita, 2007. ISBN 978-80-210-4454-8.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KOCUROVÁ, Marie. </a:t>
            </a:r>
            <a:r>
              <a:rPr i="1" lang="it"/>
              <a:t>Komunikační kompetence jako téma inkluzivní školy: specifické poruchy učení z pohledu vzdělávacích šancí: monografie</a:t>
            </a:r>
            <a:r>
              <a:rPr lang="it"/>
              <a:t>. Dobrá Voda u Pelhřimova: Aleš Čeněk, 2002. ISBN 80-86473-26-3.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SMOLÍK, Filip a Gabriela MÁLKOVÁ. </a:t>
            </a:r>
            <a:r>
              <a:rPr i="1" lang="it"/>
              <a:t>Vývoj jazykových schopností v předškolním věku</a:t>
            </a:r>
            <a:r>
              <a:rPr lang="it"/>
              <a:t>. Praha: Grada, 2014. Psyché. ISBN 978-80-247-4240-3.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303075"/>
            <a:ext cx="8520600" cy="458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6AA84F"/>
                </a:solidFill>
              </a:rPr>
              <a:t>Bilingvní jedinec</a:t>
            </a:r>
            <a:endParaRPr b="1">
              <a:solidFill>
                <a:srgbClr val="6AA84F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ten, který má plnou komunikační kompetenci ve dvou jazycích (Bloomfield)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</a:rPr>
              <a:t>= takový jedinec, který disponuje kompetencí v jiném než mateřském jazyce, alespoň v jedné z těchto lingvistických oblastí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⁠</a:t>
            </a:r>
            <a:r>
              <a:rPr lang="it">
                <a:solidFill>
                  <a:schemeClr val="dk1"/>
                </a:solidFill>
              </a:rPr>
              <a:t>porozumění, mluvení, čtení, psaní (Mc Namara)</a:t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= má komunikační kompetence, stejně jako individuální kognitivní nároky vyžadované společností na stejné úrovni jako rodilý mluvčí; má možnost identifikovat se s oběma komunitami nebo jen s částí lingvistické skupiny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její kulturou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Jazyková vývojová stádia bilingvních dětí</a:t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507500"/>
            <a:ext cx="8520600" cy="26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AA84F"/>
                </a:solidFill>
              </a:rPr>
              <a:t>1. </a:t>
            </a:r>
            <a:r>
              <a:rPr b="1" lang="it" sz="2000">
                <a:solidFill>
                  <a:srgbClr val="6AA84F"/>
                </a:solidFill>
              </a:rPr>
              <a:t>stadium (do 2 let věku)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užívání jednoslovných vět (v dalším stádiu i věty dvouslovné)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lexikální zásoba z obou jazyků: aktivní, ale limitovaná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slova buď z jednoho, nebo z druhého jazyka = nezná ekvivalentní výrazy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v obou jazycích = </a:t>
            </a:r>
            <a:r>
              <a:rPr b="1" lang="it">
                <a:solidFill>
                  <a:schemeClr val="dk1"/>
                </a:solidFill>
              </a:rPr>
              <a:t>indeterminované kódování</a:t>
            </a:r>
            <a:endParaRPr b="1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675400"/>
            <a:ext cx="8520600" cy="389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AA84F"/>
                </a:solidFill>
              </a:rPr>
              <a:t>2. </a:t>
            </a:r>
            <a:r>
              <a:rPr b="1" lang="it" sz="2000">
                <a:solidFill>
                  <a:srgbClr val="6AA84F"/>
                </a:solidFill>
              </a:rPr>
              <a:t>stadium (od 2 let)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rozšiřování aktivní slovní zásoby v obou jazycích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užívání jazyka podle toho, s kým komunikuje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někdy také pojmenovávání věcí </a:t>
            </a:r>
            <a:r>
              <a:rPr b="1" lang="it">
                <a:solidFill>
                  <a:schemeClr val="dk1"/>
                </a:solidFill>
              </a:rPr>
              <a:t>lexikálními ekvivalenty v obou jazycích</a:t>
            </a:r>
            <a:r>
              <a:rPr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 kvůli nejistotě, jakou (jazykovou) identitu má adresát, užívá oba výrazy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postupné </a:t>
            </a:r>
            <a:r>
              <a:rPr b="1" lang="it">
                <a:solidFill>
                  <a:schemeClr val="dk1"/>
                </a:solidFill>
              </a:rPr>
              <a:t>uvědomění existence dvou rozdílných jazyků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b="1" lang="it">
                <a:solidFill>
                  <a:srgbClr val="6AA84F"/>
                </a:solidFill>
              </a:rPr>
              <a:t>potřeba času k získání jazykové důvěry v sebe sama</a:t>
            </a:r>
            <a:r>
              <a:rPr lang="it">
                <a:solidFill>
                  <a:schemeClr val="dk1"/>
                </a:solidFill>
              </a:rPr>
              <a:t> 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 </a:t>
            </a:r>
            <a:r>
              <a:rPr lang="it">
                <a:solidFill>
                  <a:schemeClr val="dk1"/>
                </a:solidFill>
              </a:rPr>
              <a:t>pak začíná užívání správného slova v konkrétním jazyce (ne však správně podle gramatických pravidel)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311700" y="562850"/>
            <a:ext cx="8520600" cy="433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6AA84F"/>
                </a:solidFill>
              </a:rPr>
              <a:t>3. stadium (od 3</a:t>
            </a:r>
            <a:r>
              <a:rPr b="1" lang="it" sz="2500">
                <a:solidFill>
                  <a:srgbClr val="6AA84F"/>
                </a:solidFill>
                <a:highlight>
                  <a:srgbClr val="FFFFFF"/>
                </a:highlight>
              </a:rPr>
              <a:t>–</a:t>
            </a:r>
            <a:r>
              <a:rPr b="1" lang="it" sz="2000">
                <a:solidFill>
                  <a:srgbClr val="6AA84F"/>
                </a:solidFill>
              </a:rPr>
              <a:t>4</a:t>
            </a:r>
            <a:r>
              <a:rPr b="1" lang="it" sz="2500">
                <a:solidFill>
                  <a:srgbClr val="6AA84F"/>
                </a:solidFill>
                <a:highlight>
                  <a:srgbClr val="FFFFFF"/>
                </a:highlight>
              </a:rPr>
              <a:t> </a:t>
            </a:r>
            <a:r>
              <a:rPr b="1" lang="it" sz="2000">
                <a:solidFill>
                  <a:srgbClr val="6AA84F"/>
                </a:solidFill>
              </a:rPr>
              <a:t>let)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přesná diferenciace slovníku i gramatiky obou jazyků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již jen prvky minimální interference = prolínání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diferenciace jazyka podle partnera rozhovoru až kolem 4. roku života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stále se vyskytuje řada interferenčních jevů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postupné oddělování jazyků je pro dítě snadnější, pokud je dobře stimulováno prostřednictvím rodičů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tzv. </a:t>
            </a:r>
            <a:r>
              <a:rPr b="1" i="1" lang="it">
                <a:solidFill>
                  <a:schemeClr val="dk1"/>
                </a:solidFill>
              </a:rPr>
              <a:t>Grammontovo pravidlo</a:t>
            </a:r>
            <a:r>
              <a:rPr lang="it">
                <a:solidFill>
                  <a:schemeClr val="dk1"/>
                </a:solidFill>
              </a:rPr>
              <a:t> = jedna osoba užívá jeden jazyk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 u="sng">
                <a:solidFill>
                  <a:schemeClr val="dk1"/>
                </a:solidFill>
              </a:rPr>
              <a:t>častá praxe</a:t>
            </a:r>
            <a:r>
              <a:rPr lang="it">
                <a:solidFill>
                  <a:schemeClr val="dk1"/>
                </a:solidFill>
              </a:rPr>
              <a:t>: nejednotný a nepromyšlený postup okolí spojený s obavami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o řečový vývoj dítěte (tedy i předčasné nároky ze strany rodičů)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311700" y="510875"/>
            <a:ext cx="8520600" cy="405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Aditivní bilingvismus (sčítací)</a:t>
            </a:r>
            <a:r>
              <a:rPr lang="it">
                <a:solidFill>
                  <a:schemeClr val="dk1"/>
                </a:solidFill>
              </a:rPr>
              <a:t> = bilingvismus s pozitivním vlivem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it">
                <a:solidFill>
                  <a:schemeClr val="dk1"/>
                </a:solidFill>
              </a:rPr>
              <a:t>dítě ovládne oba jazyky jako rodilý mluvčí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it">
                <a:solidFill>
                  <a:schemeClr val="dk1"/>
                </a:solidFill>
              </a:rPr>
              <a:t>dítě si tak vytvoří předpoklady pro snadné učení dalším jazykům</a:t>
            </a:r>
            <a:endParaRPr>
              <a:solidFill>
                <a:schemeClr val="dk1"/>
              </a:solidFill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Subtraktivní bilingvismus (odčítací)</a:t>
            </a:r>
            <a:r>
              <a:rPr lang="it">
                <a:solidFill>
                  <a:schemeClr val="dk1"/>
                </a:solidFill>
              </a:rPr>
              <a:t> = bilingvismus s negativním vlivem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R"/>
            </a:pPr>
            <a:r>
              <a:rPr b="1" lang="it">
                <a:solidFill>
                  <a:schemeClr val="dk1"/>
                </a:solidFill>
              </a:rPr>
              <a:t>semilingvismus</a:t>
            </a:r>
            <a:r>
              <a:rPr lang="it">
                <a:solidFill>
                  <a:schemeClr val="dk1"/>
                </a:solidFill>
              </a:rPr>
              <a:t> = dítě nemluví přijatelně ani jedním jazykem </a:t>
            </a:r>
            <a:br>
              <a:rPr lang="it">
                <a:solidFill>
                  <a:schemeClr val="dk1"/>
                </a:solidFill>
              </a:rPr>
            </a:br>
            <a:r>
              <a:rPr lang="it">
                <a:solidFill>
                  <a:schemeClr val="dk1"/>
                </a:solidFill>
              </a:rPr>
              <a:t>(směšování obou jazyků)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R"/>
            </a:pPr>
            <a:r>
              <a:rPr b="1" lang="it">
                <a:solidFill>
                  <a:schemeClr val="dk1"/>
                </a:solidFill>
              </a:rPr>
              <a:t>újma kulturního charakteru</a:t>
            </a:r>
            <a:r>
              <a:rPr lang="it">
                <a:solidFill>
                  <a:schemeClr val="dk1"/>
                </a:solidFill>
              </a:rPr>
              <a:t> = potíže dítěte s jeho s jazykovou (kulturní) identifikací</a:t>
            </a:r>
            <a:endParaRPr>
              <a:solidFill>
                <a:schemeClr val="dk1"/>
              </a:solidFill>
            </a:endParaRPr>
          </a:p>
          <a:p>
            <a:pPr indent="-334327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arenR"/>
            </a:pPr>
            <a:r>
              <a:rPr b="1" lang="it">
                <a:solidFill>
                  <a:schemeClr val="dk1"/>
                </a:solidFill>
              </a:rPr>
              <a:t>další problémy</a:t>
            </a:r>
            <a:r>
              <a:rPr lang="it">
                <a:solidFill>
                  <a:schemeClr val="dk1"/>
                </a:solidFill>
              </a:rPr>
              <a:t> včetně narušení komunikační schopnosti: mutismus, balbuties atd.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Zásady pro učitele a rodiče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1152475"/>
            <a:ext cx="8520600" cy="369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předem je třeba si vyjasnit postup a dbát na jeho důsledné dodržování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brát v úvahu aktuální rodinnou situaci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 u="sng">
                <a:solidFill>
                  <a:srgbClr val="CC0000"/>
                </a:solidFill>
              </a:rPr>
              <a:t>nevhodné</a:t>
            </a:r>
            <a:r>
              <a:rPr lang="it">
                <a:solidFill>
                  <a:srgbClr val="CC0000"/>
                </a:solidFill>
              </a:rPr>
              <a:t>:</a:t>
            </a:r>
            <a:r>
              <a:rPr lang="it">
                <a:solidFill>
                  <a:schemeClr val="dk1"/>
                </a:solidFill>
              </a:rPr>
              <a:t> nutit dítě mluvit určitým jazykem za v jistých okolnostech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dodržování </a:t>
            </a:r>
            <a:r>
              <a:rPr b="1" i="1" lang="it">
                <a:solidFill>
                  <a:schemeClr val="dk1"/>
                </a:solidFill>
              </a:rPr>
              <a:t>Grammotova pravidla</a:t>
            </a:r>
            <a:endParaRPr b="1" i="1"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trpělivost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uvědomění, že dítě se během řečového vývoje potýká s mnohem většími nároky než jeho vrstevníci: slovní zásoba (obou jazyků), diferenciace obou jazykových systémů, vyrovnání se s identifikací a kulturami obou jazyků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500">
                <a:solidFill>
                  <a:srgbClr val="6AA84F"/>
                </a:solidFill>
              </a:rPr>
              <a:t>Vývoj slovní zásoby</a:t>
            </a:r>
            <a:endParaRPr b="1" sz="25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rgbClr val="6AA84F"/>
              </a:solidFill>
            </a:endParaRPr>
          </a:p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 sz="2000">
                <a:solidFill>
                  <a:srgbClr val="6AA84F"/>
                </a:solidFill>
              </a:rPr>
              <a:t>Období rychlého růstu slovní zásoby</a:t>
            </a:r>
            <a:endParaRPr b="1" sz="2000">
              <a:solidFill>
                <a:srgbClr val="6AA84F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zrychlování tempa = slovníkový spurt = pojmenovávací exploze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na konci 2. roku života, obvykle v době, kdy dítě zná 50</a:t>
            </a:r>
            <a:r>
              <a:rPr lang="it">
                <a:solidFill>
                  <a:schemeClr val="dk1"/>
                </a:solidFill>
                <a:highlight>
                  <a:srgbClr val="FFFFFF"/>
                </a:highlight>
              </a:rPr>
              <a:t>–</a:t>
            </a:r>
            <a:r>
              <a:rPr lang="it">
                <a:solidFill>
                  <a:schemeClr val="dk1"/>
                </a:solidFill>
              </a:rPr>
              <a:t>100 slov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it">
                <a:solidFill>
                  <a:schemeClr val="dk1"/>
                </a:solidFill>
              </a:rPr>
              <a:t>důsledek uvědomění, že každá věc má své jméno = </a:t>
            </a:r>
            <a:r>
              <a:rPr b="1" lang="it">
                <a:solidFill>
                  <a:schemeClr val="dk1"/>
                </a:solidFill>
              </a:rPr>
              <a:t>osvojení symbolického principu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