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89d2cee53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89d2cee53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86a144f36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86a144f36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86a144f36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86a144f36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86a144f36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86a144f36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86a144f36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86a144f36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86a144f36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86a144f36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86a144f36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86a144f36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89d2cee53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89d2cee53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0000FF"/>
                </a:solidFill>
              </a:rPr>
              <a:t>Symptomy vývojové dysfázie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0000FF"/>
                </a:solidFill>
              </a:rPr>
              <a:t>Charakteristika dětí s VD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972925"/>
            <a:ext cx="8740200" cy="432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it" sz="1629">
                <a:solidFill>
                  <a:srgbClr val="0000FF"/>
                </a:solidFill>
              </a:rPr>
              <a:t>Vývojová dysfázie</a:t>
            </a:r>
            <a:r>
              <a:rPr lang="it" sz="1629"/>
              <a:t> = specificky narušený vývoj řeči v důsledku raného poškození mozku</a:t>
            </a:r>
            <a:endParaRPr sz="1629"/>
          </a:p>
          <a:p>
            <a:pPr indent="-332105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630"/>
              <a:buChar char="-"/>
            </a:pPr>
            <a:r>
              <a:rPr lang="it" sz="1629"/>
              <a:t>způsobena poruchou centrálního zpracování řečového signálu</a:t>
            </a:r>
            <a:endParaRPr sz="1629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730"/>
          </a:p>
          <a:p>
            <a:pPr indent="-332105" lvl="0" marL="9144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630"/>
              <a:buChar char="●"/>
            </a:pPr>
            <a:r>
              <a:rPr lang="it" sz="1629"/>
              <a:t>nerovnovměrný vývoj celé osobnosti dítěte</a:t>
            </a:r>
            <a:endParaRPr sz="1629"/>
          </a:p>
          <a:p>
            <a:pPr indent="-332105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30"/>
              <a:buChar char="●"/>
            </a:pPr>
            <a:r>
              <a:rPr lang="it" sz="1629"/>
              <a:t>v různé míře zasaženy všechny jazykové roviny u dítěte = deficity ve všech rovinách</a:t>
            </a:r>
            <a:endParaRPr sz="1629"/>
          </a:p>
          <a:p>
            <a:pPr indent="-332105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30"/>
              <a:buChar char="●"/>
            </a:pPr>
            <a:r>
              <a:rPr lang="it" sz="1629"/>
              <a:t>dlouhodobé problémy s vytvářením pojmů, logických operací a porozumění (složitějším vztahům v souvislém vyjadřování)</a:t>
            </a:r>
            <a:endParaRPr sz="1629"/>
          </a:p>
          <a:p>
            <a:pPr indent="-332105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30"/>
              <a:buChar char="●"/>
            </a:pPr>
            <a:r>
              <a:rPr lang="it" sz="1629"/>
              <a:t>sociální komunikace: efektivní užívání řeči  závislé na postoji dítěte ke komunikační situaci</a:t>
            </a:r>
            <a:endParaRPr sz="1629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0000FF"/>
                </a:solidFill>
              </a:rPr>
              <a:t>Symptomy v rovině foneticko-fonologické: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porucha fonetické a fonologické realizace hlásek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výrazné nedostatky ve výslovnosti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nesrozumitelný řečový projev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narušení: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fonematické percepce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percepce distinktivních rysů = schopnost diferencovat hlásky (znělost/neznělost, závěrovost/nezávěrovost, kompaktnost/difuznost)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0000FF"/>
                </a:solidFill>
              </a:rPr>
              <a:t>Symptomy v rovině lexikálně-sémantické: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menší slovní zásoba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převaha pasivní slovní zásoby před aktivní slovní zásobou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velmi pomalý rozvoj aktivní slovní zásoby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tzv. </a:t>
            </a:r>
            <a:r>
              <a:rPr i="1" lang="it"/>
              <a:t>vlastní slovník</a:t>
            </a:r>
            <a:r>
              <a:rPr lang="it"/>
              <a:t> (slovní zásoba skládající se ze slov, která si dítě samo vymyslelo)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mechanické používání slov = bez pochopení obsahu slov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problémy s formulováním = hledání správných slov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neschopnost využít vnitřní a vnější redundance k doplnění zvuku ve slově, kterému nerozumí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neschopnost rozeznat klíčová slova pro pochopení celého obsahu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0000FF"/>
                </a:solidFill>
              </a:rPr>
              <a:t>Symptomy v rovině morfologicko-syntaktické: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9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dysgramatismus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jazykový cit: nerozvinutý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redukce stavby věty: na dvouslovné i jednoslovné věty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slovosled ve větě: </a:t>
            </a:r>
            <a:r>
              <a:rPr lang="it"/>
              <a:t>nesprávný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odchylky ve frekvenci výskytu slovních druhů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převaha substantiv + následné statické vyjadřování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problémy se skloňováním a časováním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slovesa: často v infinitivu nebo ve tvaru jen jedné (preferované) osoby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nejdůležitější slovo: kladeno na první místo ve větě = nepřirozená syntax, nerespektování zákonitostí syntaxe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0000FF"/>
                </a:solidFill>
              </a:rPr>
              <a:t>Symptomy v rovině pragmatické: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712925"/>
            <a:ext cx="8520600" cy="448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převaha a preference neverbální komunikace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neschopnost udržet dějovou linku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verbální projev: pauzy delší (než je přirozené)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neschopnost reprodukce textu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neschopnost vyprávět (a to dokonce při spontánním řečovém projevu)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nechuť komunikovat = na základě získání negativních zkušeností v oblasti komunikace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problémy se získáváním nových informací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komunikační závislost na dospělých (rodiči, učiteli, pečující osobě)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silné emoční napětí v řečovém projevu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výrazné emoce v řečovém projevu (neschopnost ovládnout emoce =  tento stav dítěti znemožňuje se vyjádřit, je příliš silně v emocích)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0000FF"/>
                </a:solidFill>
              </a:rPr>
              <a:t>Charakteristický znak VD: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017725"/>
            <a:ext cx="8520600" cy="407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VD přesahuje rámec fatické poruchy</a:t>
            </a:r>
            <a:r>
              <a:rPr lang="it"/>
              <a:t> = symptomy se projevují </a:t>
            </a:r>
            <a:br>
              <a:rPr lang="it"/>
            </a:br>
            <a:r>
              <a:rPr lang="it"/>
              <a:t>i v neřečových oblastech: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nedostatky v jemné motorice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nedosattky v grafomotorice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slabší paměťové funkce (především sluchová paměť)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kongitivní nedostatky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narušení pravolevé orientace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narušení orientace v čase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Děti s VD mají celkově sníženou psychickou výkonnost a pozornost = jsou rychleji unavitelné.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3D85C6"/>
                </a:solidFill>
              </a:rPr>
              <a:t>Terapie VD je náročný proces = závisí na rozsahu poškození mozkových f-cí.</a:t>
            </a:r>
            <a:endParaRPr b="1" i="1">
              <a:solidFill>
                <a:srgbClr val="3D85C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10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0000FF"/>
                </a:solidFill>
              </a:rPr>
              <a:t>Odborníci podílející se na správné, včasné a komplexní diagnostice VD: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446125"/>
            <a:ext cx="8520600" cy="36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logoped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foniatr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psycholog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neurolog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další odborníci (psychiatr)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Ve spolupráci: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pedagog v MŠ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školní logoped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školní speciální pedagog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Literatura: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BYTEŠNÍKOVÁ, Ilona. </a:t>
            </a:r>
            <a:r>
              <a:rPr i="1" lang="it"/>
              <a:t>Komunikace dětí předškolního věku</a:t>
            </a:r>
            <a:r>
              <a:rPr lang="it"/>
              <a:t>. Praha: Grada, 2012. Pedagogika. ISBN 978-80-247-3008-0.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