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5"/>
  </p:notesMasterIdLst>
  <p:handoutMasterIdLst>
    <p:handoutMasterId r:id="rId16"/>
  </p:handoutMasterIdLst>
  <p:sldIdLst>
    <p:sldId id="339" r:id="rId2"/>
    <p:sldId id="258" r:id="rId3"/>
    <p:sldId id="336" r:id="rId4"/>
    <p:sldId id="257" r:id="rId5"/>
    <p:sldId id="259" r:id="rId6"/>
    <p:sldId id="266" r:id="rId7"/>
    <p:sldId id="337" r:id="rId8"/>
    <p:sldId id="338" r:id="rId9"/>
    <p:sldId id="311" r:id="rId10"/>
    <p:sldId id="291" r:id="rId11"/>
    <p:sldId id="293" r:id="rId12"/>
    <p:sldId id="340" r:id="rId13"/>
    <p:sldId id="331" r:id="rId1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62" autoAdjust="0"/>
    <p:restoredTop sz="92593" autoAdjust="0"/>
  </p:normalViewPr>
  <p:slideViewPr>
    <p:cSldViewPr snapToGrid="0">
      <p:cViewPr varScale="1">
        <p:scale>
          <a:sx n="82" d="100"/>
          <a:sy n="82" d="100"/>
        </p:scale>
        <p:origin x="91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10" d="100"/>
          <a:sy n="110" d="100"/>
        </p:scale>
        <p:origin x="854" y="-237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73BA02-A5FD-42F2-B261-276879C856E7}" type="doc">
      <dgm:prSet loTypeId="urn:microsoft.com/office/officeart/2005/8/layout/hierarchy4" loCatId="hierarchy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4B34F81E-E3FB-492F-98E8-3E98CB63FF8F}">
      <dgm:prSet phldrT="[Text]" custT="1"/>
      <dgm:spPr/>
      <dgm:t>
        <a:bodyPr/>
        <a:lstStyle/>
        <a:p>
          <a:r>
            <a:rPr lang="cs-CZ" altLang="cs-CZ" sz="4400" dirty="0">
              <a:latin typeface="Arial" panose="020B0604020202020204" pitchFamily="34" charset="0"/>
              <a:cs typeface="Arial" panose="020B0604020202020204" pitchFamily="34" charset="0"/>
            </a:rPr>
            <a:t>Nauka, zabývající se</a:t>
          </a:r>
          <a:endParaRPr lang="cs-CZ" sz="16600" dirty="0"/>
        </a:p>
      </dgm:t>
    </dgm:pt>
    <dgm:pt modelId="{A9678EFB-C6BC-4D6E-84B4-550654071EB8}" type="parTrans" cxnId="{D1D76EEC-EB1D-48ED-80F0-3D358D279F28}">
      <dgm:prSet/>
      <dgm:spPr/>
      <dgm:t>
        <a:bodyPr/>
        <a:lstStyle/>
        <a:p>
          <a:endParaRPr lang="cs-CZ"/>
        </a:p>
      </dgm:t>
    </dgm:pt>
    <dgm:pt modelId="{882D1F6D-026C-4132-8BA3-AC9DB0A6CAC4}" type="sibTrans" cxnId="{D1D76EEC-EB1D-48ED-80F0-3D358D279F28}">
      <dgm:prSet/>
      <dgm:spPr/>
      <dgm:t>
        <a:bodyPr/>
        <a:lstStyle/>
        <a:p>
          <a:endParaRPr lang="cs-CZ"/>
        </a:p>
      </dgm:t>
    </dgm:pt>
    <dgm:pt modelId="{59D25A1F-FB0E-4BF1-B173-DC6473DD3A1F}">
      <dgm:prSet phldrT="[Text]"/>
      <dgm:spPr/>
      <dgm:t>
        <a:bodyPr/>
        <a:lstStyle/>
        <a:p>
          <a:r>
            <a:rPr lang="cs-CZ" altLang="cs-CZ" sz="1800" dirty="0">
              <a:latin typeface="Arial" panose="020B0604020202020204" pitchFamily="34" charset="0"/>
              <a:cs typeface="Arial" panose="020B0604020202020204" pitchFamily="34" charset="0"/>
            </a:rPr>
            <a:t>procesem poznání </a:t>
          </a:r>
          <a:endParaRPr lang="cs-CZ" dirty="0"/>
        </a:p>
      </dgm:t>
    </dgm:pt>
    <dgm:pt modelId="{67B357C9-C7D3-47E3-A865-ACC7CB9E54F4}" type="parTrans" cxnId="{FC188504-A829-4B92-AA61-4C0A2628EA00}">
      <dgm:prSet/>
      <dgm:spPr/>
      <dgm:t>
        <a:bodyPr/>
        <a:lstStyle/>
        <a:p>
          <a:endParaRPr lang="cs-CZ"/>
        </a:p>
      </dgm:t>
    </dgm:pt>
    <dgm:pt modelId="{711B9F18-7CFA-4F10-B76E-984D045AC86A}" type="sibTrans" cxnId="{FC188504-A829-4B92-AA61-4C0A2628EA00}">
      <dgm:prSet/>
      <dgm:spPr/>
      <dgm:t>
        <a:bodyPr/>
        <a:lstStyle/>
        <a:p>
          <a:endParaRPr lang="cs-CZ"/>
        </a:p>
      </dgm:t>
    </dgm:pt>
    <dgm:pt modelId="{DFD293EF-5A3D-48CF-9492-71F6DA2AAECE}">
      <dgm:prSet phldrT="[Text]"/>
      <dgm:spPr/>
      <dgm:t>
        <a:bodyPr/>
        <a:lstStyle/>
        <a:p>
          <a:r>
            <a:rPr lang="cs-CZ" altLang="cs-CZ" sz="1800" dirty="0">
              <a:latin typeface="Arial" panose="020B0604020202020204" pitchFamily="34" charset="0"/>
              <a:cs typeface="Arial" panose="020B0604020202020204" pitchFamily="34" charset="0"/>
            </a:rPr>
            <a:t>jeho mechanismy </a:t>
          </a:r>
          <a:br>
            <a:rPr lang="cs-CZ" altLang="cs-CZ" sz="1800" dirty="0">
              <a:latin typeface="Arial" panose="020B0604020202020204" pitchFamily="34" charset="0"/>
              <a:cs typeface="Arial" panose="020B0604020202020204" pitchFamily="34" charset="0"/>
            </a:rPr>
          </a:br>
          <a:endParaRPr lang="cs-CZ" dirty="0"/>
        </a:p>
      </dgm:t>
    </dgm:pt>
    <dgm:pt modelId="{FD7850A7-DECA-4BBF-A01E-4BB0B8B8778D}" type="parTrans" cxnId="{A99E4C1F-BF22-4DD7-BB74-998246A44EB0}">
      <dgm:prSet/>
      <dgm:spPr/>
      <dgm:t>
        <a:bodyPr/>
        <a:lstStyle/>
        <a:p>
          <a:endParaRPr lang="cs-CZ"/>
        </a:p>
      </dgm:t>
    </dgm:pt>
    <dgm:pt modelId="{B3654219-C92E-4AE7-9620-85221FB2AB43}" type="sibTrans" cxnId="{A99E4C1F-BF22-4DD7-BB74-998246A44EB0}">
      <dgm:prSet/>
      <dgm:spPr/>
      <dgm:t>
        <a:bodyPr/>
        <a:lstStyle/>
        <a:p>
          <a:endParaRPr lang="cs-CZ"/>
        </a:p>
      </dgm:t>
    </dgm:pt>
    <dgm:pt modelId="{F9B018BF-3D90-45B4-A26C-C7A3F59ECE5F}">
      <dgm:prSet phldrT="[Text]"/>
      <dgm:spPr/>
      <dgm:t>
        <a:bodyPr/>
        <a:lstStyle/>
        <a:p>
          <a:r>
            <a:rPr lang="cs-CZ" altLang="cs-CZ" sz="1800" dirty="0">
              <a:latin typeface="Arial" panose="020B0604020202020204" pitchFamily="34" charset="0"/>
              <a:cs typeface="Arial" panose="020B0604020202020204" pitchFamily="34" charset="0"/>
            </a:rPr>
            <a:t>vztahem poznání a skutečnosti </a:t>
          </a:r>
          <a:br>
            <a:rPr lang="cs-CZ" altLang="cs-CZ" sz="6600" dirty="0">
              <a:latin typeface="Arial" panose="020B0604020202020204" pitchFamily="34" charset="0"/>
              <a:cs typeface="Arial" panose="020B0604020202020204" pitchFamily="34" charset="0"/>
            </a:rPr>
          </a:br>
          <a:endParaRPr lang="cs-CZ" dirty="0"/>
        </a:p>
      </dgm:t>
    </dgm:pt>
    <dgm:pt modelId="{50918E63-143A-4847-85B3-1B2A39BD2CF0}" type="parTrans" cxnId="{0710CE18-7712-4743-915B-3E289501079B}">
      <dgm:prSet/>
      <dgm:spPr/>
      <dgm:t>
        <a:bodyPr/>
        <a:lstStyle/>
        <a:p>
          <a:endParaRPr lang="cs-CZ"/>
        </a:p>
      </dgm:t>
    </dgm:pt>
    <dgm:pt modelId="{47C5D135-7E83-4C20-A1D3-FED9FD9D6337}" type="sibTrans" cxnId="{0710CE18-7712-4743-915B-3E289501079B}">
      <dgm:prSet/>
      <dgm:spPr/>
      <dgm:t>
        <a:bodyPr/>
        <a:lstStyle/>
        <a:p>
          <a:endParaRPr lang="cs-CZ"/>
        </a:p>
      </dgm:t>
    </dgm:pt>
    <dgm:pt modelId="{5AF9492C-7085-48BA-8614-F594B9FAD60E}" type="pres">
      <dgm:prSet presAssocID="{B273BA02-A5FD-42F2-B261-276879C856E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E2F2490-965D-4297-AF78-59DD8BE4A888}" type="pres">
      <dgm:prSet presAssocID="{4B34F81E-E3FB-492F-98E8-3E98CB63FF8F}" presName="vertOne" presStyleCnt="0"/>
      <dgm:spPr/>
    </dgm:pt>
    <dgm:pt modelId="{41C33A66-2A1F-4D1D-B0A1-25E9055624D6}" type="pres">
      <dgm:prSet presAssocID="{4B34F81E-E3FB-492F-98E8-3E98CB63FF8F}" presName="txOne" presStyleLbl="node0" presStyleIdx="0" presStyleCnt="1" custLinFactY="-113616" custLinFactNeighborX="-33845" custLinFactNeighborY="-200000">
        <dgm:presLayoutVars>
          <dgm:chPref val="3"/>
        </dgm:presLayoutVars>
      </dgm:prSet>
      <dgm:spPr/>
    </dgm:pt>
    <dgm:pt modelId="{86BA96C6-EEAA-438F-9A4F-5F037B7D71AF}" type="pres">
      <dgm:prSet presAssocID="{4B34F81E-E3FB-492F-98E8-3E98CB63FF8F}" presName="parTransOne" presStyleCnt="0"/>
      <dgm:spPr/>
    </dgm:pt>
    <dgm:pt modelId="{EB3E27BD-94B8-48F2-BC4C-95B0D3C134DD}" type="pres">
      <dgm:prSet presAssocID="{4B34F81E-E3FB-492F-98E8-3E98CB63FF8F}" presName="horzOne" presStyleCnt="0"/>
      <dgm:spPr/>
    </dgm:pt>
    <dgm:pt modelId="{3EFE02DD-FBC6-4A23-BC2C-266D7216AD53}" type="pres">
      <dgm:prSet presAssocID="{59D25A1F-FB0E-4BF1-B173-DC6473DD3A1F}" presName="vertTwo" presStyleCnt="0"/>
      <dgm:spPr/>
    </dgm:pt>
    <dgm:pt modelId="{1E6B2630-070C-4DD9-BC32-226664CDD1D3}" type="pres">
      <dgm:prSet presAssocID="{59D25A1F-FB0E-4BF1-B173-DC6473DD3A1F}" presName="txTwo" presStyleLbl="node2" presStyleIdx="0" presStyleCnt="3">
        <dgm:presLayoutVars>
          <dgm:chPref val="3"/>
        </dgm:presLayoutVars>
      </dgm:prSet>
      <dgm:spPr/>
    </dgm:pt>
    <dgm:pt modelId="{1E2DA1B1-463D-42DA-8C84-2F5EC26E9AB0}" type="pres">
      <dgm:prSet presAssocID="{59D25A1F-FB0E-4BF1-B173-DC6473DD3A1F}" presName="horzTwo" presStyleCnt="0"/>
      <dgm:spPr/>
    </dgm:pt>
    <dgm:pt modelId="{B64A5E16-E0AB-4456-90D4-89EABBDADBE1}" type="pres">
      <dgm:prSet presAssocID="{711B9F18-7CFA-4F10-B76E-984D045AC86A}" presName="sibSpaceTwo" presStyleCnt="0"/>
      <dgm:spPr/>
    </dgm:pt>
    <dgm:pt modelId="{BC09A303-0B39-43A4-AC36-59DCBBBE3943}" type="pres">
      <dgm:prSet presAssocID="{DFD293EF-5A3D-48CF-9492-71F6DA2AAECE}" presName="vertTwo" presStyleCnt="0"/>
      <dgm:spPr/>
    </dgm:pt>
    <dgm:pt modelId="{8A4B8209-CA97-4276-8BEE-C4443DF328E0}" type="pres">
      <dgm:prSet presAssocID="{DFD293EF-5A3D-48CF-9492-71F6DA2AAECE}" presName="txTwo" presStyleLbl="node2" presStyleIdx="1" presStyleCnt="3">
        <dgm:presLayoutVars>
          <dgm:chPref val="3"/>
        </dgm:presLayoutVars>
      </dgm:prSet>
      <dgm:spPr/>
    </dgm:pt>
    <dgm:pt modelId="{4D8885BA-2DC8-4AC2-89F0-29123608EA22}" type="pres">
      <dgm:prSet presAssocID="{DFD293EF-5A3D-48CF-9492-71F6DA2AAECE}" presName="horzTwo" presStyleCnt="0"/>
      <dgm:spPr/>
    </dgm:pt>
    <dgm:pt modelId="{ACBEC4D4-940A-4B7C-96CD-D37EF95261BD}" type="pres">
      <dgm:prSet presAssocID="{B3654219-C92E-4AE7-9620-85221FB2AB43}" presName="sibSpaceTwo" presStyleCnt="0"/>
      <dgm:spPr/>
    </dgm:pt>
    <dgm:pt modelId="{24C28D6E-DA96-48D9-A18E-F4AFF1DFD0BC}" type="pres">
      <dgm:prSet presAssocID="{F9B018BF-3D90-45B4-A26C-C7A3F59ECE5F}" presName="vertTwo" presStyleCnt="0"/>
      <dgm:spPr/>
    </dgm:pt>
    <dgm:pt modelId="{35D86001-D763-400A-B603-8367B7BD3B22}" type="pres">
      <dgm:prSet presAssocID="{F9B018BF-3D90-45B4-A26C-C7A3F59ECE5F}" presName="txTwo" presStyleLbl="node2" presStyleIdx="2" presStyleCnt="3">
        <dgm:presLayoutVars>
          <dgm:chPref val="3"/>
        </dgm:presLayoutVars>
      </dgm:prSet>
      <dgm:spPr/>
    </dgm:pt>
    <dgm:pt modelId="{65477234-EB2D-4989-B903-C09B8C447228}" type="pres">
      <dgm:prSet presAssocID="{F9B018BF-3D90-45B4-A26C-C7A3F59ECE5F}" presName="horzTwo" presStyleCnt="0"/>
      <dgm:spPr/>
    </dgm:pt>
  </dgm:ptLst>
  <dgm:cxnLst>
    <dgm:cxn modelId="{FC188504-A829-4B92-AA61-4C0A2628EA00}" srcId="{4B34F81E-E3FB-492F-98E8-3E98CB63FF8F}" destId="{59D25A1F-FB0E-4BF1-B173-DC6473DD3A1F}" srcOrd="0" destOrd="0" parTransId="{67B357C9-C7D3-47E3-A865-ACC7CB9E54F4}" sibTransId="{711B9F18-7CFA-4F10-B76E-984D045AC86A}"/>
    <dgm:cxn modelId="{7865DD0D-EFBC-4DEC-BA5F-FA5722EBE12E}" type="presOf" srcId="{F9B018BF-3D90-45B4-A26C-C7A3F59ECE5F}" destId="{35D86001-D763-400A-B603-8367B7BD3B22}" srcOrd="0" destOrd="0" presId="urn:microsoft.com/office/officeart/2005/8/layout/hierarchy4"/>
    <dgm:cxn modelId="{0710CE18-7712-4743-915B-3E289501079B}" srcId="{4B34F81E-E3FB-492F-98E8-3E98CB63FF8F}" destId="{F9B018BF-3D90-45B4-A26C-C7A3F59ECE5F}" srcOrd="2" destOrd="0" parTransId="{50918E63-143A-4847-85B3-1B2A39BD2CF0}" sibTransId="{47C5D135-7E83-4C20-A1D3-FED9FD9D6337}"/>
    <dgm:cxn modelId="{A99E4C1F-BF22-4DD7-BB74-998246A44EB0}" srcId="{4B34F81E-E3FB-492F-98E8-3E98CB63FF8F}" destId="{DFD293EF-5A3D-48CF-9492-71F6DA2AAECE}" srcOrd="1" destOrd="0" parTransId="{FD7850A7-DECA-4BBF-A01E-4BB0B8B8778D}" sibTransId="{B3654219-C92E-4AE7-9620-85221FB2AB43}"/>
    <dgm:cxn modelId="{50742C25-5A72-4E6A-853A-79AB428780D5}" type="presOf" srcId="{B273BA02-A5FD-42F2-B261-276879C856E7}" destId="{5AF9492C-7085-48BA-8614-F594B9FAD60E}" srcOrd="0" destOrd="0" presId="urn:microsoft.com/office/officeart/2005/8/layout/hierarchy4"/>
    <dgm:cxn modelId="{E372C66A-5E9F-4FF5-9D9C-C167668002BB}" type="presOf" srcId="{DFD293EF-5A3D-48CF-9492-71F6DA2AAECE}" destId="{8A4B8209-CA97-4276-8BEE-C4443DF328E0}" srcOrd="0" destOrd="0" presId="urn:microsoft.com/office/officeart/2005/8/layout/hierarchy4"/>
    <dgm:cxn modelId="{14EBDE99-3385-4361-956B-CA42AB81A7E6}" type="presOf" srcId="{59D25A1F-FB0E-4BF1-B173-DC6473DD3A1F}" destId="{1E6B2630-070C-4DD9-BC32-226664CDD1D3}" srcOrd="0" destOrd="0" presId="urn:microsoft.com/office/officeart/2005/8/layout/hierarchy4"/>
    <dgm:cxn modelId="{8370E3B7-70EB-4DF4-BDFE-CF1343D10D27}" type="presOf" srcId="{4B34F81E-E3FB-492F-98E8-3E98CB63FF8F}" destId="{41C33A66-2A1F-4D1D-B0A1-25E9055624D6}" srcOrd="0" destOrd="0" presId="urn:microsoft.com/office/officeart/2005/8/layout/hierarchy4"/>
    <dgm:cxn modelId="{D1D76EEC-EB1D-48ED-80F0-3D358D279F28}" srcId="{B273BA02-A5FD-42F2-B261-276879C856E7}" destId="{4B34F81E-E3FB-492F-98E8-3E98CB63FF8F}" srcOrd="0" destOrd="0" parTransId="{A9678EFB-C6BC-4D6E-84B4-550654071EB8}" sibTransId="{882D1F6D-026C-4132-8BA3-AC9DB0A6CAC4}"/>
    <dgm:cxn modelId="{AF79EEDD-60CC-4374-81B3-8EC136CF3E1C}" type="presParOf" srcId="{5AF9492C-7085-48BA-8614-F594B9FAD60E}" destId="{DE2F2490-965D-4297-AF78-59DD8BE4A888}" srcOrd="0" destOrd="0" presId="urn:microsoft.com/office/officeart/2005/8/layout/hierarchy4"/>
    <dgm:cxn modelId="{FAEE8679-3618-4AD0-B08A-C83102BB156F}" type="presParOf" srcId="{DE2F2490-965D-4297-AF78-59DD8BE4A888}" destId="{41C33A66-2A1F-4D1D-B0A1-25E9055624D6}" srcOrd="0" destOrd="0" presId="urn:microsoft.com/office/officeart/2005/8/layout/hierarchy4"/>
    <dgm:cxn modelId="{11DCD291-8BA1-4B54-9EB4-DCCB748BB2EE}" type="presParOf" srcId="{DE2F2490-965D-4297-AF78-59DD8BE4A888}" destId="{86BA96C6-EEAA-438F-9A4F-5F037B7D71AF}" srcOrd="1" destOrd="0" presId="urn:microsoft.com/office/officeart/2005/8/layout/hierarchy4"/>
    <dgm:cxn modelId="{69262079-A25C-482D-A4D1-CA9215D94B99}" type="presParOf" srcId="{DE2F2490-965D-4297-AF78-59DD8BE4A888}" destId="{EB3E27BD-94B8-48F2-BC4C-95B0D3C134DD}" srcOrd="2" destOrd="0" presId="urn:microsoft.com/office/officeart/2005/8/layout/hierarchy4"/>
    <dgm:cxn modelId="{7446ED87-B69F-4DE6-9B26-D5FFFFFCD7C6}" type="presParOf" srcId="{EB3E27BD-94B8-48F2-BC4C-95B0D3C134DD}" destId="{3EFE02DD-FBC6-4A23-BC2C-266D7216AD53}" srcOrd="0" destOrd="0" presId="urn:microsoft.com/office/officeart/2005/8/layout/hierarchy4"/>
    <dgm:cxn modelId="{A7E7BA50-55A5-4ED9-B82C-669B622319D3}" type="presParOf" srcId="{3EFE02DD-FBC6-4A23-BC2C-266D7216AD53}" destId="{1E6B2630-070C-4DD9-BC32-226664CDD1D3}" srcOrd="0" destOrd="0" presId="urn:microsoft.com/office/officeart/2005/8/layout/hierarchy4"/>
    <dgm:cxn modelId="{1957DB77-687B-45F7-BB07-D2549AB1B877}" type="presParOf" srcId="{3EFE02DD-FBC6-4A23-BC2C-266D7216AD53}" destId="{1E2DA1B1-463D-42DA-8C84-2F5EC26E9AB0}" srcOrd="1" destOrd="0" presId="urn:microsoft.com/office/officeart/2005/8/layout/hierarchy4"/>
    <dgm:cxn modelId="{5F9724BC-0FFB-4001-8663-DD8A34C41834}" type="presParOf" srcId="{EB3E27BD-94B8-48F2-BC4C-95B0D3C134DD}" destId="{B64A5E16-E0AB-4456-90D4-89EABBDADBE1}" srcOrd="1" destOrd="0" presId="urn:microsoft.com/office/officeart/2005/8/layout/hierarchy4"/>
    <dgm:cxn modelId="{9A4874D2-950C-473E-9E1E-DA6D319CD2A7}" type="presParOf" srcId="{EB3E27BD-94B8-48F2-BC4C-95B0D3C134DD}" destId="{BC09A303-0B39-43A4-AC36-59DCBBBE3943}" srcOrd="2" destOrd="0" presId="urn:microsoft.com/office/officeart/2005/8/layout/hierarchy4"/>
    <dgm:cxn modelId="{289A6FC6-E3A9-4423-9BFF-19C137B4F150}" type="presParOf" srcId="{BC09A303-0B39-43A4-AC36-59DCBBBE3943}" destId="{8A4B8209-CA97-4276-8BEE-C4443DF328E0}" srcOrd="0" destOrd="0" presId="urn:microsoft.com/office/officeart/2005/8/layout/hierarchy4"/>
    <dgm:cxn modelId="{19A6B71A-17DF-4F11-8B50-AFE1F6D1367F}" type="presParOf" srcId="{BC09A303-0B39-43A4-AC36-59DCBBBE3943}" destId="{4D8885BA-2DC8-4AC2-89F0-29123608EA22}" srcOrd="1" destOrd="0" presId="urn:microsoft.com/office/officeart/2005/8/layout/hierarchy4"/>
    <dgm:cxn modelId="{580B35A4-2B3C-4E30-8DDF-6C2C67631682}" type="presParOf" srcId="{EB3E27BD-94B8-48F2-BC4C-95B0D3C134DD}" destId="{ACBEC4D4-940A-4B7C-96CD-D37EF95261BD}" srcOrd="3" destOrd="0" presId="urn:microsoft.com/office/officeart/2005/8/layout/hierarchy4"/>
    <dgm:cxn modelId="{C6EE140F-A554-4A1A-B7FF-1C18D1771B90}" type="presParOf" srcId="{EB3E27BD-94B8-48F2-BC4C-95B0D3C134DD}" destId="{24C28D6E-DA96-48D9-A18E-F4AFF1DFD0BC}" srcOrd="4" destOrd="0" presId="urn:microsoft.com/office/officeart/2005/8/layout/hierarchy4"/>
    <dgm:cxn modelId="{8701EAFE-0C66-426A-A098-C12AD6353EC1}" type="presParOf" srcId="{24C28D6E-DA96-48D9-A18E-F4AFF1DFD0BC}" destId="{35D86001-D763-400A-B603-8367B7BD3B22}" srcOrd="0" destOrd="0" presId="urn:microsoft.com/office/officeart/2005/8/layout/hierarchy4"/>
    <dgm:cxn modelId="{D60B1E9A-BA94-48EF-854E-2C7A49F501D5}" type="presParOf" srcId="{24C28D6E-DA96-48D9-A18E-F4AFF1DFD0BC}" destId="{65477234-EB2D-4989-B903-C09B8C44722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33A66-2A1F-4D1D-B0A1-25E9055624D6}">
      <dsp:nvSpPr>
        <dsp:cNvPr id="0" name=""/>
        <dsp:cNvSpPr/>
      </dsp:nvSpPr>
      <dsp:spPr>
        <a:xfrm>
          <a:off x="0" y="0"/>
          <a:ext cx="8830922" cy="16626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4400" kern="1200" dirty="0">
              <a:latin typeface="Arial" panose="020B0604020202020204" pitchFamily="34" charset="0"/>
              <a:cs typeface="Arial" panose="020B0604020202020204" pitchFamily="34" charset="0"/>
            </a:rPr>
            <a:t>Nauka, zabývající se</a:t>
          </a:r>
          <a:endParaRPr lang="cs-CZ" sz="16600" kern="1200" dirty="0"/>
        </a:p>
      </dsp:txBody>
      <dsp:txXfrm>
        <a:off x="48698" y="48698"/>
        <a:ext cx="8733526" cy="1565266"/>
      </dsp:txXfrm>
    </dsp:sp>
    <dsp:sp modelId="{1E6B2630-070C-4DD9-BC32-226664CDD1D3}">
      <dsp:nvSpPr>
        <dsp:cNvPr id="0" name=""/>
        <dsp:cNvSpPr/>
      </dsp:nvSpPr>
      <dsp:spPr>
        <a:xfrm>
          <a:off x="3175" y="1894692"/>
          <a:ext cx="2787538" cy="16626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500" kern="1200" dirty="0">
              <a:latin typeface="Arial" panose="020B0604020202020204" pitchFamily="34" charset="0"/>
              <a:cs typeface="Arial" panose="020B0604020202020204" pitchFamily="34" charset="0"/>
            </a:rPr>
            <a:t>procesem poznání </a:t>
          </a:r>
          <a:endParaRPr lang="cs-CZ" sz="2500" kern="1200" dirty="0"/>
        </a:p>
      </dsp:txBody>
      <dsp:txXfrm>
        <a:off x="51873" y="1943390"/>
        <a:ext cx="2690142" cy="1565266"/>
      </dsp:txXfrm>
    </dsp:sp>
    <dsp:sp modelId="{8A4B8209-CA97-4276-8BEE-C4443DF328E0}">
      <dsp:nvSpPr>
        <dsp:cNvPr id="0" name=""/>
        <dsp:cNvSpPr/>
      </dsp:nvSpPr>
      <dsp:spPr>
        <a:xfrm>
          <a:off x="3024867" y="1894692"/>
          <a:ext cx="2787538" cy="16626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500" kern="1200" dirty="0">
              <a:latin typeface="Arial" panose="020B0604020202020204" pitchFamily="34" charset="0"/>
              <a:cs typeface="Arial" panose="020B0604020202020204" pitchFamily="34" charset="0"/>
            </a:rPr>
            <a:t>jeho mechanismy </a:t>
          </a:r>
          <a:br>
            <a:rPr lang="cs-CZ" altLang="cs-CZ" sz="2500" kern="1200" dirty="0">
              <a:latin typeface="Arial" panose="020B0604020202020204" pitchFamily="34" charset="0"/>
              <a:cs typeface="Arial" panose="020B0604020202020204" pitchFamily="34" charset="0"/>
            </a:rPr>
          </a:br>
          <a:endParaRPr lang="cs-CZ" sz="2500" kern="1200" dirty="0"/>
        </a:p>
      </dsp:txBody>
      <dsp:txXfrm>
        <a:off x="3073565" y="1943390"/>
        <a:ext cx="2690142" cy="1565266"/>
      </dsp:txXfrm>
    </dsp:sp>
    <dsp:sp modelId="{35D86001-D763-400A-B603-8367B7BD3B22}">
      <dsp:nvSpPr>
        <dsp:cNvPr id="0" name=""/>
        <dsp:cNvSpPr/>
      </dsp:nvSpPr>
      <dsp:spPr>
        <a:xfrm>
          <a:off x="6046559" y="1894692"/>
          <a:ext cx="2787538" cy="16626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500" kern="1200" dirty="0">
              <a:latin typeface="Arial" panose="020B0604020202020204" pitchFamily="34" charset="0"/>
              <a:cs typeface="Arial" panose="020B0604020202020204" pitchFamily="34" charset="0"/>
            </a:rPr>
            <a:t>vztahem poznání a skutečnosti </a:t>
          </a:r>
          <a:br>
            <a:rPr lang="cs-CZ" altLang="cs-CZ" sz="2500" kern="1200" dirty="0">
              <a:latin typeface="Arial" panose="020B0604020202020204" pitchFamily="34" charset="0"/>
              <a:cs typeface="Arial" panose="020B0604020202020204" pitchFamily="34" charset="0"/>
            </a:rPr>
          </a:br>
          <a:endParaRPr lang="cs-CZ" sz="2500" kern="1200" dirty="0"/>
        </a:p>
      </dsp:txBody>
      <dsp:txXfrm>
        <a:off x="6095257" y="1943390"/>
        <a:ext cx="2690142" cy="1565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7FA6C-80DC-4AB2-9BF8-59016B0DD46E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27F4A-9EDF-420B-9578-90F5142853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983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7277E-6C53-4C14-8202-96550FFF8B21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AD034-D63A-4DDD-8783-2EC9AA825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413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Dítě poznává svět již od prvních okamžiků, co je na světě.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individuální dispozice dítěte (kognitivní předpoklady, zkušenosti, znalosti …)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prostředí, ve kterém dítě žije, jeho výchova a různé výchovné strategie, které rodiče nebo pedagog využívá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AD034-D63A-4DDD-8783-2EC9AA82503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178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6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71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0464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42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1120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1797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309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66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10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32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252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525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71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152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5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12.09.2022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4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 l="-1000" t="-1000" r="23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6DA83-DDAE-4A74-B29B-4FA8C5ACED99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82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t="-1000" r="23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257685" y="4050833"/>
            <a:ext cx="7766936" cy="1646302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EPISTEMOLOGIE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620376" y="5140038"/>
            <a:ext cx="7858606" cy="1323877"/>
          </a:xfrm>
        </p:spPr>
        <p:txBody>
          <a:bodyPr/>
          <a:lstStyle/>
          <a:p>
            <a:pPr algn="l"/>
            <a:r>
              <a:rPr lang="cs-CZ" dirty="0"/>
              <a:t>Mgr. Lucie Štěpánková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989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Autentické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76399"/>
            <a:ext cx="8596668" cy="45742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Pedagogický styl učitele, v němž se uplatňuje způsob, kterým se dítě předškolního věku učí a naučí samo spontánně.</a:t>
            </a:r>
          </a:p>
          <a:p>
            <a:pPr algn="just"/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Zahrnuje vlastní iniciativu dítěte (vnitřní motivace k učení).</a:t>
            </a:r>
          </a:p>
          <a:p>
            <a:pPr algn="just"/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Skutečné, „opravdové“ učení; neučíme se „jakože něco děláme“ (akademicky), ale doopravdy, v situacích reálného života. Učíme se NĚCO, nikoli O NĚČEM. Jeho východiskem je 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bádání, zkoumání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a výsledkem je 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produkce, nikoli reprodukce poznatků.</a:t>
            </a:r>
          </a:p>
          <a:p>
            <a:pPr algn="just"/>
            <a:r>
              <a:rPr lang="cs-CZ" altLang="cs-CZ" sz="2800" dirty="0">
                <a:cs typeface="Times New Roman" panose="02020603050405020304" pitchFamily="18" charset="0"/>
              </a:rPr>
              <a:t>Výsledky  takového učení je možné smysluplně  v reálném životě využít - </a:t>
            </a:r>
            <a:r>
              <a:rPr lang="cs-CZ" altLang="cs-CZ" sz="2800" b="1" dirty="0">
                <a:cs typeface="Times New Roman" panose="02020603050405020304" pitchFamily="18" charset="0"/>
              </a:rPr>
              <a:t>životní dovednosti</a:t>
            </a:r>
            <a:r>
              <a:rPr lang="cs-CZ" altLang="cs-CZ" sz="2800" dirty="0">
                <a:cs typeface="Times New Roman" panose="02020603050405020304" pitchFamily="18" charset="0"/>
              </a:rPr>
              <a:t>.</a:t>
            </a:r>
            <a:endParaRPr lang="cs-CZ" alt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800" b="1" dirty="0"/>
          </a:p>
          <a:p>
            <a:pPr algn="just"/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9591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Pedagogické podmínky pro úspěch autentického učení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Základní podmínkou je učitel</a:t>
            </a:r>
          </a:p>
          <a:p>
            <a:pPr algn="just"/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Volba pedagogického postupu vychází od dítěte.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Učitel modeluje svůj didaktický postup na míru předpokladům dítěte. Výsledkem pak je, že vnější podmínky odpovídají podmínkám vnitřním, tzn., že dochází k souladu didaktiky a psychologií dítěte.</a:t>
            </a:r>
          </a:p>
          <a:p>
            <a:pPr algn="just"/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Vztah učitele k dítěti je podporující a partnerský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Učitel v MŠ je pro děti podporujícím partnerem, který jej provází a pomáhá mu objevovat svět. Dítě přijímá se všemi jeho slabostmi i přednostmi. Dává najevo, že má zájem o toho, kdo se učí a rozumí jeho myšlenkám a pocitům.</a:t>
            </a:r>
          </a:p>
          <a:p>
            <a:pPr algn="just"/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Úlohou učitele je usnadňovat dítěti jeho způsob učení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Učitel v MŠ vystupuje v roli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facilitátora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usnadňuje dítěti učení s cílem být co nejblíže spontánnímu prožitku a přitom vycházet ze stanovených cílů. </a:t>
            </a:r>
          </a:p>
          <a:p>
            <a:pPr lvl="0" algn="just"/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Učitel připravuje prostředí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 motivující 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seberozvíjející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dětské činnosti. Neplánuje obsah a náměty her, ale připravuje časové a prostorové podmínky, aby děti měly pohodu pro spontánně zvolené činnosti.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988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4294967295"/>
          </p:nvPr>
        </p:nvSpPr>
        <p:spPr>
          <a:xfrm>
            <a:off x="925530" y="4673810"/>
            <a:ext cx="8596313" cy="1821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cs-CZ" sz="2800" b="1" dirty="0">
                <a:solidFill>
                  <a:srgbClr val="0070C0"/>
                </a:solidFill>
              </a:rPr>
              <a:t>„Nikdo nemůže nikoho nic naučit, ale pedagog může vytvořit takové podmínky, v nichž se dítě naučí něco samo.“  </a:t>
            </a:r>
          </a:p>
          <a:p>
            <a:pPr marL="0" indent="0" algn="r">
              <a:buNone/>
            </a:pPr>
            <a:r>
              <a:rPr lang="cs-CZ" sz="2000" dirty="0" err="1">
                <a:solidFill>
                  <a:srgbClr val="0070C0"/>
                </a:solidFill>
              </a:rPr>
              <a:t>Steen</a:t>
            </a:r>
            <a:r>
              <a:rPr lang="cs-CZ" sz="2000" dirty="0">
                <a:solidFill>
                  <a:srgbClr val="0070C0"/>
                </a:solidFill>
              </a:rPr>
              <a:t> </a:t>
            </a:r>
            <a:r>
              <a:rPr lang="cs-CZ" sz="2000" dirty="0" err="1">
                <a:solidFill>
                  <a:srgbClr val="0070C0"/>
                </a:solidFill>
              </a:rPr>
              <a:t>Larsen</a:t>
            </a:r>
            <a:endParaRPr lang="cs-CZ" sz="2000" dirty="0">
              <a:solidFill>
                <a:srgbClr val="0070C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876" y="1073700"/>
            <a:ext cx="4610810" cy="331978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0762" y="1116879"/>
            <a:ext cx="4411161" cy="3233424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302758" y="532261"/>
            <a:ext cx="4722126" cy="461665"/>
          </a:xfrm>
          <a:prstGeom prst="rect">
            <a:avLst/>
          </a:prstGeom>
          <a:noFill/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cs-CZ" sz="2400" dirty="0"/>
              <a:t>TAK?           NEBO              TAK?</a:t>
            </a:r>
          </a:p>
        </p:txBody>
      </p:sp>
    </p:spTree>
    <p:extLst>
      <p:ext uri="{BB962C8B-B14F-4D97-AF65-F5344CB8AC3E}">
        <p14:creationId xmlns:p14="http://schemas.microsoft.com/office/powerpoint/2010/main" val="5810110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LITERATURA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77333" y="1136073"/>
            <a:ext cx="9080816" cy="5527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2400" i="1" dirty="0"/>
              <a:t>HOLT, J. Jak se děti učí. </a:t>
            </a:r>
            <a:r>
              <a:rPr lang="cs-CZ" sz="2400" dirty="0"/>
              <a:t>Praha: Agentura STROM, 1995</a:t>
            </a:r>
            <a:r>
              <a:rPr lang="cs-CZ" sz="2400" i="1" dirty="0"/>
              <a:t>.</a:t>
            </a:r>
          </a:p>
          <a:p>
            <a:pPr marL="0" lv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2400" dirty="0"/>
              <a:t> </a:t>
            </a:r>
            <a:r>
              <a:rPr lang="cs-CZ" altLang="cs-CZ" sz="2400" i="1" dirty="0"/>
              <a:t>KOVALIKOVÁ, S. Integrovaná tematická výuka. </a:t>
            </a:r>
            <a:r>
              <a:rPr lang="cs-CZ" altLang="cs-CZ" sz="2400" dirty="0"/>
              <a:t>Kroměříž: Spirála 1993.</a:t>
            </a:r>
          </a:p>
          <a:p>
            <a:pPr marL="0" lv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2400" i="1" dirty="0"/>
              <a:t>PIAGET, J. Psychologie inteligence. </a:t>
            </a:r>
            <a:r>
              <a:rPr lang="cs-CZ" sz="2400" dirty="0"/>
              <a:t>Praha: SPN, 1970.</a:t>
            </a:r>
          </a:p>
          <a:p>
            <a:pPr marL="0" lv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2400" i="1" dirty="0"/>
              <a:t>PIAGET, J. &amp; INHELDEROVÁ, B. Psychologie dítěte</a:t>
            </a:r>
            <a:r>
              <a:rPr lang="cs-CZ" sz="2400" dirty="0"/>
              <a:t>. Praha: SPN, 1970.</a:t>
            </a:r>
          </a:p>
          <a:p>
            <a:pPr lvl="0">
              <a:buClr>
                <a:srgbClr val="1CADE4"/>
              </a:buClr>
            </a:pPr>
            <a:endParaRPr lang="cs-CZ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0" indent="-457200">
              <a:lnSpc>
                <a:spcPct val="90000"/>
              </a:lnSpc>
              <a:buNone/>
            </a:pPr>
            <a:endParaRPr lang="cs-CZ" altLang="cs-CZ" sz="2400" dirty="0"/>
          </a:p>
          <a:p>
            <a:pPr marL="457200" indent="-457200">
              <a:lnSpc>
                <a:spcPct val="90000"/>
              </a:lnSpc>
              <a:buNone/>
            </a:pPr>
            <a:endParaRPr lang="cs-CZ" alt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578730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48677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cs-CZ" altLang="cs-CZ" sz="6600" dirty="0">
                <a:latin typeface="Arial" panose="020B0604020202020204" pitchFamily="34" charset="0"/>
                <a:cs typeface="Arial" panose="020B0604020202020204" pitchFamily="34" charset="0"/>
              </a:rPr>
              <a:t>Epistemologie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8451095"/>
              </p:ext>
            </p:extLst>
          </p:nvPr>
        </p:nvGraphicFramePr>
        <p:xfrm>
          <a:off x="436728" y="2006221"/>
          <a:ext cx="8837274" cy="3558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164148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400" dirty="0"/>
              <a:t>Dítě nepřichází do mateřské školy nevědomé, prázdné jako čistý list papíru, který učitelé teprve odshora dolů popíší pravdivým a objektivním vědění o světě. Každé dítě už světu kolem sebe nějak rozumí, má o něm své představy. </a:t>
            </a:r>
            <a:r>
              <a:rPr lang="cs-CZ" sz="2400" b="1" dirty="0"/>
              <a:t>Vzdělávací proces je vždy střetáváním jeho prvotních představ s novými informacemi.</a:t>
            </a:r>
          </a:p>
        </p:txBody>
      </p:sp>
    </p:spTree>
    <p:extLst>
      <p:ext uri="{BB962C8B-B14F-4D97-AF65-F5344CB8AC3E}">
        <p14:creationId xmlns:p14="http://schemas.microsoft.com/office/powerpoint/2010/main" val="29709372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 fontScale="55000" lnSpcReduction="20000"/>
          </a:bodyPr>
          <a:lstStyle/>
          <a:p>
            <a:r>
              <a:rPr lang="cs-CZ" sz="4800" dirty="0"/>
              <a:t>Podmínkou poznávání u  dítěte je proto </a:t>
            </a:r>
            <a:r>
              <a:rPr lang="cs-CZ" sz="4800" b="1" dirty="0"/>
              <a:t>„být při tom“. </a:t>
            </a:r>
          </a:p>
          <a:p>
            <a:r>
              <a:rPr lang="cs-CZ" sz="4800" dirty="0"/>
              <a:t>Učení je proto vždy: 	konkrétní, </a:t>
            </a:r>
          </a:p>
          <a:p>
            <a:pPr marL="0" indent="0">
              <a:buNone/>
            </a:pPr>
            <a:r>
              <a:rPr lang="cs-CZ" sz="4800" dirty="0"/>
              <a:t>								situační, </a:t>
            </a:r>
          </a:p>
          <a:p>
            <a:pPr marL="0" indent="0">
              <a:buNone/>
            </a:pPr>
            <a:r>
              <a:rPr lang="cs-CZ" sz="4800" dirty="0"/>
              <a:t>								vázáno na osobní zkušenost.</a:t>
            </a:r>
          </a:p>
          <a:p>
            <a:endParaRPr lang="cs-CZ" sz="4800" dirty="0"/>
          </a:p>
          <a:p>
            <a:r>
              <a:rPr lang="cs-CZ" sz="4800" dirty="0"/>
              <a:t>Abychom mohli dítěti zprostředkovat učení, potřebujeme vědět:</a:t>
            </a:r>
          </a:p>
          <a:p>
            <a:pPr lvl="1"/>
            <a:r>
              <a:rPr lang="cs-CZ" sz="4600" dirty="0">
                <a:latin typeface="Arial" panose="020B0604020202020204" pitchFamily="34" charset="0"/>
                <a:cs typeface="Arial" panose="020B0604020202020204" pitchFamily="34" charset="0"/>
              </a:rPr>
              <a:t>Jak děti myslí. </a:t>
            </a:r>
          </a:p>
          <a:p>
            <a:pPr lvl="1"/>
            <a:r>
              <a:rPr lang="cs-CZ" sz="4600" dirty="0">
                <a:latin typeface="Arial" panose="020B0604020202020204" pitchFamily="34" charset="0"/>
                <a:cs typeface="Arial" panose="020B0604020202020204" pitchFamily="34" charset="0"/>
              </a:rPr>
              <a:t>Jak děti poznávají svět. </a:t>
            </a:r>
          </a:p>
          <a:p>
            <a:pPr lvl="1"/>
            <a:r>
              <a:rPr lang="cs-CZ" sz="4600" dirty="0">
                <a:latin typeface="Arial" panose="020B0604020202020204" pitchFamily="34" charset="0"/>
                <a:cs typeface="Arial" panose="020B0604020202020204" pitchFamily="34" charset="0"/>
              </a:rPr>
              <a:t>Jak se děti učí.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77334" y="687063"/>
            <a:ext cx="8258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Dětský</a:t>
            </a:r>
            <a:r>
              <a:rPr lang="cs-CZ" b="1" dirty="0"/>
              <a:t> </a:t>
            </a: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svět = svět „tady a teď.</a:t>
            </a:r>
            <a:b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endParaRPr lang="cs-CZ" sz="3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3903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9642"/>
          </a:xfrm>
        </p:spPr>
        <p:txBody>
          <a:bodyPr>
            <a:normAutofit fontScale="90000"/>
          </a:bodyPr>
          <a:lstStyle/>
          <a:p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Jak děti myslí</a:t>
            </a:r>
            <a:b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77334" y="1269243"/>
            <a:ext cx="8596668" cy="51861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cs-CZ" sz="2600" dirty="0"/>
              <a:t>Jean </a:t>
            </a:r>
            <a:r>
              <a:rPr lang="cs-CZ" sz="2600" dirty="0" err="1"/>
              <a:t>Piaget</a:t>
            </a:r>
            <a:endParaRPr lang="cs-CZ" sz="2600" dirty="0"/>
          </a:p>
          <a:p>
            <a:pPr marL="0" indent="0" algn="just">
              <a:lnSpc>
                <a:spcPct val="90000"/>
              </a:lnSpc>
              <a:buNone/>
            </a:pPr>
            <a:r>
              <a:rPr lang="cs-CZ" altLang="cs-CZ" sz="2600" dirty="0"/>
              <a:t>Poznání není vrozenou záležitostí; znalosti jedinec vytváří svými akcemi, svým jednáním.</a:t>
            </a:r>
          </a:p>
          <a:p>
            <a:r>
              <a:rPr lang="cs-CZ" sz="2800" dirty="0"/>
              <a:t>Duševní vývoj se jeví jako sled popsaných stadií.</a:t>
            </a:r>
          </a:p>
          <a:p>
            <a:r>
              <a:rPr lang="cs-CZ" sz="2800" dirty="0"/>
              <a:t>Nové stadium nenahrazuje předchozí, ale  je jejím kvalitativním prodloužením.</a:t>
            </a:r>
          </a:p>
          <a:p>
            <a:r>
              <a:rPr lang="cs-CZ" sz="2800" dirty="0"/>
              <a:t>Pořadí sledu stadií je stálé, i když průměrný věk, který stadia charakterizuje se může individuálně měnit.</a:t>
            </a:r>
          </a:p>
          <a:p>
            <a:pPr marL="0" indent="0" algn="just">
              <a:lnSpc>
                <a:spcPct val="90000"/>
              </a:lnSpc>
              <a:buNone/>
            </a:pPr>
            <a:endParaRPr lang="cs-CZ" altLang="cs-CZ" sz="2600" dirty="0"/>
          </a:p>
          <a:p>
            <a:pPr marL="0" indent="0" algn="just">
              <a:lnSpc>
                <a:spcPct val="90000"/>
              </a:lnSpc>
              <a:buNone/>
            </a:pPr>
            <a:endParaRPr lang="cs-CZ" altLang="cs-CZ" sz="2600" dirty="0"/>
          </a:p>
        </p:txBody>
      </p:sp>
    </p:spTree>
    <p:extLst>
      <p:ext uri="{BB962C8B-B14F-4D97-AF65-F5344CB8AC3E}">
        <p14:creationId xmlns:p14="http://schemas.microsoft.com/office/powerpoint/2010/main" val="1216490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děti poznávají svět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41974"/>
            <a:ext cx="8596668" cy="4635996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 algn="just">
              <a:buNone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Zásadní vliv na vývoj poznávání u dětí mají:</a:t>
            </a:r>
          </a:p>
          <a:p>
            <a:pPr algn="just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Endogenní vlivy (vnitřní) </a:t>
            </a:r>
          </a:p>
          <a:p>
            <a:pPr marL="400050" lvl="1" indent="0" algn="just">
              <a:buNone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cs-CZ" sz="3000" dirty="0"/>
              <a:t>ndividuální psychické a biologické charakteristiky či dispozice každého dítěte. </a:t>
            </a:r>
          </a:p>
          <a:p>
            <a:pPr algn="just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Exogenní vlivy (vnější) </a:t>
            </a:r>
          </a:p>
          <a:p>
            <a:pPr marL="457200" lvl="1" indent="0" algn="just">
              <a:buNone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aspekty </a:t>
            </a:r>
            <a:r>
              <a:rPr lang="cs-CZ" sz="3000" dirty="0"/>
              <a:t>sociální, ekonomické, kulturní, etnické, náboženské aj.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135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se děti učí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Tradiční (překonané) pojetí vzdělávání (</a:t>
            </a:r>
            <a:r>
              <a:rPr lang="cs-CZ" sz="2800" b="1" dirty="0" err="1"/>
              <a:t>transmisivní</a:t>
            </a:r>
            <a:r>
              <a:rPr lang="cs-CZ" sz="2800" b="1" dirty="0"/>
              <a:t>):</a:t>
            </a:r>
            <a:br>
              <a:rPr lang="cs-CZ" sz="2800" dirty="0"/>
            </a:br>
            <a:endParaRPr lang="cs-CZ" sz="2800" dirty="0"/>
          </a:p>
          <a:p>
            <a:r>
              <a:rPr lang="cs-CZ" sz="2800" dirty="0"/>
              <a:t>Dítě přichází do školy a nic neví.</a:t>
            </a:r>
          </a:p>
          <a:p>
            <a:endParaRPr lang="cs-CZ" sz="2800" dirty="0"/>
          </a:p>
          <a:p>
            <a:r>
              <a:rPr lang="cs-CZ" sz="2800" dirty="0"/>
              <a:t>Úkolem učitele je všechno je naučit.</a:t>
            </a:r>
          </a:p>
          <a:p>
            <a:endParaRPr lang="cs-CZ" sz="2800" dirty="0"/>
          </a:p>
          <a:p>
            <a:r>
              <a:rPr lang="cs-CZ" sz="2800" dirty="0"/>
              <a:t>Inteligence je chápána jako suma vědomostí, které si dítě osvojí v průběhu docházky do MŠ.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07992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Současné pojetí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/>
              <a:t>Konstruktivistické (současné) pojetí školy a vyučování (humanistické):</a:t>
            </a:r>
          </a:p>
          <a:p>
            <a:pPr marL="0" indent="0">
              <a:buNone/>
            </a:pPr>
            <a:r>
              <a:rPr lang="cs-CZ" sz="2400" dirty="0"/>
              <a:t>Dítě přichází do školy a o světě ví spoustu věcí.</a:t>
            </a:r>
          </a:p>
          <a:p>
            <a:pPr algn="just"/>
            <a:r>
              <a:rPr lang="cs-CZ" sz="2400" dirty="0"/>
              <a:t>Úkolem učitele je vytvořit při učení takové podmínky, aby si dítě svoje poznatky pod jeho vedením utřídilo a (re)konstruovalo ve spolupráci s ostatními dětmi do reálného obrazu světa.</a:t>
            </a:r>
          </a:p>
          <a:p>
            <a:pPr algn="just"/>
            <a:r>
              <a:rPr lang="cs-CZ" sz="2400" dirty="0"/>
              <a:t>Inteligence se rozvíjí v aktivní myšlenkové činnosti při učení 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831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Principy konstruktivistického přístupu: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812" y="1710213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cs-CZ" sz="2800" dirty="0"/>
              <a:t>Respektování přirozených procesů poznávání a učení. </a:t>
            </a:r>
          </a:p>
          <a:p>
            <a:pPr lvl="0"/>
            <a:r>
              <a:rPr lang="cs-CZ" sz="2800" dirty="0"/>
              <a:t>Stavět učení na vnitřním zájmu dítěte (vnitřní motivace).</a:t>
            </a:r>
          </a:p>
          <a:p>
            <a:pPr lvl="0"/>
            <a:r>
              <a:rPr lang="cs-CZ" sz="2800" dirty="0"/>
              <a:t>Maximálně aktivizovat děti (čím méně učitel dělá, tím víc se děti naučí).</a:t>
            </a:r>
          </a:p>
          <a:p>
            <a:pPr marL="0" lv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20042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seta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0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1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2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6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7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8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9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</TotalTime>
  <Words>812</Words>
  <Application>Microsoft Office PowerPoint</Application>
  <PresentationFormat>Širokoúhlá obrazovka</PresentationFormat>
  <Paragraphs>73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Faseta</vt:lpstr>
      <vt:lpstr>EPISTEMOLOGIE </vt:lpstr>
      <vt:lpstr>Epistemologie:    </vt:lpstr>
      <vt:lpstr>Prezentace aplikace PowerPoint</vt:lpstr>
      <vt:lpstr>Prezentace aplikace PowerPoint</vt:lpstr>
      <vt:lpstr>Jak děti myslí  </vt:lpstr>
      <vt:lpstr>Jak děti poznávají svět</vt:lpstr>
      <vt:lpstr>Jak se děti učí</vt:lpstr>
      <vt:lpstr>Současné pojetí vzdělávání </vt:lpstr>
      <vt:lpstr>Principy konstruktivistického přístupu:  </vt:lpstr>
      <vt:lpstr>Autentické učení</vt:lpstr>
      <vt:lpstr>Pedagogické podmínky pro úspěch autentického učení </vt:lpstr>
      <vt:lpstr>Prezentace aplikace PowerPoint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Epistemologie</dc:title>
  <dc:creator>Lucka</dc:creator>
  <cp:lastModifiedBy>luciestepanko@gmail.com</cp:lastModifiedBy>
  <cp:revision>79</cp:revision>
  <cp:lastPrinted>2020-10-27T08:47:01Z</cp:lastPrinted>
  <dcterms:created xsi:type="dcterms:W3CDTF">2016-11-06T18:15:30Z</dcterms:created>
  <dcterms:modified xsi:type="dcterms:W3CDTF">2022-09-12T22:04:30Z</dcterms:modified>
</cp:coreProperties>
</file>