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notesMasterIdLst>
    <p:notesMasterId r:id="rId27"/>
  </p:notesMasterIdLst>
  <p:handoutMasterIdLst>
    <p:handoutMasterId r:id="rId28"/>
  </p:handoutMasterIdLst>
  <p:sldIdLst>
    <p:sldId id="257" r:id="rId2"/>
    <p:sldId id="509" r:id="rId3"/>
    <p:sldId id="487" r:id="rId4"/>
    <p:sldId id="484" r:id="rId5"/>
    <p:sldId id="495" r:id="rId6"/>
    <p:sldId id="496" r:id="rId7"/>
    <p:sldId id="475" r:id="rId8"/>
    <p:sldId id="476" r:id="rId9"/>
    <p:sldId id="478" r:id="rId10"/>
    <p:sldId id="488" r:id="rId11"/>
    <p:sldId id="498" r:id="rId12"/>
    <p:sldId id="500" r:id="rId13"/>
    <p:sldId id="502" r:id="rId14"/>
    <p:sldId id="499" r:id="rId15"/>
    <p:sldId id="480" r:id="rId16"/>
    <p:sldId id="489" r:id="rId17"/>
    <p:sldId id="481" r:id="rId18"/>
    <p:sldId id="482" r:id="rId19"/>
    <p:sldId id="483" r:id="rId20"/>
    <p:sldId id="504" r:id="rId21"/>
    <p:sldId id="508" r:id="rId22"/>
    <p:sldId id="467" r:id="rId23"/>
    <p:sldId id="490" r:id="rId24"/>
    <p:sldId id="491" r:id="rId25"/>
    <p:sldId id="4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83" autoAdjust="0"/>
  </p:normalViewPr>
  <p:slideViewPr>
    <p:cSldViewPr>
      <p:cViewPr varScale="1">
        <p:scale>
          <a:sx n="86" d="100"/>
          <a:sy n="86" d="100"/>
        </p:scale>
        <p:origin x="139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6422D-F271-4296-8F6F-E2A3C9187BD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23DE45-22B5-450D-AC1A-5257858C1E17}">
      <dgm:prSet/>
      <dgm:spPr/>
      <dgm:t>
        <a:bodyPr/>
        <a:lstStyle/>
        <a:p>
          <a:r>
            <a:rPr lang="cs-CZ" dirty="0"/>
            <a:t>Záměrné vs. Bezděčné</a:t>
          </a:r>
          <a:endParaRPr lang="en-US" dirty="0"/>
        </a:p>
      </dgm:t>
    </dgm:pt>
    <dgm:pt modelId="{B03556AD-6669-46B9-B2E4-297B0299A220}" type="parTrans" cxnId="{D4EAA9A3-E9A3-45F6-9831-7949483FCE42}">
      <dgm:prSet/>
      <dgm:spPr/>
      <dgm:t>
        <a:bodyPr/>
        <a:lstStyle/>
        <a:p>
          <a:endParaRPr lang="en-US"/>
        </a:p>
      </dgm:t>
    </dgm:pt>
    <dgm:pt modelId="{12CDE7D3-580D-4418-BAC1-A1536A5EE1C4}" type="sibTrans" cxnId="{D4EAA9A3-E9A3-45F6-9831-7949483FCE42}">
      <dgm:prSet/>
      <dgm:spPr/>
      <dgm:t>
        <a:bodyPr/>
        <a:lstStyle/>
        <a:p>
          <a:endParaRPr lang="en-US"/>
        </a:p>
      </dgm:t>
    </dgm:pt>
    <dgm:pt modelId="{C7462141-4901-451B-A647-EA45A63CF06D}">
      <dgm:prSet/>
      <dgm:spPr/>
      <dgm:t>
        <a:bodyPr/>
        <a:lstStyle/>
        <a:p>
          <a:r>
            <a:rPr lang="cs-CZ" dirty="0" err="1">
              <a:solidFill>
                <a:schemeClr val="bg1"/>
              </a:solidFill>
            </a:rPr>
            <a:t>Sumativní</a:t>
          </a:r>
          <a:r>
            <a:rPr lang="cs-CZ" dirty="0">
              <a:solidFill>
                <a:schemeClr val="bg1"/>
              </a:solidFill>
            </a:rPr>
            <a:t> vs. Formativní</a:t>
          </a:r>
          <a:endParaRPr lang="en-US" dirty="0">
            <a:solidFill>
              <a:schemeClr val="bg1"/>
            </a:solidFill>
          </a:endParaRPr>
        </a:p>
      </dgm:t>
    </dgm:pt>
    <dgm:pt modelId="{735BA0C8-E2F3-4C6B-9F75-C036CB7A0A61}" type="parTrans" cxnId="{B8AA982F-BEC5-48BA-B9D0-B60AA09251D8}">
      <dgm:prSet/>
      <dgm:spPr/>
      <dgm:t>
        <a:bodyPr/>
        <a:lstStyle/>
        <a:p>
          <a:endParaRPr lang="en-US"/>
        </a:p>
      </dgm:t>
    </dgm:pt>
    <dgm:pt modelId="{5CA274F4-D943-4C45-8C3E-9E4B7ACDFBC7}" type="sibTrans" cxnId="{B8AA982F-BEC5-48BA-B9D0-B60AA09251D8}">
      <dgm:prSet/>
      <dgm:spPr/>
      <dgm:t>
        <a:bodyPr/>
        <a:lstStyle/>
        <a:p>
          <a:endParaRPr lang="en-US"/>
        </a:p>
      </dgm:t>
    </dgm:pt>
    <dgm:pt modelId="{6BDE86B2-D4F1-408E-8955-E66858676719}">
      <dgm:prSet/>
      <dgm:spPr/>
      <dgm:t>
        <a:bodyPr/>
        <a:lstStyle/>
        <a:p>
          <a:r>
            <a:rPr lang="cs-CZ" dirty="0"/>
            <a:t>Normativní vs. Kriteriální </a:t>
          </a:r>
          <a:endParaRPr lang="en-US" dirty="0"/>
        </a:p>
      </dgm:t>
    </dgm:pt>
    <dgm:pt modelId="{281F4E62-6AB6-47A4-A837-8C73C1E83C40}" type="parTrans" cxnId="{2033BB55-B563-4E52-A54B-0DA15F454261}">
      <dgm:prSet/>
      <dgm:spPr/>
      <dgm:t>
        <a:bodyPr/>
        <a:lstStyle/>
        <a:p>
          <a:endParaRPr lang="en-US"/>
        </a:p>
      </dgm:t>
    </dgm:pt>
    <dgm:pt modelId="{55D3FFE7-7830-4933-809C-A3842DEF11EF}" type="sibTrans" cxnId="{2033BB55-B563-4E52-A54B-0DA15F454261}">
      <dgm:prSet/>
      <dgm:spPr/>
      <dgm:t>
        <a:bodyPr/>
        <a:lstStyle/>
        <a:p>
          <a:endParaRPr lang="en-US"/>
        </a:p>
      </dgm:t>
    </dgm:pt>
    <dgm:pt modelId="{8B19C30D-C5DE-45E1-BCE5-FB2321BDD30E}" type="pres">
      <dgm:prSet presAssocID="{7546422D-F271-4296-8F6F-E2A3C9187B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6AF4B9-80C7-429B-A6CE-8B0077F2F9E6}" type="pres">
      <dgm:prSet presAssocID="{A523DE45-22B5-450D-AC1A-5257858C1E17}" presName="hierRoot1" presStyleCnt="0"/>
      <dgm:spPr/>
    </dgm:pt>
    <dgm:pt modelId="{2495EB8F-9A65-445A-9F7F-986B1A2332BC}" type="pres">
      <dgm:prSet presAssocID="{A523DE45-22B5-450D-AC1A-5257858C1E17}" presName="composite" presStyleCnt="0"/>
      <dgm:spPr/>
    </dgm:pt>
    <dgm:pt modelId="{532DD4E4-646B-4EDE-B60A-563433F99479}" type="pres">
      <dgm:prSet presAssocID="{A523DE45-22B5-450D-AC1A-5257858C1E17}" presName="background" presStyleLbl="node0" presStyleIdx="0" presStyleCnt="3"/>
      <dgm:spPr/>
    </dgm:pt>
    <dgm:pt modelId="{33C2A0BF-9869-4069-85C7-DBE9CC36F79B}" type="pres">
      <dgm:prSet presAssocID="{A523DE45-22B5-450D-AC1A-5257858C1E17}" presName="text" presStyleLbl="fgAcc0" presStyleIdx="0" presStyleCnt="3">
        <dgm:presLayoutVars>
          <dgm:chPref val="3"/>
        </dgm:presLayoutVars>
      </dgm:prSet>
      <dgm:spPr/>
    </dgm:pt>
    <dgm:pt modelId="{9EAC5761-C0FC-4EA8-92CD-0FA8196AF93D}" type="pres">
      <dgm:prSet presAssocID="{A523DE45-22B5-450D-AC1A-5257858C1E17}" presName="hierChild2" presStyleCnt="0"/>
      <dgm:spPr/>
    </dgm:pt>
    <dgm:pt modelId="{3C13571B-91F0-4DFD-9D39-773D881FB277}" type="pres">
      <dgm:prSet presAssocID="{C7462141-4901-451B-A647-EA45A63CF06D}" presName="hierRoot1" presStyleCnt="0"/>
      <dgm:spPr/>
    </dgm:pt>
    <dgm:pt modelId="{13DA9EC3-7146-4E5C-B5C3-270AAF3744FB}" type="pres">
      <dgm:prSet presAssocID="{C7462141-4901-451B-A647-EA45A63CF06D}" presName="composite" presStyleCnt="0"/>
      <dgm:spPr/>
    </dgm:pt>
    <dgm:pt modelId="{488823DB-2F72-4C00-83F8-C7DC95D4EA64}" type="pres">
      <dgm:prSet presAssocID="{C7462141-4901-451B-A647-EA45A63CF06D}" presName="background" presStyleLbl="node0" presStyleIdx="1" presStyleCnt="3"/>
      <dgm:spPr/>
    </dgm:pt>
    <dgm:pt modelId="{06852386-666B-41B9-AA59-A84C2247E00D}" type="pres">
      <dgm:prSet presAssocID="{C7462141-4901-451B-A647-EA45A63CF06D}" presName="text" presStyleLbl="fgAcc0" presStyleIdx="1" presStyleCnt="3">
        <dgm:presLayoutVars>
          <dgm:chPref val="3"/>
        </dgm:presLayoutVars>
      </dgm:prSet>
      <dgm:spPr/>
    </dgm:pt>
    <dgm:pt modelId="{C9605087-F4A8-4803-BEB6-77486BE8B9E4}" type="pres">
      <dgm:prSet presAssocID="{C7462141-4901-451B-A647-EA45A63CF06D}" presName="hierChild2" presStyleCnt="0"/>
      <dgm:spPr/>
    </dgm:pt>
    <dgm:pt modelId="{88A993CE-54C0-455E-A591-08DA77CD7D88}" type="pres">
      <dgm:prSet presAssocID="{6BDE86B2-D4F1-408E-8955-E66858676719}" presName="hierRoot1" presStyleCnt="0"/>
      <dgm:spPr/>
    </dgm:pt>
    <dgm:pt modelId="{F3267DCE-E979-4FA7-A1E2-BD23F96DD958}" type="pres">
      <dgm:prSet presAssocID="{6BDE86B2-D4F1-408E-8955-E66858676719}" presName="composite" presStyleCnt="0"/>
      <dgm:spPr/>
    </dgm:pt>
    <dgm:pt modelId="{EE02D00E-389D-41CF-9858-8471895B699D}" type="pres">
      <dgm:prSet presAssocID="{6BDE86B2-D4F1-408E-8955-E66858676719}" presName="background" presStyleLbl="node0" presStyleIdx="2" presStyleCnt="3"/>
      <dgm:spPr/>
    </dgm:pt>
    <dgm:pt modelId="{873EE170-01BA-477B-BA31-23EC5F6913D0}" type="pres">
      <dgm:prSet presAssocID="{6BDE86B2-D4F1-408E-8955-E66858676719}" presName="text" presStyleLbl="fgAcc0" presStyleIdx="2" presStyleCnt="3">
        <dgm:presLayoutVars>
          <dgm:chPref val="3"/>
        </dgm:presLayoutVars>
      </dgm:prSet>
      <dgm:spPr/>
    </dgm:pt>
    <dgm:pt modelId="{FD4EC1C6-9FB1-43CC-BD7A-FF15FEAD0395}" type="pres">
      <dgm:prSet presAssocID="{6BDE86B2-D4F1-408E-8955-E66858676719}" presName="hierChild2" presStyleCnt="0"/>
      <dgm:spPr/>
    </dgm:pt>
  </dgm:ptLst>
  <dgm:cxnLst>
    <dgm:cxn modelId="{B8AA982F-BEC5-48BA-B9D0-B60AA09251D8}" srcId="{7546422D-F271-4296-8F6F-E2A3C9187BDE}" destId="{C7462141-4901-451B-A647-EA45A63CF06D}" srcOrd="1" destOrd="0" parTransId="{735BA0C8-E2F3-4C6B-9F75-C036CB7A0A61}" sibTransId="{5CA274F4-D943-4C45-8C3E-9E4B7ACDFBC7}"/>
    <dgm:cxn modelId="{E90A3F6C-22EB-48FA-8E06-0629F5BD7F61}" type="presOf" srcId="{7546422D-F271-4296-8F6F-E2A3C9187BDE}" destId="{8B19C30D-C5DE-45E1-BCE5-FB2321BDD30E}" srcOrd="0" destOrd="0" presId="urn:microsoft.com/office/officeart/2005/8/layout/hierarchy1"/>
    <dgm:cxn modelId="{2033BB55-B563-4E52-A54B-0DA15F454261}" srcId="{7546422D-F271-4296-8F6F-E2A3C9187BDE}" destId="{6BDE86B2-D4F1-408E-8955-E66858676719}" srcOrd="2" destOrd="0" parTransId="{281F4E62-6AB6-47A4-A837-8C73C1E83C40}" sibTransId="{55D3FFE7-7830-4933-809C-A3842DEF11EF}"/>
    <dgm:cxn modelId="{A5228559-A63D-45C0-A069-A22F9A2B6417}" type="presOf" srcId="{C7462141-4901-451B-A647-EA45A63CF06D}" destId="{06852386-666B-41B9-AA59-A84C2247E00D}" srcOrd="0" destOrd="0" presId="urn:microsoft.com/office/officeart/2005/8/layout/hierarchy1"/>
    <dgm:cxn modelId="{9E8EBC85-7545-497B-BBCA-A26118868508}" type="presOf" srcId="{A523DE45-22B5-450D-AC1A-5257858C1E17}" destId="{33C2A0BF-9869-4069-85C7-DBE9CC36F79B}" srcOrd="0" destOrd="0" presId="urn:microsoft.com/office/officeart/2005/8/layout/hierarchy1"/>
    <dgm:cxn modelId="{CA5FBCA2-6299-4C97-BF3D-E1B1FFBA4147}" type="presOf" srcId="{6BDE86B2-D4F1-408E-8955-E66858676719}" destId="{873EE170-01BA-477B-BA31-23EC5F6913D0}" srcOrd="0" destOrd="0" presId="urn:microsoft.com/office/officeart/2005/8/layout/hierarchy1"/>
    <dgm:cxn modelId="{D4EAA9A3-E9A3-45F6-9831-7949483FCE42}" srcId="{7546422D-F271-4296-8F6F-E2A3C9187BDE}" destId="{A523DE45-22B5-450D-AC1A-5257858C1E17}" srcOrd="0" destOrd="0" parTransId="{B03556AD-6669-46B9-B2E4-297B0299A220}" sibTransId="{12CDE7D3-580D-4418-BAC1-A1536A5EE1C4}"/>
    <dgm:cxn modelId="{77587A21-EE9B-4EB0-A1FF-1C3F03F98DFE}" type="presParOf" srcId="{8B19C30D-C5DE-45E1-BCE5-FB2321BDD30E}" destId="{DD6AF4B9-80C7-429B-A6CE-8B0077F2F9E6}" srcOrd="0" destOrd="0" presId="urn:microsoft.com/office/officeart/2005/8/layout/hierarchy1"/>
    <dgm:cxn modelId="{24D084DF-2C7C-4B98-89E7-F562EE4B9122}" type="presParOf" srcId="{DD6AF4B9-80C7-429B-A6CE-8B0077F2F9E6}" destId="{2495EB8F-9A65-445A-9F7F-986B1A2332BC}" srcOrd="0" destOrd="0" presId="urn:microsoft.com/office/officeart/2005/8/layout/hierarchy1"/>
    <dgm:cxn modelId="{DD47D452-0434-492D-823C-6CBB7765866C}" type="presParOf" srcId="{2495EB8F-9A65-445A-9F7F-986B1A2332BC}" destId="{532DD4E4-646B-4EDE-B60A-563433F99479}" srcOrd="0" destOrd="0" presId="urn:microsoft.com/office/officeart/2005/8/layout/hierarchy1"/>
    <dgm:cxn modelId="{EF7612A0-2894-4581-911D-BEFA09D39DB7}" type="presParOf" srcId="{2495EB8F-9A65-445A-9F7F-986B1A2332BC}" destId="{33C2A0BF-9869-4069-85C7-DBE9CC36F79B}" srcOrd="1" destOrd="0" presId="urn:microsoft.com/office/officeart/2005/8/layout/hierarchy1"/>
    <dgm:cxn modelId="{F6D24DA3-3AC2-472D-8B73-65E2495A0C72}" type="presParOf" srcId="{DD6AF4B9-80C7-429B-A6CE-8B0077F2F9E6}" destId="{9EAC5761-C0FC-4EA8-92CD-0FA8196AF93D}" srcOrd="1" destOrd="0" presId="urn:microsoft.com/office/officeart/2005/8/layout/hierarchy1"/>
    <dgm:cxn modelId="{C925D546-409E-4104-BD4C-453AC811D4B7}" type="presParOf" srcId="{8B19C30D-C5DE-45E1-BCE5-FB2321BDD30E}" destId="{3C13571B-91F0-4DFD-9D39-773D881FB277}" srcOrd="1" destOrd="0" presId="urn:microsoft.com/office/officeart/2005/8/layout/hierarchy1"/>
    <dgm:cxn modelId="{1255C930-6673-4550-AB77-9365FE77579F}" type="presParOf" srcId="{3C13571B-91F0-4DFD-9D39-773D881FB277}" destId="{13DA9EC3-7146-4E5C-B5C3-270AAF3744FB}" srcOrd="0" destOrd="0" presId="urn:microsoft.com/office/officeart/2005/8/layout/hierarchy1"/>
    <dgm:cxn modelId="{8B925400-3576-41FF-8103-666CFD56573C}" type="presParOf" srcId="{13DA9EC3-7146-4E5C-B5C3-270AAF3744FB}" destId="{488823DB-2F72-4C00-83F8-C7DC95D4EA64}" srcOrd="0" destOrd="0" presId="urn:microsoft.com/office/officeart/2005/8/layout/hierarchy1"/>
    <dgm:cxn modelId="{2DB787DD-2039-4E91-BE01-D72CD3C2EE55}" type="presParOf" srcId="{13DA9EC3-7146-4E5C-B5C3-270AAF3744FB}" destId="{06852386-666B-41B9-AA59-A84C2247E00D}" srcOrd="1" destOrd="0" presId="urn:microsoft.com/office/officeart/2005/8/layout/hierarchy1"/>
    <dgm:cxn modelId="{F3F0D183-E270-46D5-8934-B352C051BA3E}" type="presParOf" srcId="{3C13571B-91F0-4DFD-9D39-773D881FB277}" destId="{C9605087-F4A8-4803-BEB6-77486BE8B9E4}" srcOrd="1" destOrd="0" presId="urn:microsoft.com/office/officeart/2005/8/layout/hierarchy1"/>
    <dgm:cxn modelId="{26110996-A65B-4747-92C8-DEACE369673C}" type="presParOf" srcId="{8B19C30D-C5DE-45E1-BCE5-FB2321BDD30E}" destId="{88A993CE-54C0-455E-A591-08DA77CD7D88}" srcOrd="2" destOrd="0" presId="urn:microsoft.com/office/officeart/2005/8/layout/hierarchy1"/>
    <dgm:cxn modelId="{733071B5-E406-4DCA-BD1E-32890C32FA1A}" type="presParOf" srcId="{88A993CE-54C0-455E-A591-08DA77CD7D88}" destId="{F3267DCE-E979-4FA7-A1E2-BD23F96DD958}" srcOrd="0" destOrd="0" presId="urn:microsoft.com/office/officeart/2005/8/layout/hierarchy1"/>
    <dgm:cxn modelId="{15BB4042-E98F-4381-92D1-B6CCA3EBF390}" type="presParOf" srcId="{F3267DCE-E979-4FA7-A1E2-BD23F96DD958}" destId="{EE02D00E-389D-41CF-9858-8471895B699D}" srcOrd="0" destOrd="0" presId="urn:microsoft.com/office/officeart/2005/8/layout/hierarchy1"/>
    <dgm:cxn modelId="{743B0692-ED75-4BCD-B27A-B1510888FBA5}" type="presParOf" srcId="{F3267DCE-E979-4FA7-A1E2-BD23F96DD958}" destId="{873EE170-01BA-477B-BA31-23EC5F6913D0}" srcOrd="1" destOrd="0" presId="urn:microsoft.com/office/officeart/2005/8/layout/hierarchy1"/>
    <dgm:cxn modelId="{3E5E88BD-8246-4EB8-8AAC-4A95E65FED72}" type="presParOf" srcId="{88A993CE-54C0-455E-A591-08DA77CD7D88}" destId="{FD4EC1C6-9FB1-43CC-BD7A-FF15FEAD03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80893-B0DD-4ECE-878B-B0EB0E97E3A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8387FB-8D7A-4D09-80C6-F1A7CA395F66}">
      <dgm:prSet/>
      <dgm:spPr/>
      <dgm:t>
        <a:bodyPr/>
        <a:lstStyle/>
        <a:p>
          <a:r>
            <a:rPr lang="cs-CZ"/>
            <a:t>nejvyšší forma hodnocení</a:t>
          </a:r>
          <a:endParaRPr lang="en-US"/>
        </a:p>
      </dgm:t>
    </dgm:pt>
    <dgm:pt modelId="{C6CB075C-1908-4537-B964-234182EE5CAF}" type="parTrans" cxnId="{724C37DA-147D-44C9-B536-E41C80068B23}">
      <dgm:prSet/>
      <dgm:spPr/>
      <dgm:t>
        <a:bodyPr/>
        <a:lstStyle/>
        <a:p>
          <a:endParaRPr lang="en-US"/>
        </a:p>
      </dgm:t>
    </dgm:pt>
    <dgm:pt modelId="{A90A469F-6E8D-4778-BD98-3067CE811E4D}" type="sibTrans" cxnId="{724C37DA-147D-44C9-B536-E41C80068B23}">
      <dgm:prSet/>
      <dgm:spPr/>
      <dgm:t>
        <a:bodyPr/>
        <a:lstStyle/>
        <a:p>
          <a:endParaRPr lang="en-US"/>
        </a:p>
      </dgm:t>
    </dgm:pt>
    <dgm:pt modelId="{2DCB9D4E-AEC5-4A38-AC50-ACF8F7C6B519}">
      <dgm:prSet/>
      <dgm:spPr/>
      <dgm:t>
        <a:bodyPr/>
        <a:lstStyle/>
        <a:p>
          <a:r>
            <a:rPr lang="en-US" b="0" i="0" baseline="0"/>
            <a:t>cílem je zvýšení účinnosti procesu </a:t>
          </a:r>
          <a:r>
            <a:rPr lang="cs-CZ" b="0" i="0" baseline="0"/>
            <a:t>učení dítěte</a:t>
          </a:r>
          <a:endParaRPr lang="en-US"/>
        </a:p>
      </dgm:t>
    </dgm:pt>
    <dgm:pt modelId="{9DCFF028-A609-41FC-9EDB-FCB27C26E078}" type="parTrans" cxnId="{6BF7427C-1BB1-4FAB-AEDA-AC78B0FBBDC5}">
      <dgm:prSet/>
      <dgm:spPr/>
      <dgm:t>
        <a:bodyPr/>
        <a:lstStyle/>
        <a:p>
          <a:endParaRPr lang="en-US"/>
        </a:p>
      </dgm:t>
    </dgm:pt>
    <dgm:pt modelId="{2841C7CF-9E84-441B-8DB2-0AFD129399D6}" type="sibTrans" cxnId="{6BF7427C-1BB1-4FAB-AEDA-AC78B0FBBDC5}">
      <dgm:prSet/>
      <dgm:spPr/>
      <dgm:t>
        <a:bodyPr/>
        <a:lstStyle/>
        <a:p>
          <a:endParaRPr lang="en-US"/>
        </a:p>
      </dgm:t>
    </dgm:pt>
    <dgm:pt modelId="{30D74175-1E3F-4AEC-B746-7B10B8D8B0D4}">
      <dgm:prSet/>
      <dgm:spPr/>
      <dgm:t>
        <a:bodyPr/>
        <a:lstStyle/>
        <a:p>
          <a:r>
            <a:rPr lang="cs-CZ"/>
            <a:t>rozvoj </a:t>
          </a:r>
          <a:r>
            <a:rPr lang="en-US" b="0" i="0" baseline="0"/>
            <a:t>kompetenc</a:t>
          </a:r>
          <a:r>
            <a:rPr lang="cs-CZ" b="0" i="0" baseline="0"/>
            <a:t>e</a:t>
          </a:r>
          <a:r>
            <a:rPr lang="en-US" b="0" i="0" baseline="0"/>
            <a:t> podporující samostatnost –autonomní učení </a:t>
          </a:r>
          <a:endParaRPr lang="en-US"/>
        </a:p>
      </dgm:t>
    </dgm:pt>
    <dgm:pt modelId="{7C2373CF-19E5-46D6-8410-4CFD40905240}" type="parTrans" cxnId="{3F9F7C74-1D07-46D7-B7F3-AB2421C1D717}">
      <dgm:prSet/>
      <dgm:spPr/>
      <dgm:t>
        <a:bodyPr/>
        <a:lstStyle/>
        <a:p>
          <a:endParaRPr lang="en-US"/>
        </a:p>
      </dgm:t>
    </dgm:pt>
    <dgm:pt modelId="{71892545-3E40-4FDB-AC18-8B189422E321}" type="sibTrans" cxnId="{3F9F7C74-1D07-46D7-B7F3-AB2421C1D717}">
      <dgm:prSet/>
      <dgm:spPr/>
      <dgm:t>
        <a:bodyPr/>
        <a:lstStyle/>
        <a:p>
          <a:endParaRPr lang="en-US"/>
        </a:p>
      </dgm:t>
    </dgm:pt>
    <dgm:pt modelId="{E144EF4F-99A9-4A1C-909B-679F7EA6401A}" type="pres">
      <dgm:prSet presAssocID="{E5980893-B0DD-4ECE-878B-B0EB0E97E3A2}" presName="diagram" presStyleCnt="0">
        <dgm:presLayoutVars>
          <dgm:dir/>
          <dgm:resizeHandles val="exact"/>
        </dgm:presLayoutVars>
      </dgm:prSet>
      <dgm:spPr/>
    </dgm:pt>
    <dgm:pt modelId="{2623DEC1-48BE-4C20-8CEB-83CA4513C26A}" type="pres">
      <dgm:prSet presAssocID="{AA8387FB-8D7A-4D09-80C6-F1A7CA395F66}" presName="arrow" presStyleLbl="node1" presStyleIdx="0" presStyleCnt="3">
        <dgm:presLayoutVars>
          <dgm:bulletEnabled val="1"/>
        </dgm:presLayoutVars>
      </dgm:prSet>
      <dgm:spPr/>
    </dgm:pt>
    <dgm:pt modelId="{23C73367-1C7D-4951-8CE6-03A9B2C40916}" type="pres">
      <dgm:prSet presAssocID="{2DCB9D4E-AEC5-4A38-AC50-ACF8F7C6B519}" presName="arrow" presStyleLbl="node1" presStyleIdx="1" presStyleCnt="3">
        <dgm:presLayoutVars>
          <dgm:bulletEnabled val="1"/>
        </dgm:presLayoutVars>
      </dgm:prSet>
      <dgm:spPr/>
    </dgm:pt>
    <dgm:pt modelId="{ACFD5E0C-8207-46D4-B32E-274DC860EB52}" type="pres">
      <dgm:prSet presAssocID="{30D74175-1E3F-4AEC-B746-7B10B8D8B0D4}" presName="arrow" presStyleLbl="node1" presStyleIdx="2" presStyleCnt="3">
        <dgm:presLayoutVars>
          <dgm:bulletEnabled val="1"/>
        </dgm:presLayoutVars>
      </dgm:prSet>
      <dgm:spPr/>
    </dgm:pt>
  </dgm:ptLst>
  <dgm:cxnLst>
    <dgm:cxn modelId="{DD2BF01B-2A24-4A8E-AF8A-8636D5D955D0}" type="presOf" srcId="{E5980893-B0DD-4ECE-878B-B0EB0E97E3A2}" destId="{E144EF4F-99A9-4A1C-909B-679F7EA6401A}" srcOrd="0" destOrd="0" presId="urn:microsoft.com/office/officeart/2005/8/layout/arrow5"/>
    <dgm:cxn modelId="{1FE61A65-CE07-4BC6-B0A2-22D511A71DCA}" type="presOf" srcId="{2DCB9D4E-AEC5-4A38-AC50-ACF8F7C6B519}" destId="{23C73367-1C7D-4951-8CE6-03A9B2C40916}" srcOrd="0" destOrd="0" presId="urn:microsoft.com/office/officeart/2005/8/layout/arrow5"/>
    <dgm:cxn modelId="{3F9F7C74-1D07-46D7-B7F3-AB2421C1D717}" srcId="{E5980893-B0DD-4ECE-878B-B0EB0E97E3A2}" destId="{30D74175-1E3F-4AEC-B746-7B10B8D8B0D4}" srcOrd="2" destOrd="0" parTransId="{7C2373CF-19E5-46D6-8410-4CFD40905240}" sibTransId="{71892545-3E40-4FDB-AC18-8B189422E321}"/>
    <dgm:cxn modelId="{AE41917B-6E85-4DAF-AEA1-75D9B32DCF47}" type="presOf" srcId="{AA8387FB-8D7A-4D09-80C6-F1A7CA395F66}" destId="{2623DEC1-48BE-4C20-8CEB-83CA4513C26A}" srcOrd="0" destOrd="0" presId="urn:microsoft.com/office/officeart/2005/8/layout/arrow5"/>
    <dgm:cxn modelId="{6BF7427C-1BB1-4FAB-AEDA-AC78B0FBBDC5}" srcId="{E5980893-B0DD-4ECE-878B-B0EB0E97E3A2}" destId="{2DCB9D4E-AEC5-4A38-AC50-ACF8F7C6B519}" srcOrd="1" destOrd="0" parTransId="{9DCFF028-A609-41FC-9EDB-FCB27C26E078}" sibTransId="{2841C7CF-9E84-441B-8DB2-0AFD129399D6}"/>
    <dgm:cxn modelId="{9D2C8893-7B70-479D-A81C-BE4D3CB4B41C}" type="presOf" srcId="{30D74175-1E3F-4AEC-B746-7B10B8D8B0D4}" destId="{ACFD5E0C-8207-46D4-B32E-274DC860EB52}" srcOrd="0" destOrd="0" presId="urn:microsoft.com/office/officeart/2005/8/layout/arrow5"/>
    <dgm:cxn modelId="{724C37DA-147D-44C9-B536-E41C80068B23}" srcId="{E5980893-B0DD-4ECE-878B-B0EB0E97E3A2}" destId="{AA8387FB-8D7A-4D09-80C6-F1A7CA395F66}" srcOrd="0" destOrd="0" parTransId="{C6CB075C-1908-4537-B964-234182EE5CAF}" sibTransId="{A90A469F-6E8D-4778-BD98-3067CE811E4D}"/>
    <dgm:cxn modelId="{BD104C96-3CEE-4E8D-92A7-0E0B2C144934}" type="presParOf" srcId="{E144EF4F-99A9-4A1C-909B-679F7EA6401A}" destId="{2623DEC1-48BE-4C20-8CEB-83CA4513C26A}" srcOrd="0" destOrd="0" presId="urn:microsoft.com/office/officeart/2005/8/layout/arrow5"/>
    <dgm:cxn modelId="{9654E488-62CD-449B-9DF5-E4797CE243FF}" type="presParOf" srcId="{E144EF4F-99A9-4A1C-909B-679F7EA6401A}" destId="{23C73367-1C7D-4951-8CE6-03A9B2C40916}" srcOrd="1" destOrd="0" presId="urn:microsoft.com/office/officeart/2005/8/layout/arrow5"/>
    <dgm:cxn modelId="{DEA91B9B-BC26-4BD9-96E4-1017212A5B99}" type="presParOf" srcId="{E144EF4F-99A9-4A1C-909B-679F7EA6401A}" destId="{ACFD5E0C-8207-46D4-B32E-274DC860EB52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DD4E4-646B-4EDE-B60A-563433F99479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2A0BF-9869-4069-85C7-DBE9CC36F79B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Záměrné vs. Bezděčné</a:t>
          </a:r>
          <a:endParaRPr lang="en-US" sz="2800" kern="1200" dirty="0"/>
        </a:p>
      </dsp:txBody>
      <dsp:txXfrm>
        <a:off x="287713" y="1629733"/>
        <a:ext cx="2135626" cy="1326007"/>
      </dsp:txXfrm>
    </dsp:sp>
    <dsp:sp modelId="{488823DB-2F72-4C00-83F8-C7DC95D4EA64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2386-666B-41B9-AA59-A84C2247E00D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schemeClr val="bg1"/>
              </a:solidFill>
            </a:rPr>
            <a:t>Sumativní</a:t>
          </a:r>
          <a:r>
            <a:rPr lang="cs-CZ" sz="2800" kern="1200" dirty="0">
              <a:solidFill>
                <a:schemeClr val="bg1"/>
              </a:solidFill>
            </a:rPr>
            <a:t> vs. Formativní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998766" y="1629733"/>
        <a:ext cx="2135626" cy="1326007"/>
      </dsp:txXfrm>
    </dsp:sp>
    <dsp:sp modelId="{EE02D00E-389D-41CF-9858-8471895B699D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EE170-01BA-477B-BA31-23EC5F6913D0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Normativní vs. Kriteriální </a:t>
          </a:r>
          <a:endParaRPr lang="en-US" sz="2800" kern="1200" dirty="0"/>
        </a:p>
      </dsp:txBody>
      <dsp:txXfrm>
        <a:off x="5709819" y="1629733"/>
        <a:ext cx="2135626" cy="132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3DEC1-48BE-4C20-8CEB-83CA4513C26A}">
      <dsp:nvSpPr>
        <dsp:cNvPr id="0" name=""/>
        <dsp:cNvSpPr/>
      </dsp:nvSpPr>
      <dsp:spPr>
        <a:xfrm>
          <a:off x="2857388" y="795"/>
          <a:ext cx="2171923" cy="21719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nejvyšší forma hodnocení</a:t>
          </a:r>
          <a:endParaRPr lang="en-US" sz="1500" kern="1200"/>
        </a:p>
      </dsp:txBody>
      <dsp:txXfrm>
        <a:off x="3400369" y="795"/>
        <a:ext cx="1085961" cy="1791836"/>
      </dsp:txXfrm>
    </dsp:sp>
    <dsp:sp modelId="{23C73367-1C7D-4951-8CE6-03A9B2C40916}">
      <dsp:nvSpPr>
        <dsp:cNvPr id="0" name=""/>
        <dsp:cNvSpPr/>
      </dsp:nvSpPr>
      <dsp:spPr>
        <a:xfrm rot="7200000">
          <a:off x="4114755" y="2178618"/>
          <a:ext cx="2171923" cy="21719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cílem je zvýšení účinnosti procesu </a:t>
          </a:r>
          <a:r>
            <a:rPr lang="cs-CZ" sz="1500" b="0" i="0" kern="1200" baseline="0"/>
            <a:t>učení dítěte</a:t>
          </a:r>
          <a:endParaRPr lang="en-US" sz="1500" kern="1200"/>
        </a:p>
      </dsp:txBody>
      <dsp:txXfrm rot="-5400000">
        <a:off x="4469381" y="2816620"/>
        <a:ext cx="1791836" cy="1085961"/>
      </dsp:txXfrm>
    </dsp:sp>
    <dsp:sp modelId="{ACFD5E0C-8207-46D4-B32E-274DC860EB52}">
      <dsp:nvSpPr>
        <dsp:cNvPr id="0" name=""/>
        <dsp:cNvSpPr/>
      </dsp:nvSpPr>
      <dsp:spPr>
        <a:xfrm rot="14400000">
          <a:off x="1600021" y="2178618"/>
          <a:ext cx="2171923" cy="21719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rozvoj </a:t>
          </a:r>
          <a:r>
            <a:rPr lang="en-US" sz="1500" b="0" i="0" kern="1200" baseline="0"/>
            <a:t>kompetenc</a:t>
          </a:r>
          <a:r>
            <a:rPr lang="cs-CZ" sz="1500" b="0" i="0" kern="1200" baseline="0"/>
            <a:t>e</a:t>
          </a:r>
          <a:r>
            <a:rPr lang="en-US" sz="1500" b="0" i="0" kern="1200" baseline="0"/>
            <a:t> podporující samostatnost –autonomní učení </a:t>
          </a:r>
          <a:endParaRPr lang="en-US" sz="1500" kern="1200"/>
        </a:p>
      </dsp:txBody>
      <dsp:txXfrm rot="5400000">
        <a:off x="1625483" y="2816620"/>
        <a:ext cx="1791836" cy="108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7B09B41-34B5-4C43-81EA-311B41A0B4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CD4EF09-E21E-47D9-9F97-09C291C22A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19B454-7910-418E-B9A1-7810AB4881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4522720-FCAF-4E6C-AF23-80D2E9F2DB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153AF-7E2C-49E8-B97B-858B92B35C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A4A735-42B2-4EE3-8D22-091C51BE3E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5A981AA-009A-4409-B72C-9D1E106E67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DA6D7CD-2037-494F-9E56-E1B43B3047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5E920D7-58D4-4130-B64F-A5D0464DA7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25F04F8-696B-4B9D-ADB5-B4B701F804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81B474A8-1A34-4C99-BA5A-BB5EA24A1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8A9C3D-B148-4B58-9B57-3E0D672F1A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DA350-787C-459F-A34B-35F37748E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A34AFB-3646-440C-B0DA-D0C0EE10E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8576C-F5E6-4F6C-849D-B9855416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AF213-48D3-477D-84FD-98224778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B7D9C-2F25-4052-8800-42B01960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EC429-ECF4-4FA1-87D8-4C75131C27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29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40B14-A68F-4E7D-8AC8-5064B1E8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2A167A-A48B-4B9D-89B9-D010CBE17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D24258-E1AB-4AF0-8EAC-D7831671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F386F4-5194-406B-BFEA-F51618DD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ABC91-855C-4E52-8052-04E2F1BF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46A1D-0377-4A89-8173-7D025E10844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404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DBE0D4F-C4F7-4663-A262-222E66935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A8AC61-40EF-43D6-BC12-CF2BE4AE0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F4E06C-4B68-442E-8C36-0FD1C5D4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A20ABB-DB66-41F1-A3CC-2F3B0EDB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847E8-4C80-484C-BCAC-92880320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FA2A-414A-4D9E-9D11-278725E5D9F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7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B48BA-92A9-47E0-B5B3-7F35D16A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5CFC5-7CFF-4DDA-B904-7A56D2E1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8AAF70-B970-4EA0-AA8E-4BBA5226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C876AA-1CA6-4BB6-A43F-2AC42988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9C455-5F89-45EA-9C78-1349E20F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C7DB-B3A7-4877-A5F0-FA6D5DB60F9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750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43166-1FE2-4224-B877-E3494D2B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8270E1-10BA-4529-BABA-D2564A7A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94C0D6-D4B6-4EE2-8FF4-9CC91D8F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B960A-8EB3-4D45-B48F-D33A1E41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CFF51-0C08-4B84-81A7-536B01A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D1856-692A-476A-9971-26435C0C9FE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089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DFD15-28A4-41BB-B45A-7B0D85C4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E9CA1-E755-416B-AD5A-8C7EDC0E8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7AF8BD-0102-400C-841B-18ADC564B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1E4693-2FAA-45D8-9595-EAC41FBA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797618-9BFF-440D-923E-84D81CDD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5E775D-9081-40B1-92F6-1D77C112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3A0D3-5D3D-47E3-A90E-8F722D4B32D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48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2E0FD-6B73-4CE8-A4D1-82421A54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9F9A90-324C-423D-8186-8A8923D18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A9BBA3-5451-43C8-91EF-33E0336B6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0BD3C4-899B-43CB-B016-C565955A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96041F-216B-4F7F-8430-E9A7E7713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07292B-A40A-49FD-BDB1-38519E37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9DB9BA-F7DB-40B8-BCF7-6432F5D2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9A3735-290C-4E8A-846D-5D4B11DE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2874-F710-4A82-95BD-63B2A16208A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966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D92AE-B5BB-4139-821D-F486BAEF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C3C9C0-A1A3-4644-A040-C6B02523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35F29C-76B8-4A68-80A3-2FE7B0BF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31225B-4327-4CF3-9163-0FB7ECDA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D1856-692A-476A-9971-26435C0C9FE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25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69BF8A-09D6-4392-A3AF-E3AD8159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FCE2CE-25C1-4D49-BE17-174F62EF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E9A6DA-FCCA-4770-9572-CF700B41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7380B-73AA-40C2-80A9-8616794A4F6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36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846CC-9CC2-493C-A0BB-0638C57A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789AC-62A9-40C6-AFD2-406A8BBF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1FF334-0779-44AF-B05B-86A9BBEDA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39BD34-1AF7-40AA-998B-3990527C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7A1DF8-FF3F-4731-8086-B4E99899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79C790-26FC-4BD1-8E2F-6F400B93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77537-B819-4A00-92ED-C5DA805D421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9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E4C0E-9E9C-4187-B747-CF8975EB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751949-39C0-4CD7-8A9D-E32C9DC2F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5C2766-7536-48A0-B396-1A97FA95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939300-4D4E-4C0C-A255-AC6733C4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2A6DD4-57AA-4A07-9271-B1016D0B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F821EE-2A46-45B9-A913-D161121C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B9D64-4C43-40B9-AFF3-2561A273A3A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660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C28A7C-63B8-4DD4-838A-6083AFD0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C11204-3977-42BC-BA5F-3C313A5CD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A32243-A6D7-40C2-9233-94B8E6847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6725B2-7184-4001-BF71-93DD5E1A5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86F8BD-2F7B-48AE-9FCA-30829317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3D1856-692A-476A-9971-26435C0C9FE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9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r="9092" b="26107"/>
          <a:stretch/>
        </p:blipFill>
        <p:spPr>
          <a:xfrm>
            <a:off x="1922044" y="1"/>
            <a:ext cx="7221956" cy="6857999"/>
          </a:xfrm>
          <a:prstGeom prst="rect">
            <a:avLst/>
          </a:pr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06573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4465335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42006"/>
            <a:ext cx="2909424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cs-CZ" sz="4700" dirty="0"/>
              <a:t>Hodnocení </a:t>
            </a:r>
            <a:br>
              <a:rPr lang="cs-CZ" sz="4700" dirty="0"/>
            </a:br>
            <a:r>
              <a:rPr lang="cs-CZ" sz="4700" dirty="0"/>
              <a:t>v mateřské škole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504" y="2726652"/>
            <a:ext cx="2404097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1700"/>
              <a:t>Zora Syslová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FD15D17-BA05-4C49-9491-15B4192B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9450" r="154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236A7C-49EB-4C5B-BE5E-0A7C953B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FFFF"/>
                </a:solidFill>
              </a:rPr>
              <a:t>Typy hodnocení</a:t>
            </a:r>
            <a:endParaRPr lang="en-US" sz="5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A92CE55-7C89-42C0-8B3A-EC276408B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4044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24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64056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239012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536B4A-3B31-4ED4-9E15-CF4D9D83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818270" cy="1288238"/>
          </a:xfrm>
        </p:spPr>
        <p:txBody>
          <a:bodyPr anchor="b">
            <a:normAutofit/>
          </a:bodyPr>
          <a:lstStyle/>
          <a:p>
            <a:r>
              <a:rPr lang="cs-CZ" dirty="0"/>
              <a:t>ZÁMĚRNÉ vs. BEZDĚČNÉ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DE1DC-7E6B-4499-9716-E10248D6C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956390"/>
            <a:ext cx="5491718" cy="39074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1"/>
              <a:t>Bezděčné</a:t>
            </a:r>
            <a:r>
              <a:rPr lang="cs-CZ" sz="1800"/>
              <a:t> - </a:t>
            </a:r>
            <a:r>
              <a:rPr lang="cs-CZ" sz="1800" b="0" i="0" u="none" strike="noStrike" baseline="0"/>
              <a:t>jde o hodnocení, které je povrchní, spíše pocitové. Hodnotícími výroky jsou zpravidla: „líbí se mi“, „nelíbí“, „to je hezké“, „vy jste šikovní“, „ty jsi hodná“ atd. Často bývá doplněn neverbálními projevy. Právě gesta, mimika a tón hlasu jsou pro děti předškolního věku velmi důležitá. Je tedy potřeba se zamýšlet nad tím, jak ovlivňují „pocity učitele“ sebepojetí dítěte.</a:t>
            </a: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 b="1"/>
              <a:t>Záměrné </a:t>
            </a:r>
            <a:r>
              <a:rPr lang="cs-CZ" sz="1800"/>
              <a:t>- </a:t>
            </a:r>
            <a:r>
              <a:rPr lang="cs-CZ" sz="1800" b="0" i="0" u="none" strike="noStrike" baseline="0"/>
              <a:t>učitel jej využívá záměrně, aby dítěti podal informaci o jeho chování či výsledcích. Slouží dítěti k uvědomění si dané situace, jejích pozitiv, k případné potřebě změnit či korigovat chování nebo výsledky</a:t>
            </a:r>
            <a:r>
              <a:rPr lang="cs-CZ" sz="1800"/>
              <a:t> (předpokládá dobré diagnostické dovednosti).</a:t>
            </a:r>
          </a:p>
        </p:txBody>
      </p:sp>
    </p:spTree>
    <p:extLst>
      <p:ext uri="{BB962C8B-B14F-4D97-AF65-F5344CB8AC3E}">
        <p14:creationId xmlns:p14="http://schemas.microsoft.com/office/powerpoint/2010/main" val="733730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DD6F7-85D3-45FB-B722-402E9968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>
            <a:normAutofit/>
          </a:bodyPr>
          <a:lstStyle/>
          <a:p>
            <a:r>
              <a:rPr lang="cs-CZ" dirty="0"/>
              <a:t>SUMATIVNÍ vs. FORMATIVNÍ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9197E4-BABC-4CC4-AE80-8E3BA412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79018"/>
            <a:ext cx="3985907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600" b="0" i="0" u="none" strike="noStrike" baseline="0" dirty="0"/>
              <a:t>Rozlišují se podle účelu, k jakému slouží:</a:t>
            </a:r>
          </a:p>
          <a:p>
            <a:r>
              <a:rPr lang="cs-CZ" sz="1600" b="0" i="0" u="none" strike="noStrike" baseline="0" dirty="0"/>
              <a:t>komu slouží: </a:t>
            </a:r>
          </a:p>
          <a:p>
            <a:pPr marL="0" indent="0">
              <a:buNone/>
            </a:pPr>
            <a:r>
              <a:rPr lang="cs-CZ" sz="1600" dirty="0"/>
              <a:t>   </a:t>
            </a:r>
            <a:r>
              <a:rPr lang="cs-CZ" sz="1600" b="0" i="0" u="none" strike="noStrike" baseline="0" dirty="0"/>
              <a:t>formativní (primárně žákovi) </a:t>
            </a:r>
          </a:p>
          <a:p>
            <a:pPr marL="0" indent="0">
              <a:buNone/>
            </a:pPr>
            <a:r>
              <a:rPr lang="cs-CZ" sz="1600" dirty="0"/>
              <a:t>   </a:t>
            </a:r>
            <a:r>
              <a:rPr lang="cs-CZ" sz="1600" b="0" i="0" u="none" strike="noStrike" baseline="0" dirty="0" err="1"/>
              <a:t>sumativní</a:t>
            </a:r>
            <a:r>
              <a:rPr lang="cs-CZ" sz="1600" b="0" i="0" u="none" strike="noStrike" baseline="0" dirty="0"/>
              <a:t> (převážně někomu jinému)</a:t>
            </a:r>
          </a:p>
          <a:p>
            <a:r>
              <a:rPr lang="cs-CZ" sz="1600" b="0" i="0" u="none" strike="noStrike" baseline="0" dirty="0"/>
              <a:t>jakou má platnost: </a:t>
            </a:r>
          </a:p>
          <a:p>
            <a:pPr marL="0" indent="0">
              <a:buNone/>
            </a:pPr>
            <a:r>
              <a:rPr lang="cs-CZ" sz="1600" dirty="0"/>
              <a:t>   </a:t>
            </a:r>
            <a:r>
              <a:rPr lang="cs-CZ" sz="1600" b="0" i="0" u="none" strike="noStrike" baseline="0" dirty="0"/>
              <a:t>formativní (změnitelné) </a:t>
            </a:r>
          </a:p>
          <a:p>
            <a:pPr marL="0" indent="0">
              <a:buNone/>
            </a:pPr>
            <a:r>
              <a:rPr lang="cs-CZ" sz="1600" dirty="0"/>
              <a:t>   </a:t>
            </a:r>
            <a:r>
              <a:rPr lang="cs-CZ" sz="1600" b="0" i="0" u="none" strike="noStrike" baseline="0" dirty="0" err="1"/>
              <a:t>sumativní</a:t>
            </a:r>
            <a:r>
              <a:rPr lang="cs-CZ" sz="1600" b="0" i="0" u="none" strike="noStrike" baseline="0" dirty="0"/>
              <a:t> (s výsledkem již zpravidla nejde nic dělat)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Uživatel">
            <a:extLst>
              <a:ext uri="{FF2B5EF4-FFF2-40B4-BE49-F238E27FC236}">
                <a16:creationId xmlns:a16="http://schemas.microsoft.com/office/drawing/2014/main" id="{D64EDF8F-2A71-43F7-83EC-3D069400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3042" y="1117601"/>
            <a:ext cx="2847593" cy="2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75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C8E476-9CD4-4B00-9F44-A55F8E8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60" y="365760"/>
            <a:ext cx="5677279" cy="1288238"/>
          </a:xfrm>
        </p:spPr>
        <p:txBody>
          <a:bodyPr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CFCA12-4828-490B-A427-9CAFFF4D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176" y="1956816"/>
            <a:ext cx="5895648" cy="40248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b="1" i="0" u="none" strike="noStrike" baseline="0" dirty="0"/>
              <a:t>Formativní</a:t>
            </a:r>
            <a:r>
              <a:rPr lang="cs-CZ" b="0" i="0" u="none" strike="noStrike" baseline="0" dirty="0"/>
              <a:t> - poskytuje dítěti informaci o tom, jak probíhá jeho vývoj, učení, ale také průběh hry či jeho činností. Dává mu zpětnou vazbu o jeho pokrocích, motivuje jej k dalšímu rozvoji.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Sumativní</a:t>
            </a:r>
            <a:r>
              <a:rPr lang="cs-CZ" dirty="0"/>
              <a:t> - </a:t>
            </a:r>
            <a:r>
              <a:rPr lang="cs-CZ" b="0" i="0" u="none" strike="noStrike" baseline="0" dirty="0"/>
              <a:t>je zaměřeno na produkty, v případě dítěte předškolního věku jde zpravidla o výkresy, stavby, úklid hraček nebo oblečení</a:t>
            </a:r>
            <a:r>
              <a:rPr lang="en-US" b="0" i="0" u="none" strike="noStrike" baseline="0" dirty="0">
                <a:latin typeface="PalatinoLinotype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7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D1C87D-7B83-49A8-844E-433D32C45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024938"/>
            <a:ext cx="4809946" cy="5833063"/>
          </a:xfrm>
          <a:custGeom>
            <a:avLst/>
            <a:gdLst>
              <a:gd name="connsiteX0" fmla="*/ 343517 w 6413262"/>
              <a:gd name="connsiteY0" fmla="*/ 5832222 h 5833063"/>
              <a:gd name="connsiteX1" fmla="*/ 6335225 w 6413262"/>
              <a:gd name="connsiteY1" fmla="*/ 835839 h 5833063"/>
              <a:gd name="connsiteX2" fmla="*/ 6411127 w 6413262"/>
              <a:gd name="connsiteY2" fmla="*/ 123790 h 5833063"/>
              <a:gd name="connsiteX3" fmla="*/ 6413262 w 6413262"/>
              <a:gd name="connsiteY3" fmla="*/ 0 h 5833063"/>
              <a:gd name="connsiteX4" fmla="*/ 0 w 6413262"/>
              <a:gd name="connsiteY4" fmla="*/ 0 h 5833063"/>
              <a:gd name="connsiteX5" fmla="*/ 0 w 6413262"/>
              <a:gd name="connsiteY5" fmla="*/ 5815521 h 5833063"/>
              <a:gd name="connsiteX6" fmla="*/ 51379 w 6413262"/>
              <a:gd name="connsiteY6" fmla="*/ 5820166 h 5833063"/>
              <a:gd name="connsiteX7" fmla="*/ 343517 w 6413262"/>
              <a:gd name="connsiteY7" fmla="*/ 5832222 h 58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3262" h="5833063">
                <a:moveTo>
                  <a:pt x="343517" y="5832222"/>
                </a:moveTo>
                <a:cubicBezTo>
                  <a:pt x="3254747" y="5881130"/>
                  <a:pt x="5841718" y="3794544"/>
                  <a:pt x="6335225" y="835839"/>
                </a:cubicBezTo>
                <a:cubicBezTo>
                  <a:pt x="6375023" y="597235"/>
                  <a:pt x="6400103" y="359575"/>
                  <a:pt x="6411127" y="123790"/>
                </a:cubicBezTo>
                <a:lnTo>
                  <a:pt x="6413262" y="0"/>
                </a:lnTo>
                <a:lnTo>
                  <a:pt x="0" y="0"/>
                </a:lnTo>
                <a:lnTo>
                  <a:pt x="0" y="5815521"/>
                </a:lnTo>
                <a:lnTo>
                  <a:pt x="51379" y="5820166"/>
                </a:lnTo>
                <a:cubicBezTo>
                  <a:pt x="149075" y="5826589"/>
                  <a:pt x="246476" y="5830592"/>
                  <a:pt x="343517" y="58322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03047A-2C9B-4E2C-9A75-B67521B6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324648"/>
            <a:ext cx="4582591" cy="5533351"/>
          </a:xfrm>
          <a:custGeom>
            <a:avLst/>
            <a:gdLst>
              <a:gd name="connsiteX0" fmla="*/ 324583 w 6110122"/>
              <a:gd name="connsiteY0" fmla="*/ 5532549 h 5533351"/>
              <a:gd name="connsiteX1" fmla="*/ 6035604 w 6110122"/>
              <a:gd name="connsiteY1" fmla="*/ 770225 h 5533351"/>
              <a:gd name="connsiteX2" fmla="*/ 6088871 w 6110122"/>
              <a:gd name="connsiteY2" fmla="*/ 362020 h 5533351"/>
              <a:gd name="connsiteX3" fmla="*/ 6110122 w 6110122"/>
              <a:gd name="connsiteY3" fmla="*/ 0 h 5533351"/>
              <a:gd name="connsiteX4" fmla="*/ 0 w 6110122"/>
              <a:gd name="connsiteY4" fmla="*/ 0 h 5533351"/>
              <a:gd name="connsiteX5" fmla="*/ 0 w 6110122"/>
              <a:gd name="connsiteY5" fmla="*/ 5516887 h 5533351"/>
              <a:gd name="connsiteX6" fmla="*/ 46130 w 6110122"/>
              <a:gd name="connsiteY6" fmla="*/ 5521057 h 5533351"/>
              <a:gd name="connsiteX7" fmla="*/ 324583 w 6110122"/>
              <a:gd name="connsiteY7" fmla="*/ 5532549 h 55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22" h="5533351">
                <a:moveTo>
                  <a:pt x="324583" y="5532549"/>
                </a:moveTo>
                <a:cubicBezTo>
                  <a:pt x="3099434" y="5579166"/>
                  <a:pt x="5565217" y="3590326"/>
                  <a:pt x="6035604" y="770225"/>
                </a:cubicBezTo>
                <a:cubicBezTo>
                  <a:pt x="6058365" y="633768"/>
                  <a:pt x="6076076" y="497636"/>
                  <a:pt x="6088871" y="362020"/>
                </a:cubicBezTo>
                <a:lnTo>
                  <a:pt x="6110122" y="0"/>
                </a:lnTo>
                <a:lnTo>
                  <a:pt x="0" y="0"/>
                </a:lnTo>
                <a:lnTo>
                  <a:pt x="0" y="5516887"/>
                </a:lnTo>
                <a:lnTo>
                  <a:pt x="46130" y="5521057"/>
                </a:lnTo>
                <a:cubicBezTo>
                  <a:pt x="139249" y="5527179"/>
                  <a:pt x="232088" y="5530995"/>
                  <a:pt x="324583" y="5532549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7B2933-3FFB-49C3-A700-8A7241EC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903393"/>
            <a:ext cx="2705881" cy="2625537"/>
          </a:xfrm>
        </p:spPr>
        <p:txBody>
          <a:bodyPr anchor="b">
            <a:normAutofit/>
          </a:bodyPr>
          <a:lstStyle/>
          <a:p>
            <a:r>
              <a:rPr lang="cs-CZ" sz="3600"/>
              <a:t>NORMATIVNÍ vs. KRITERIÁLNÍ</a:t>
            </a:r>
            <a:endParaRPr lang="en-US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F986F-E1CE-4807-B9AA-A86F7D7C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190" y="600741"/>
            <a:ext cx="3719747" cy="48165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b="1" i="0" u="none" strike="noStrike" baseline="0"/>
              <a:t>Normativní hodnocení </a:t>
            </a:r>
            <a:r>
              <a:rPr lang="cs-CZ" sz="1800" b="0" i="0" u="none" strike="noStrike" baseline="0"/>
              <a:t>– jde v podstatě o hodnocení výkonů dětí jejich porovnáváním. Při tomto hodnocení si učitel stanovuje pomyslný žebříček (kdo je první či nejlepší, kdo poslední či nejhorší apod.).</a:t>
            </a: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 b="1" i="0" u="none" strike="noStrike" baseline="0"/>
              <a:t>Kriteriální hodnocení </a:t>
            </a:r>
            <a:r>
              <a:rPr lang="cs-CZ" sz="1800" b="0" i="0" u="none" strike="noStrike" baseline="0"/>
              <a:t>– při tomto hodnocení se hodnotí výkon dítěte či jeho chování podle nějakého měřítka – kritéria. Neporovnává tedy děti mezi sebou, ale pomáhá dítěti s utvářením obrazu sebe samého.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53722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60C7472C-B994-4690-9649-8C26E161A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cs typeface="Roboto Condensed" panose="02000000000000000000" pitchFamily="2" charset="0"/>
              </a:rPr>
              <a:t>Funkce hodnocení</a:t>
            </a:r>
            <a:endParaRPr lang="cs-CZ" altLang="en-US" b="1" dirty="0"/>
          </a:p>
        </p:txBody>
      </p:sp>
      <p:sp>
        <p:nvSpPr>
          <p:cNvPr id="13315" name="Zástupný obsah 2">
            <a:extLst>
              <a:ext uri="{FF2B5EF4-FFF2-40B4-BE49-F238E27FC236}">
                <a16:creationId xmlns:a16="http://schemas.microsoft.com/office/drawing/2014/main" id="{3684CCC3-5F6C-46A5-9C07-1E05D4ECB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8000"/>
            <a:ext cx="76962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en-US" dirty="0"/>
              <a:t>              </a:t>
            </a:r>
          </a:p>
        </p:txBody>
      </p:sp>
      <p:grpSp>
        <p:nvGrpSpPr>
          <p:cNvPr id="13316" name="Group 2">
            <a:extLst>
              <a:ext uri="{FF2B5EF4-FFF2-40B4-BE49-F238E27FC236}">
                <a16:creationId xmlns:a16="http://schemas.microsoft.com/office/drawing/2014/main" id="{D3685A46-20CC-45FD-AD90-6D5B2C5676F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751013"/>
            <a:ext cx="6500813" cy="3917950"/>
            <a:chOff x="783" y="-2232"/>
            <a:chExt cx="20475" cy="12341"/>
          </a:xfrm>
        </p:grpSpPr>
        <p:pic>
          <p:nvPicPr>
            <p:cNvPr id="13321" name="Picture 4">
              <a:extLst>
                <a:ext uri="{FF2B5EF4-FFF2-40B4-BE49-F238E27FC236}">
                  <a16:creationId xmlns:a16="http://schemas.microsoft.com/office/drawing/2014/main" id="{C1FC28C2-341F-490E-9B87-169091964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-2054"/>
              <a:ext cx="2109" cy="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5">
              <a:extLst>
                <a:ext uri="{FF2B5EF4-FFF2-40B4-BE49-F238E27FC236}">
                  <a16:creationId xmlns:a16="http://schemas.microsoft.com/office/drawing/2014/main" id="{D5F448B1-7A1B-4703-860B-79FE35944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1" y="1748"/>
              <a:ext cx="3437" cy="4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6">
              <a:extLst>
                <a:ext uri="{FF2B5EF4-FFF2-40B4-BE49-F238E27FC236}">
                  <a16:creationId xmlns:a16="http://schemas.microsoft.com/office/drawing/2014/main" id="{27F85887-FD41-48AA-96D8-830EBAF7C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6022"/>
              <a:ext cx="3798" cy="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7">
              <a:extLst>
                <a:ext uri="{FF2B5EF4-FFF2-40B4-BE49-F238E27FC236}">
                  <a16:creationId xmlns:a16="http://schemas.microsoft.com/office/drawing/2014/main" id="{71E2FD0B-7225-4626-9599-249D50C29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" y="6621"/>
              <a:ext cx="4446" cy="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8">
              <a:extLst>
                <a:ext uri="{FF2B5EF4-FFF2-40B4-BE49-F238E27FC236}">
                  <a16:creationId xmlns:a16="http://schemas.microsoft.com/office/drawing/2014/main" id="{50A1C547-5EB4-4A96-9B30-CA3706A65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7" y="-2232"/>
              <a:ext cx="2618" cy="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Box 23">
            <a:extLst>
              <a:ext uri="{FF2B5EF4-FFF2-40B4-BE49-F238E27FC236}">
                <a16:creationId xmlns:a16="http://schemas.microsoft.com/office/drawing/2014/main" id="{2CF1ABA4-1C29-410E-9B4B-56D8E40B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2192338"/>
            <a:ext cx="1511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 dirty="0">
                <a:latin typeface="+mn-lt"/>
              </a:rPr>
              <a:t>MOTIVAČNÍ</a:t>
            </a:r>
            <a:endParaRPr lang="cs-CZ" altLang="cs-CZ" sz="1600" dirty="0">
              <a:latin typeface="+mn-lt"/>
            </a:endParaRPr>
          </a:p>
        </p:txBody>
      </p:sp>
      <p:sp>
        <p:nvSpPr>
          <p:cNvPr id="13318" name="Obdélník 5">
            <a:extLst>
              <a:ext uri="{FF2B5EF4-FFF2-40B4-BE49-F238E27FC236}">
                <a16:creationId xmlns:a16="http://schemas.microsoft.com/office/drawing/2014/main" id="{D39DF30B-0C2C-483F-800F-719D5B75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4076700"/>
            <a:ext cx="1799467" cy="2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46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ts val="1463"/>
              </a:lnSpc>
              <a:spcBef>
                <a:spcPct val="0"/>
              </a:spcBef>
              <a:buFontTx/>
              <a:buNone/>
            </a:pPr>
            <a:r>
              <a:rPr lang="en-US" altLang="cs-CZ" sz="1600" dirty="0">
                <a:latin typeface="+mn-lt"/>
              </a:rPr>
              <a:t>POZNÁVACÍ</a:t>
            </a:r>
            <a:endParaRPr lang="cs-CZ" altLang="cs-CZ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2317DC9-4950-4F71-BF98-61364FAC8277}"/>
              </a:ext>
            </a:extLst>
          </p:cNvPr>
          <p:cNvSpPr/>
          <p:nvPr/>
        </p:nvSpPr>
        <p:spPr>
          <a:xfrm>
            <a:off x="3303588" y="3336925"/>
            <a:ext cx="1939505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9458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KO</a:t>
            </a:r>
            <a:r>
              <a:rPr lang="en-US" sz="1600" spc="5" dirty="0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EK</a:t>
            </a:r>
            <a:r>
              <a:rPr lang="en-US" sz="1600" spc="5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IVNÍ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5DC4C9-19FE-4D39-BD77-F2922F150474}"/>
              </a:ext>
            </a:extLst>
          </p:cNvPr>
          <p:cNvSpPr/>
          <p:nvPr/>
        </p:nvSpPr>
        <p:spPr>
          <a:xfrm>
            <a:off x="5313363" y="4737100"/>
            <a:ext cx="1658211" cy="29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5938">
              <a:lnSpc>
                <a:spcPts val="1468"/>
              </a:lnSpc>
              <a:spcAft>
                <a:spcPts val="0"/>
              </a:spcAft>
              <a:defRPr/>
            </a:pP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1600" spc="5" dirty="0">
                <a:ea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VÍJ</a:t>
            </a:r>
            <a:r>
              <a:rPr lang="en-US" sz="1600" spc="3" dirty="0"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JÍCÍ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31E353-59D1-4C40-B63F-556291C8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Funkce hodnocení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64AE4-02CC-4A32-B5F2-0EAAB041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788" y="640080"/>
            <a:ext cx="4518490" cy="57412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b="1" i="0" u="none" strike="noStrike" baseline="0" dirty="0"/>
              <a:t>Funkce poznávací (informativní) </a:t>
            </a:r>
            <a:r>
              <a:rPr lang="cs-CZ" sz="1800" b="0" i="0" u="none" strike="noStrike" baseline="0" dirty="0"/>
              <a:t>– hodnocení poskytuje dítěti dostatek konkrétních informací, aby se mohlo lépe orientovat ve </a:t>
            </a:r>
            <a:r>
              <a:rPr lang="cs-CZ" sz="1800" b="0" i="0" u="none" strike="noStrike" baseline="0" dirty="0" err="1"/>
              <a:t>svýchdovednostech</a:t>
            </a:r>
            <a:r>
              <a:rPr lang="cs-CZ" sz="1800" b="0" i="0" u="none" strike="noStrike" baseline="0" dirty="0"/>
              <a:t>, se zaměřením na silné stránky jeho osobnosti. Učiteli by mělo poskytovat informace o tom, zda se dítě vyvíjí vzhledem ke stanoveným cílům: </a:t>
            </a:r>
            <a:r>
              <a:rPr lang="cs-CZ" sz="1800" b="0" i="1" u="none" strike="noStrike" baseline="0" dirty="0"/>
              <a:t>Vidím, že pokládáš kostky přesně jednu na druhou, takže ti nepadají.</a:t>
            </a:r>
          </a:p>
          <a:p>
            <a:pPr marL="0" indent="0">
              <a:buNone/>
            </a:pPr>
            <a:r>
              <a:rPr lang="cs-CZ" sz="1800" b="1" i="0" u="none" strike="noStrike" baseline="0" dirty="0"/>
              <a:t>Funkce korektivně-konativní </a:t>
            </a:r>
            <a:r>
              <a:rPr lang="cs-CZ" sz="1800" b="0" i="0" u="none" strike="noStrike" baseline="0" dirty="0"/>
              <a:t>– hodnocení dítěti ukazuje, jak zlepšit svoje výkony</a:t>
            </a:r>
            <a:r>
              <a:rPr lang="cs-CZ" sz="1800" dirty="0"/>
              <a:t>:</a:t>
            </a:r>
            <a:r>
              <a:rPr lang="cs-CZ" sz="1800" b="0" i="0" u="none" strike="noStrike" baseline="0" dirty="0"/>
              <a:t> </a:t>
            </a:r>
            <a:r>
              <a:rPr lang="cs-CZ" sz="1800" b="0" i="1" u="none" strike="noStrike" baseline="0" dirty="0"/>
              <a:t>Tenhle kousek jsi vystřihl už přesně podle čáry!</a:t>
            </a:r>
          </a:p>
          <a:p>
            <a:pPr marL="0" indent="0">
              <a:buNone/>
            </a:pPr>
            <a:r>
              <a:rPr lang="cs-CZ" sz="1800" b="1" i="0" u="none" strike="noStrike" baseline="0" dirty="0"/>
              <a:t>Funkce motivační </a:t>
            </a:r>
            <a:r>
              <a:rPr lang="cs-CZ" sz="1800" b="0" i="0" u="none" strike="noStrike" baseline="0" dirty="0"/>
              <a:t>– hodnocení pobízí k lepším výkonům a neodrazuje dítě od učení: </a:t>
            </a:r>
            <a:r>
              <a:rPr lang="cs-CZ" sz="1800" b="0" i="1" u="none" strike="noStrike" baseline="0" dirty="0"/>
              <a:t>Vidím, že první část pracovního listu máš hotovou úplně bez chyb.</a:t>
            </a:r>
          </a:p>
          <a:p>
            <a:pPr marL="0" indent="0">
              <a:buNone/>
            </a:pPr>
            <a:r>
              <a:rPr lang="cs-CZ" sz="1800" b="1" i="0" u="none" strike="noStrike" baseline="0" dirty="0"/>
              <a:t>Funkce rozvíjející </a:t>
            </a:r>
            <a:r>
              <a:rPr lang="cs-CZ" sz="1800" b="0" i="0" u="none" strike="noStrike" baseline="0" dirty="0"/>
              <a:t>– hodnocení působí na celkový rozvoj osobnosti dítěte, utváří se tím jeho sebepojetí, hodnocení sebe sama.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9783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38" name="Nadpis 1">
            <a:extLst>
              <a:ext uri="{FF2B5EF4-FFF2-40B4-BE49-F238E27FC236}">
                <a16:creationId xmlns:a16="http://schemas.microsoft.com/office/drawing/2014/main" id="{0656D90E-92FF-43C1-A8CA-FDE2BE9B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467" y="1166932"/>
            <a:ext cx="2686555" cy="4279709"/>
          </a:xfrm>
        </p:spPr>
        <p:txBody>
          <a:bodyPr anchor="ctr">
            <a:normAutofit/>
          </a:bodyPr>
          <a:lstStyle/>
          <a:p>
            <a:r>
              <a:rPr lang="cs-CZ" altLang="cs-CZ" sz="4200" dirty="0">
                <a:solidFill>
                  <a:schemeClr val="bg1"/>
                </a:solidFill>
                <a:cs typeface="Roboto Condensed" panose="02000000000000000000" pitchFamily="2" charset="0"/>
              </a:rPr>
              <a:t>Proč je hodnocení výsledků dětí tak důležité?</a:t>
            </a:r>
            <a:endParaRPr lang="cs-CZ" altLang="en-US" sz="4200" dirty="0">
              <a:solidFill>
                <a:schemeClr val="bg1"/>
              </a:solidFill>
            </a:endParaRPr>
          </a:p>
        </p:txBody>
      </p:sp>
      <p:sp>
        <p:nvSpPr>
          <p:cNvPr id="14339" name="Zástupný obsah 2">
            <a:extLst>
              <a:ext uri="{FF2B5EF4-FFF2-40B4-BE49-F238E27FC236}">
                <a16:creationId xmlns:a16="http://schemas.microsoft.com/office/drawing/2014/main" id="{BAF0A291-F65B-4506-B44B-0D1AA83F3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0398" y="1166933"/>
            <a:ext cx="4287741" cy="4854355"/>
          </a:xfrm>
        </p:spPr>
        <p:txBody>
          <a:bodyPr anchor="ctr">
            <a:normAutofit/>
          </a:bodyPr>
          <a:lstStyle/>
          <a:p>
            <a:pPr marL="228600" indent="-228600">
              <a:spcBef>
                <a:spcPts val="200"/>
              </a:spcBef>
            </a:pPr>
            <a:r>
              <a:rPr lang="cs-CZ" altLang="en-US" sz="1800" dirty="0"/>
              <a:t>závažná složka komunikace mezi U-D- R;</a:t>
            </a:r>
          </a:p>
          <a:p>
            <a:pPr marL="228600" indent="-228600">
              <a:spcBef>
                <a:spcPts val="200"/>
              </a:spcBef>
            </a:pPr>
            <a:r>
              <a:rPr lang="cs-CZ" altLang="en-US" sz="1800" dirty="0"/>
              <a:t>nejen nástroj informací pro učitele, rodiče, ale i nástroj informací pro děti;</a:t>
            </a:r>
          </a:p>
          <a:p>
            <a:pPr marL="228600" indent="-228600">
              <a:spcBef>
                <a:spcPts val="200"/>
              </a:spcBef>
            </a:pPr>
            <a:r>
              <a:rPr lang="cs-CZ" altLang="en-US" sz="1800" dirty="0"/>
              <a:t>dovednost;</a:t>
            </a:r>
          </a:p>
          <a:p>
            <a:pPr marL="228600" indent="-228600">
              <a:spcBef>
                <a:spcPts val="200"/>
              </a:spcBef>
            </a:pPr>
            <a:r>
              <a:rPr lang="cs-CZ" altLang="en-US" sz="1800" dirty="0"/>
              <a:t>spolurozhoduje o motivaci dítěte k činnosti;</a:t>
            </a:r>
          </a:p>
          <a:p>
            <a:pPr marL="228600" indent="-228600">
              <a:spcBef>
                <a:spcPts val="200"/>
              </a:spcBef>
            </a:pPr>
            <a:r>
              <a:rPr lang="cs-CZ" altLang="en-US" sz="1800" dirty="0"/>
              <a:t>ovlivňuje jeho sebepojetí.</a:t>
            </a:r>
          </a:p>
          <a:p>
            <a:pPr marL="228600" indent="-228600">
              <a:spcBef>
                <a:spcPts val="200"/>
              </a:spcBef>
            </a:pPr>
            <a:endParaRPr lang="cs-CZ" altLang="en-US" sz="1800" dirty="0"/>
          </a:p>
          <a:p>
            <a:pPr marL="0" indent="0">
              <a:spcBef>
                <a:spcPts val="200"/>
              </a:spcBef>
              <a:buNone/>
            </a:pPr>
            <a:r>
              <a:rPr lang="cs-CZ" altLang="en-US" sz="1800" i="1" dirty="0"/>
              <a:t>…za všech okolností budou maximálně podporovány individuální rozvojové možnosti dětí a bude tak každému dítěti umožňováno dospět v době, kdy opouští mateřskou školu, k optimální úrovni osobního rozvoje a učení, resp. k takové úrovni, která je pro dítě individuálně dosažitelná. </a:t>
            </a:r>
            <a:r>
              <a:rPr lang="cs-CZ" altLang="en-US" sz="1800" dirty="0"/>
              <a:t>(RVP PV</a:t>
            </a:r>
            <a:r>
              <a:rPr lang="cs-CZ" altLang="en-US" sz="1800" i="1" dirty="0"/>
              <a:t>, </a:t>
            </a:r>
            <a:r>
              <a:rPr lang="cs-CZ" altLang="en-US" sz="1800" dirty="0"/>
              <a:t>2021, s. 5).</a:t>
            </a:r>
          </a:p>
          <a:p>
            <a:pPr marL="228600" indent="-228600">
              <a:buFontTx/>
              <a:buNone/>
            </a:pPr>
            <a:endParaRPr lang="cs-CZ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2B6CDBF4-944B-44DD-9A08-F12631C0A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>
                <a:cs typeface="Roboto Condensed" panose="02000000000000000000" pitchFamily="2" charset="0"/>
              </a:rPr>
              <a:t>Systém podporující rozvoj dítěte</a:t>
            </a:r>
            <a:endParaRPr lang="cs-CZ" altLang="en-US" sz="3600" b="1" dirty="0"/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2662C0F0-B488-4FA7-B216-5FFC0854C8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/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21DBB78C-BCFE-495E-95AD-AF3EC8B05E99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209800"/>
            <a:ext cx="7450138" cy="3090863"/>
            <a:chOff x="-5973" y="1397"/>
            <a:chExt cx="23464" cy="7598"/>
          </a:xfrm>
        </p:grpSpPr>
        <p:grpSp>
          <p:nvGrpSpPr>
            <p:cNvPr id="15365" name="Group 8">
              <a:extLst>
                <a:ext uri="{FF2B5EF4-FFF2-40B4-BE49-F238E27FC236}">
                  <a16:creationId xmlns:a16="http://schemas.microsoft.com/office/drawing/2014/main" id="{25A40772-F97B-4945-A0B5-EDC47CF62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8" y="4010"/>
              <a:ext cx="2034" cy="868"/>
              <a:chOff x="5348" y="4010"/>
              <a:chExt cx="2034" cy="868"/>
            </a:xfrm>
          </p:grpSpPr>
          <p:sp>
            <p:nvSpPr>
              <p:cNvPr id="15369" name="Freeform 9">
                <a:extLst>
                  <a:ext uri="{FF2B5EF4-FFF2-40B4-BE49-F238E27FC236}">
                    <a16:creationId xmlns:a16="http://schemas.microsoft.com/office/drawing/2014/main" id="{DB175C6F-84F5-43F8-9E90-F45599FC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" y="4010"/>
                <a:ext cx="2034" cy="868"/>
              </a:xfrm>
              <a:custGeom>
                <a:avLst/>
                <a:gdLst>
                  <a:gd name="T0" fmla="*/ 0 w 1341"/>
                  <a:gd name="T1" fmla="*/ 165020 h 571"/>
                  <a:gd name="T2" fmla="*/ 7038 w 1341"/>
                  <a:gd name="T3" fmla="*/ 157079 h 571"/>
                  <a:gd name="T4" fmla="*/ 7220 w 1341"/>
                  <a:gd name="T5" fmla="*/ 160849 h 571"/>
                  <a:gd name="T6" fmla="*/ 29979 w 1341"/>
                  <a:gd name="T7" fmla="*/ 159653 h 571"/>
                  <a:gd name="T8" fmla="*/ 29777 w 1341"/>
                  <a:gd name="T9" fmla="*/ 155893 h 571"/>
                  <a:gd name="T10" fmla="*/ 37565 w 1341"/>
                  <a:gd name="T11" fmla="*/ 163050 h 571"/>
                  <a:gd name="T12" fmla="*/ 30530 w 1341"/>
                  <a:gd name="T13" fmla="*/ 170978 h 571"/>
                  <a:gd name="T14" fmla="*/ 30345 w 1341"/>
                  <a:gd name="T15" fmla="*/ 167209 h 571"/>
                  <a:gd name="T16" fmla="*/ 7629 w 1341"/>
                  <a:gd name="T17" fmla="*/ 168410 h 571"/>
                  <a:gd name="T18" fmla="*/ 7817 w 1341"/>
                  <a:gd name="T19" fmla="*/ 172180 h 571"/>
                  <a:gd name="T20" fmla="*/ 0 w 1341"/>
                  <a:gd name="T21" fmla="*/ 165020 h 5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1" h="571">
                    <a:moveTo>
                      <a:pt x="0" y="320"/>
                    </a:moveTo>
                    <a:lnTo>
                      <a:pt x="251" y="42"/>
                    </a:lnTo>
                    <a:lnTo>
                      <a:pt x="258" y="174"/>
                    </a:lnTo>
                    <a:lnTo>
                      <a:pt x="1070" y="132"/>
                    </a:lnTo>
                    <a:lnTo>
                      <a:pt x="1063" y="0"/>
                    </a:lnTo>
                    <a:lnTo>
                      <a:pt x="1341" y="251"/>
                    </a:lnTo>
                    <a:lnTo>
                      <a:pt x="1090" y="529"/>
                    </a:lnTo>
                    <a:lnTo>
                      <a:pt x="1083" y="397"/>
                    </a:lnTo>
                    <a:lnTo>
                      <a:pt x="272" y="439"/>
                    </a:lnTo>
                    <a:lnTo>
                      <a:pt x="279" y="571"/>
                    </a:lnTo>
                    <a:lnTo>
                      <a:pt x="0" y="320"/>
                    </a:lnTo>
                  </a:path>
                </a:pathLst>
              </a:custGeom>
              <a:noFill/>
              <a:ln w="25400">
                <a:solidFill>
                  <a:srgbClr val="BA7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tIns="22860" rIns="45720" bIns="22860"/>
              <a:lstStyle/>
              <a:p>
                <a:endParaRPr lang="en-US"/>
              </a:p>
            </p:txBody>
          </p:sp>
        </p:grpSp>
        <p:grpSp>
          <p:nvGrpSpPr>
            <p:cNvPr id="15366" name="Group 10">
              <a:extLst>
                <a:ext uri="{FF2B5EF4-FFF2-40B4-BE49-F238E27FC236}">
                  <a16:creationId xmlns:a16="http://schemas.microsoft.com/office/drawing/2014/main" id="{B9FB721C-648D-4ED1-9623-E1543C06B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5" y="1397"/>
              <a:ext cx="7956" cy="6480"/>
              <a:chOff x="9535" y="1397"/>
              <a:chExt cx="7956" cy="6480"/>
            </a:xfrm>
          </p:grpSpPr>
          <p:sp>
            <p:nvSpPr>
              <p:cNvPr id="15368" name="Freeform 11">
                <a:extLst>
                  <a:ext uri="{FF2B5EF4-FFF2-40B4-BE49-F238E27FC236}">
                    <a16:creationId xmlns:a16="http://schemas.microsoft.com/office/drawing/2014/main" id="{F0543940-1646-411D-8036-C1103C065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5" y="1397"/>
                <a:ext cx="7956" cy="6480"/>
              </a:xfrm>
              <a:custGeom>
                <a:avLst/>
                <a:gdLst>
                  <a:gd name="T0" fmla="*/ 563215 w 3607"/>
                  <a:gd name="T1" fmla="*/ 386872 h 3607"/>
                  <a:gd name="T2" fmla="*/ 465945 w 3607"/>
                  <a:gd name="T3" fmla="*/ 392021 h 3607"/>
                  <a:gd name="T4" fmla="*/ 374772 w 3607"/>
                  <a:gd name="T5" fmla="*/ 401694 h 3607"/>
                  <a:gd name="T6" fmla="*/ 290459 w 3607"/>
                  <a:gd name="T7" fmla="*/ 415656 h 3607"/>
                  <a:gd name="T8" fmla="*/ 214311 w 3607"/>
                  <a:gd name="T9" fmla="*/ 433467 h 3607"/>
                  <a:gd name="T10" fmla="*/ 147564 w 3607"/>
                  <a:gd name="T11" fmla="*/ 454577 h 3607"/>
                  <a:gd name="T12" fmla="*/ 91850 w 3607"/>
                  <a:gd name="T13" fmla="*/ 478922 h 3607"/>
                  <a:gd name="T14" fmla="*/ 48239 w 3607"/>
                  <a:gd name="T15" fmla="*/ 505817 h 3607"/>
                  <a:gd name="T16" fmla="*/ 18085 w 3607"/>
                  <a:gd name="T17" fmla="*/ 535025 h 3607"/>
                  <a:gd name="T18" fmla="*/ 2058 w 3607"/>
                  <a:gd name="T19" fmla="*/ 565961 h 3607"/>
                  <a:gd name="T20" fmla="*/ 2058 w 3607"/>
                  <a:gd name="T21" fmla="*/ 598034 h 3607"/>
                  <a:gd name="T22" fmla="*/ 18085 w 3607"/>
                  <a:gd name="T23" fmla="*/ 628962 h 3607"/>
                  <a:gd name="T24" fmla="*/ 48239 w 3607"/>
                  <a:gd name="T25" fmla="*/ 658177 h 3607"/>
                  <a:gd name="T26" fmla="*/ 91850 w 3607"/>
                  <a:gd name="T27" fmla="*/ 685066 h 3607"/>
                  <a:gd name="T28" fmla="*/ 147564 w 3607"/>
                  <a:gd name="T29" fmla="*/ 709417 h 3607"/>
                  <a:gd name="T30" fmla="*/ 214311 w 3607"/>
                  <a:gd name="T31" fmla="*/ 730562 h 3607"/>
                  <a:gd name="T32" fmla="*/ 290459 w 3607"/>
                  <a:gd name="T33" fmla="*/ 748374 h 3607"/>
                  <a:gd name="T34" fmla="*/ 374772 w 3607"/>
                  <a:gd name="T35" fmla="*/ 762330 h 3607"/>
                  <a:gd name="T36" fmla="*/ 465945 w 3607"/>
                  <a:gd name="T37" fmla="*/ 771968 h 3607"/>
                  <a:gd name="T38" fmla="*/ 563215 w 3607"/>
                  <a:gd name="T39" fmla="*/ 777108 h 3607"/>
                  <a:gd name="T40" fmla="*/ 663782 w 3607"/>
                  <a:gd name="T41" fmla="*/ 777108 h 3607"/>
                  <a:gd name="T42" fmla="*/ 760708 w 3607"/>
                  <a:gd name="T43" fmla="*/ 771968 h 3607"/>
                  <a:gd name="T44" fmla="*/ 852225 w 3607"/>
                  <a:gd name="T45" fmla="*/ 762330 h 3607"/>
                  <a:gd name="T46" fmla="*/ 936530 w 3607"/>
                  <a:gd name="T47" fmla="*/ 748374 h 3607"/>
                  <a:gd name="T48" fmla="*/ 1012688 w 3607"/>
                  <a:gd name="T49" fmla="*/ 730562 h 3607"/>
                  <a:gd name="T50" fmla="*/ 1079078 w 3607"/>
                  <a:gd name="T51" fmla="*/ 709417 h 3607"/>
                  <a:gd name="T52" fmla="*/ 1134799 w 3607"/>
                  <a:gd name="T53" fmla="*/ 685066 h 3607"/>
                  <a:gd name="T54" fmla="*/ 1178752 w 3607"/>
                  <a:gd name="T55" fmla="*/ 658177 h 3607"/>
                  <a:gd name="T56" fmla="*/ 1208895 w 3607"/>
                  <a:gd name="T57" fmla="*/ 628962 h 3607"/>
                  <a:gd name="T58" fmla="*/ 1224595 w 3607"/>
                  <a:gd name="T59" fmla="*/ 598034 h 3607"/>
                  <a:gd name="T60" fmla="*/ 1224595 w 3607"/>
                  <a:gd name="T61" fmla="*/ 565961 h 3607"/>
                  <a:gd name="T62" fmla="*/ 1208895 w 3607"/>
                  <a:gd name="T63" fmla="*/ 535025 h 3607"/>
                  <a:gd name="T64" fmla="*/ 1178752 w 3607"/>
                  <a:gd name="T65" fmla="*/ 505817 h 3607"/>
                  <a:gd name="T66" fmla="*/ 1134799 w 3607"/>
                  <a:gd name="T67" fmla="*/ 478922 h 3607"/>
                  <a:gd name="T68" fmla="*/ 1079078 w 3607"/>
                  <a:gd name="T69" fmla="*/ 454577 h 3607"/>
                  <a:gd name="T70" fmla="*/ 1012688 w 3607"/>
                  <a:gd name="T71" fmla="*/ 433467 h 3607"/>
                  <a:gd name="T72" fmla="*/ 936530 w 3607"/>
                  <a:gd name="T73" fmla="*/ 415656 h 3607"/>
                  <a:gd name="T74" fmla="*/ 852225 w 3607"/>
                  <a:gd name="T75" fmla="*/ 401694 h 3607"/>
                  <a:gd name="T76" fmla="*/ 760708 w 3607"/>
                  <a:gd name="T77" fmla="*/ 392021 h 3607"/>
                  <a:gd name="T78" fmla="*/ 663782 w 3607"/>
                  <a:gd name="T79" fmla="*/ 386872 h 36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607"/>
                  <a:gd name="T121" fmla="*/ 0 h 3607"/>
                  <a:gd name="T122" fmla="*/ 3607 w 3607"/>
                  <a:gd name="T123" fmla="*/ 3607 h 36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607" h="3607">
                    <a:moveTo>
                      <a:pt x="1804" y="0"/>
                    </a:moveTo>
                    <a:lnTo>
                      <a:pt x="1656" y="6"/>
                    </a:lnTo>
                    <a:lnTo>
                      <a:pt x="1511" y="24"/>
                    </a:lnTo>
                    <a:lnTo>
                      <a:pt x="1370" y="53"/>
                    </a:lnTo>
                    <a:lnTo>
                      <a:pt x="1234" y="92"/>
                    </a:lnTo>
                    <a:lnTo>
                      <a:pt x="1102" y="142"/>
                    </a:lnTo>
                    <a:lnTo>
                      <a:pt x="975" y="202"/>
                    </a:lnTo>
                    <a:lnTo>
                      <a:pt x="854" y="271"/>
                    </a:lnTo>
                    <a:lnTo>
                      <a:pt x="739" y="348"/>
                    </a:lnTo>
                    <a:lnTo>
                      <a:pt x="630" y="435"/>
                    </a:lnTo>
                    <a:lnTo>
                      <a:pt x="528" y="529"/>
                    </a:lnTo>
                    <a:lnTo>
                      <a:pt x="434" y="630"/>
                    </a:lnTo>
                    <a:lnTo>
                      <a:pt x="348" y="739"/>
                    </a:lnTo>
                    <a:lnTo>
                      <a:pt x="270" y="854"/>
                    </a:lnTo>
                    <a:lnTo>
                      <a:pt x="201" y="975"/>
                    </a:lnTo>
                    <a:lnTo>
                      <a:pt x="142" y="1102"/>
                    </a:lnTo>
                    <a:lnTo>
                      <a:pt x="92" y="1234"/>
                    </a:lnTo>
                    <a:lnTo>
                      <a:pt x="53" y="1371"/>
                    </a:lnTo>
                    <a:lnTo>
                      <a:pt x="24" y="1511"/>
                    </a:lnTo>
                    <a:lnTo>
                      <a:pt x="6" y="1656"/>
                    </a:lnTo>
                    <a:lnTo>
                      <a:pt x="0" y="1804"/>
                    </a:lnTo>
                    <a:lnTo>
                      <a:pt x="6" y="1952"/>
                    </a:lnTo>
                    <a:lnTo>
                      <a:pt x="24" y="2097"/>
                    </a:lnTo>
                    <a:lnTo>
                      <a:pt x="53" y="2237"/>
                    </a:lnTo>
                    <a:lnTo>
                      <a:pt x="92" y="2374"/>
                    </a:lnTo>
                    <a:lnTo>
                      <a:pt x="142" y="2506"/>
                    </a:lnTo>
                    <a:lnTo>
                      <a:pt x="201" y="2633"/>
                    </a:lnTo>
                    <a:lnTo>
                      <a:pt x="270" y="2754"/>
                    </a:lnTo>
                    <a:lnTo>
                      <a:pt x="348" y="2869"/>
                    </a:lnTo>
                    <a:lnTo>
                      <a:pt x="434" y="2978"/>
                    </a:lnTo>
                    <a:lnTo>
                      <a:pt x="528" y="3079"/>
                    </a:lnTo>
                    <a:lnTo>
                      <a:pt x="630" y="3173"/>
                    </a:lnTo>
                    <a:lnTo>
                      <a:pt x="739" y="3260"/>
                    </a:lnTo>
                    <a:lnTo>
                      <a:pt x="854" y="3337"/>
                    </a:lnTo>
                    <a:lnTo>
                      <a:pt x="975" y="3406"/>
                    </a:lnTo>
                    <a:lnTo>
                      <a:pt x="1102" y="3466"/>
                    </a:lnTo>
                    <a:lnTo>
                      <a:pt x="1234" y="3516"/>
                    </a:lnTo>
                    <a:lnTo>
                      <a:pt x="1370" y="3555"/>
                    </a:lnTo>
                    <a:lnTo>
                      <a:pt x="1511" y="3584"/>
                    </a:lnTo>
                    <a:lnTo>
                      <a:pt x="1656" y="3602"/>
                    </a:lnTo>
                    <a:lnTo>
                      <a:pt x="1804" y="3608"/>
                    </a:lnTo>
                    <a:lnTo>
                      <a:pt x="1952" y="3602"/>
                    </a:lnTo>
                    <a:lnTo>
                      <a:pt x="2096" y="3584"/>
                    </a:lnTo>
                    <a:lnTo>
                      <a:pt x="2237" y="3555"/>
                    </a:lnTo>
                    <a:lnTo>
                      <a:pt x="2374" y="3516"/>
                    </a:lnTo>
                    <a:lnTo>
                      <a:pt x="2506" y="3466"/>
                    </a:lnTo>
                    <a:lnTo>
                      <a:pt x="2633" y="3406"/>
                    </a:lnTo>
                    <a:lnTo>
                      <a:pt x="2754" y="3337"/>
                    </a:lnTo>
                    <a:lnTo>
                      <a:pt x="2869" y="3260"/>
                    </a:lnTo>
                    <a:lnTo>
                      <a:pt x="2978" y="3173"/>
                    </a:lnTo>
                    <a:lnTo>
                      <a:pt x="3079" y="3079"/>
                    </a:lnTo>
                    <a:lnTo>
                      <a:pt x="3173" y="2978"/>
                    </a:lnTo>
                    <a:lnTo>
                      <a:pt x="3259" y="2869"/>
                    </a:lnTo>
                    <a:lnTo>
                      <a:pt x="3337" y="2754"/>
                    </a:lnTo>
                    <a:lnTo>
                      <a:pt x="3406" y="2633"/>
                    </a:lnTo>
                    <a:lnTo>
                      <a:pt x="3466" y="2506"/>
                    </a:lnTo>
                    <a:lnTo>
                      <a:pt x="3515" y="2374"/>
                    </a:lnTo>
                    <a:lnTo>
                      <a:pt x="3555" y="2237"/>
                    </a:lnTo>
                    <a:lnTo>
                      <a:pt x="3584" y="2097"/>
                    </a:lnTo>
                    <a:lnTo>
                      <a:pt x="3601" y="1952"/>
                    </a:lnTo>
                    <a:lnTo>
                      <a:pt x="3607" y="1804"/>
                    </a:lnTo>
                    <a:lnTo>
                      <a:pt x="3601" y="1656"/>
                    </a:lnTo>
                    <a:lnTo>
                      <a:pt x="3584" y="1511"/>
                    </a:lnTo>
                    <a:lnTo>
                      <a:pt x="3555" y="1371"/>
                    </a:lnTo>
                    <a:lnTo>
                      <a:pt x="3515" y="1234"/>
                    </a:lnTo>
                    <a:lnTo>
                      <a:pt x="3466" y="1102"/>
                    </a:lnTo>
                    <a:lnTo>
                      <a:pt x="3406" y="975"/>
                    </a:lnTo>
                    <a:lnTo>
                      <a:pt x="3337" y="854"/>
                    </a:lnTo>
                    <a:lnTo>
                      <a:pt x="3259" y="739"/>
                    </a:lnTo>
                    <a:lnTo>
                      <a:pt x="3173" y="630"/>
                    </a:lnTo>
                    <a:lnTo>
                      <a:pt x="3079" y="529"/>
                    </a:lnTo>
                    <a:lnTo>
                      <a:pt x="2978" y="435"/>
                    </a:lnTo>
                    <a:lnTo>
                      <a:pt x="2869" y="348"/>
                    </a:lnTo>
                    <a:lnTo>
                      <a:pt x="2754" y="271"/>
                    </a:lnTo>
                    <a:lnTo>
                      <a:pt x="2633" y="202"/>
                    </a:lnTo>
                    <a:lnTo>
                      <a:pt x="2506" y="142"/>
                    </a:lnTo>
                    <a:lnTo>
                      <a:pt x="2374" y="92"/>
                    </a:lnTo>
                    <a:lnTo>
                      <a:pt x="2237" y="53"/>
                    </a:lnTo>
                    <a:lnTo>
                      <a:pt x="2096" y="24"/>
                    </a:lnTo>
                    <a:lnTo>
                      <a:pt x="1952" y="6"/>
                    </a:lnTo>
                    <a:lnTo>
                      <a:pt x="1804" y="0"/>
                    </a:lnTo>
                  </a:path>
                </a:pathLst>
              </a:custGeom>
              <a:solidFill>
                <a:srgbClr val="FD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22860" rIns="45720" bIns="2286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endParaRPr lang="cs-CZ" altLang="cs-CZ" sz="1800" i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endParaRPr lang="cs-CZ" altLang="cs-CZ" sz="1800" i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r>
                  <a:rPr lang="cs-CZ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maximální </a:t>
                </a:r>
              </a:p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r>
                  <a:rPr lang="en-US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podpora</a:t>
                </a:r>
                <a:endParaRPr lang="cs-CZ" altLang="cs-CZ" sz="1800" i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r>
                  <a:rPr lang="en-US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individuální</a:t>
                </a:r>
                <a:r>
                  <a:rPr lang="cs-CZ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 </a:t>
                </a:r>
                <a:endParaRPr lang="cs-CZ" altLang="cs-CZ" sz="1800" i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r>
                  <a:rPr lang="en-US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rozvojových </a:t>
                </a:r>
                <a:endParaRPr lang="cs-CZ" altLang="cs-CZ" sz="1800" i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125"/>
                  </a:spcBef>
                  <a:buFontTx/>
                  <a:buNone/>
                </a:pPr>
                <a:r>
                  <a:rPr lang="en-US" altLang="cs-CZ" sz="1800" i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možností dětí</a:t>
                </a:r>
                <a:endParaRPr lang="cs-CZ" alt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367" name="Picture 14">
              <a:extLst>
                <a:ext uri="{FF2B5EF4-FFF2-40B4-BE49-F238E27FC236}">
                  <a16:creationId xmlns:a16="http://schemas.microsoft.com/office/drawing/2014/main" id="{CD3BBECF-D2F9-4DD3-B7A1-675DB4602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73" y="1915"/>
              <a:ext cx="10320" cy="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6" name="Nadpis 1">
            <a:extLst>
              <a:ext uri="{FF2B5EF4-FFF2-40B4-BE49-F238E27FC236}">
                <a16:creationId xmlns:a16="http://schemas.microsoft.com/office/drawing/2014/main" id="{3D500172-9C75-42B1-9F8A-79928BE69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467" y="1166932"/>
            <a:ext cx="2686555" cy="4279709"/>
          </a:xfrm>
        </p:spPr>
        <p:txBody>
          <a:bodyPr anchor="ctr">
            <a:normAutofit/>
          </a:bodyPr>
          <a:lstStyle/>
          <a:p>
            <a:r>
              <a:rPr lang="cs-CZ" altLang="cs-CZ" sz="4200" b="1">
                <a:solidFill>
                  <a:schemeClr val="bg1"/>
                </a:solidFill>
                <a:cs typeface="Roboto Condensed" panose="02000000000000000000" pitchFamily="2" charset="0"/>
              </a:rPr>
              <a:t>Systém pojmů</a:t>
            </a:r>
            <a:endParaRPr lang="cs-CZ" altLang="en-US" sz="4200" b="1">
              <a:solidFill>
                <a:schemeClr val="bg1"/>
              </a:solidFill>
            </a:endParaRP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5E8CA471-89DE-42B0-B17E-D953E25DF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0398" y="1166933"/>
            <a:ext cx="4287741" cy="4279709"/>
          </a:xfrm>
        </p:spPr>
        <p:txBody>
          <a:bodyPr anchor="ctr">
            <a:normAutofit/>
          </a:bodyPr>
          <a:lstStyle/>
          <a:p>
            <a:pPr marL="228600" indent="-228600"/>
            <a:r>
              <a:rPr lang="cs-CZ" altLang="en-US" sz="1800" b="1"/>
              <a:t>Diagnostická činnost: </a:t>
            </a:r>
            <a:r>
              <a:rPr lang="cs-CZ" altLang="en-US" sz="1800"/>
              <a:t>komplexní proces, jehož cílem je poznávání, posuzování a hodnocení vzdělávacího procesu a jeho aktérů. Zaměřuje se na složku obsahovou (dosažená úroveň vědomostí), procesuální, emocionálně - sociální úroveň dětí, úroveň psychických funkcí, anamnestické údaje o dítěti, rodině a dalších institucích. Součástí je hodnocení a klasifikace (Zelinková, 2001).</a:t>
            </a:r>
          </a:p>
          <a:p>
            <a:pPr marL="228600" indent="-228600">
              <a:buFontTx/>
              <a:buNone/>
            </a:pPr>
            <a:endParaRPr lang="cs-CZ" altLang="en-US" sz="1800"/>
          </a:p>
          <a:p>
            <a:pPr marL="228600" indent="-228600"/>
            <a:r>
              <a:rPr lang="cs-CZ" altLang="en-US" sz="1800"/>
              <a:t>Prostřednictvím pedagogické diagnostiky učitelé získávají důležité informace o pokrocích dítěte. Nejedná se o hodnocení jednorázové, ale průběžné.</a:t>
            </a:r>
          </a:p>
          <a:p>
            <a:pPr marL="228600" indent="-228600">
              <a:buFontTx/>
              <a:buNone/>
            </a:pPr>
            <a:endParaRPr lang="cs-CZ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B329723-BD90-41BF-9FA4-20856339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088"/>
            <a:ext cx="2647464" cy="298094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bg1"/>
                </a:solidFill>
              </a:rPr>
              <a:t>Doporučená literatura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C866CA-43CA-4B82-BF89-D12ACA98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07" y="704088"/>
            <a:ext cx="3851470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Kratochvílová, J. (2011). </a:t>
            </a:r>
            <a:r>
              <a:rPr lang="cs-CZ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Systém hodnocení sebehodnocení žáků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Brno: MSD spol. s.r.o.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ZapfElliptical711AT-Roman"/>
                <a:cs typeface="Times New Roman" panose="02020603050405020304" pitchFamily="18" charset="0"/>
              </a:rPr>
              <a:t>Sedláčková</a:t>
            </a:r>
            <a:r>
              <a:rPr lang="en-US" dirty="0">
                <a:effectLst/>
                <a:latin typeface="Times New Roman" panose="02020603050405020304" pitchFamily="18" charset="0"/>
                <a:ea typeface="ZapfElliptical711AT-Roman"/>
                <a:cs typeface="Times New Roman" panose="02020603050405020304" pitchFamily="18" charset="0"/>
              </a:rPr>
              <a:t>, H., Syslová, Z.,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dirty="0">
                <a:effectLst/>
                <a:latin typeface="Times New Roman" panose="02020603050405020304" pitchFamily="18" charset="0"/>
                <a:ea typeface="ZapfElliptical711AT-Roman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ZapfElliptical711AT-Roman"/>
                <a:cs typeface="Times New Roman" panose="02020603050405020304" pitchFamily="18" charset="0"/>
              </a:rPr>
              <a:t>Štěpánková</a:t>
            </a:r>
            <a:r>
              <a:rPr lang="en-US" dirty="0">
                <a:effectLst/>
                <a:latin typeface="Times New Roman" panose="02020603050405020304" pitchFamily="18" charset="0"/>
                <a:ea typeface="ZapfElliptical711AT-Roman"/>
                <a:cs typeface="Times New Roman" panose="02020603050405020304" pitchFamily="18" charset="0"/>
              </a:rPr>
              <a:t>, L. (2012).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Hodnocení</a:t>
            </a:r>
            <a:r>
              <a:rPr lang="en-US" i="1" dirty="0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výsledků</a:t>
            </a:r>
            <a:r>
              <a:rPr lang="en-US" i="1" dirty="0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předškolního</a:t>
            </a:r>
            <a:r>
              <a:rPr lang="en-US" i="1" dirty="0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vzdělávání</a:t>
            </a:r>
            <a:r>
              <a:rPr lang="en-US" i="1" dirty="0">
                <a:effectLst/>
                <a:latin typeface="Times New Roman" panose="02020603050405020304" pitchFamily="18" charset="0"/>
                <a:ea typeface="ZapfElliptical711AT-Italic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Times New Roman" panose="02020603050405020304" pitchFamily="18" charset="0"/>
                <a:ea typeface="ZapfElliptical711AT-Roman"/>
                <a:cs typeface="Times New Roman" panose="02020603050405020304" pitchFamily="18" charset="0"/>
              </a:rPr>
              <a:t>Praha, Wolters Kluwer.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A2E77-523B-4BF3-817A-91512DB9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SEBEHODNOCENÍ</a:t>
            </a:r>
            <a:endParaRPr lang="en-US" b="1" dirty="0"/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17B2B313-46AB-428B-8C32-F36816C3F4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75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64056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239012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0BE59A-D4A6-46DA-A3F0-60F89C14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818270" cy="1288238"/>
          </a:xfrm>
        </p:spPr>
        <p:txBody>
          <a:bodyPr anchor="b">
            <a:normAutofit/>
          </a:bodyPr>
          <a:lstStyle/>
          <a:p>
            <a:r>
              <a:rPr lang="cs-CZ" b="1"/>
              <a:t>PŘÍNOSY SEBEHODNOCENÍ </a:t>
            </a:r>
            <a:endParaRPr lang="en-US" b="1"/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AA248F92-093D-4722-AC28-6DD4EB37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956390"/>
            <a:ext cx="5491718" cy="3907465"/>
          </a:xfrm>
        </p:spPr>
        <p:txBody>
          <a:bodyPr anchor="t">
            <a:normAutofit/>
          </a:bodyPr>
          <a:lstStyle/>
          <a:p>
            <a:r>
              <a:rPr lang="cs-CZ" sz="1300"/>
              <a:t>vede k poznání</a:t>
            </a:r>
            <a:r>
              <a:rPr lang="cs-CZ" sz="1300" b="0" i="0" u="none" strike="noStrike" baseline="0"/>
              <a:t> aktuálního stavu úrovně znalostí, dovedností, vědomostí (sebehodnocení se vztahuje i na chování);</a:t>
            </a:r>
          </a:p>
          <a:p>
            <a:r>
              <a:rPr lang="cs-CZ" sz="1300"/>
              <a:t>v</a:t>
            </a:r>
            <a:r>
              <a:rPr lang="cs-CZ" sz="1300" b="0" i="0" u="none" strike="noStrike" baseline="0"/>
              <a:t>ede k poznání osobních hodnot (toho, že jako osobnosti mají všechny děti stejně vysokou hodnotu)</a:t>
            </a:r>
          </a:p>
          <a:p>
            <a:r>
              <a:rPr lang="cs-CZ" sz="1300" b="0" i="0" u="none" strike="noStrike" baseline="0"/>
              <a:t>odhaluje potencionální možnosti</a:t>
            </a:r>
            <a:r>
              <a:rPr lang="cs-CZ" sz="1300"/>
              <a:t> (dítě si</a:t>
            </a:r>
            <a:r>
              <a:rPr lang="cs-CZ" sz="1300" b="0" i="0" u="none" strike="noStrike" baseline="0"/>
              <a:t> uvědomuje si své silné stránky, ale i své slabiny)</a:t>
            </a:r>
          </a:p>
          <a:p>
            <a:r>
              <a:rPr lang="cs-CZ" sz="1300" b="0" i="0" u="none" strike="noStrike" baseline="0"/>
              <a:t>analyzuje vlastní chování, navrhuje opatření;</a:t>
            </a:r>
          </a:p>
          <a:p>
            <a:r>
              <a:rPr lang="cs-CZ" sz="1300" b="0" i="0" u="none" strike="noStrike" baseline="0"/>
              <a:t>motivuje k dalšímu učení, činnostem;</a:t>
            </a:r>
          </a:p>
          <a:p>
            <a:r>
              <a:rPr lang="cs-CZ" sz="1300" b="0" i="0" u="none" strike="noStrike" baseline="0"/>
              <a:t>pracuje s chybou, přičemž se učí nepovažovat chybu za fatální, odsuzující práci, ale chápe ji jako výzvu, stimul ke zdokonalení;</a:t>
            </a:r>
          </a:p>
          <a:p>
            <a:r>
              <a:rPr lang="cs-CZ" sz="1300" b="0" i="0" u="none" strike="noStrike" baseline="0"/>
              <a:t>buduje sebedůvěru; </a:t>
            </a:r>
          </a:p>
          <a:p>
            <a:r>
              <a:rPr lang="cs-CZ" sz="1300" b="0" i="0" u="none" strike="noStrike" baseline="0"/>
              <a:t>přijímá odpovědnost za své učení (oblast kognitivní i socioemoční);</a:t>
            </a:r>
          </a:p>
          <a:p>
            <a:r>
              <a:rPr lang="cs-CZ" sz="1300" b="0" i="0" u="none" strike="noStrike" baseline="0"/>
              <a:t>cvičí se v komunikačních schopnostech, rozšiřuje slovní zásobu;</a:t>
            </a:r>
          </a:p>
          <a:p>
            <a:r>
              <a:rPr lang="cs-CZ" sz="1300" b="0" i="0" u="none" strike="noStrike" baseline="0"/>
              <a:t>je spokojený (dochází k eliminaci kázeňských problémů a k navození pozitivní sociální atmosféry ve třídě).</a:t>
            </a:r>
          </a:p>
          <a:p>
            <a:endParaRPr lang="en-US" sz="1300" b="0" i="0" u="none" strike="noStrike" baseline="0"/>
          </a:p>
          <a:p>
            <a:endParaRPr lang="en-US" sz="1300" b="0" i="0" u="none" strike="noStrike" baseline="0"/>
          </a:p>
          <a:p>
            <a:endParaRPr lang="cs-CZ" sz="1300" b="0" i="0" u="none" strike="noStrike" baseline="0">
              <a:latin typeface="Calibri" panose="020F0502020204030204" pitchFamily="34" charset="0"/>
            </a:endParaRPr>
          </a:p>
          <a:p>
            <a:endParaRPr lang="en-US" sz="1300" b="0" i="0" u="none" strike="noStrike" baseline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02056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Nadpis 1">
            <a:extLst>
              <a:ext uri="{FF2B5EF4-FFF2-40B4-BE49-F238E27FC236}">
                <a16:creationId xmlns:a16="http://schemas.microsoft.com/office/drawing/2014/main" id="{F5BE5A7D-0575-4865-97CF-A4772022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cs-CZ" altLang="cs-CZ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Sebehodnoticí</a:t>
            </a:r>
            <a:r>
              <a:rPr lang="cs-CZ" altLang="cs-CZ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list</a:t>
            </a:r>
            <a:endParaRPr lang="en-US" altLang="cs-CZ" sz="2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Zástupný symbol pro obsah 3">
            <a:extLst>
              <a:ext uri="{FF2B5EF4-FFF2-40B4-BE49-F238E27FC236}">
                <a16:creationId xmlns:a16="http://schemas.microsoft.com/office/drawing/2014/main" id="{00AF7547-518C-4AC6-A7B3-2B9D3C3664E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0" y="1675227"/>
            <a:ext cx="6210879" cy="43941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DBBD43-DF50-4564-B793-0BA63CAD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cs-CZ" altLang="cs-CZ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Sebehodnoticí</a:t>
            </a:r>
            <a:r>
              <a:rPr lang="cs-CZ" altLang="cs-CZ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list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1C8A96C-E379-4F20-858D-679737810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50247B-B542-4A83-BAEA-062FAF9A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8" y="662400"/>
            <a:ext cx="2702068" cy="1492132"/>
          </a:xfrm>
        </p:spPr>
        <p:txBody>
          <a:bodyPr anchor="t"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Sebehodnoticí</a:t>
            </a:r>
            <a:r>
              <a:rPr lang="cs-CZ" dirty="0">
                <a:solidFill>
                  <a:schemeClr val="bg1"/>
                </a:solidFill>
              </a:rPr>
              <a:t> 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099294-5EB2-4503-A4D8-2B09F795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8" y="2286000"/>
            <a:ext cx="2538000" cy="3844800"/>
          </a:xfrm>
        </p:spPr>
        <p:txBody>
          <a:bodyPr>
            <a:normAutofit/>
          </a:bodyPr>
          <a:lstStyle/>
          <a:p>
            <a:endParaRPr lang="en-US" sz="17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73645B0-FA3C-45F1-95E5-AF67B882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50" y="643469"/>
            <a:ext cx="4289717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D62FDF93-C31A-4A5E-9C33-765239460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cs-CZ" alt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Sebehodnocení dětí</a:t>
            </a:r>
            <a:endParaRPr lang="en-US" altLang="en-US" sz="2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9" name="Zástupný symbol pro obsah 3">
            <a:extLst>
              <a:ext uri="{FF2B5EF4-FFF2-40B4-BE49-F238E27FC236}">
                <a16:creationId xmlns:a16="http://schemas.microsoft.com/office/drawing/2014/main" id="{00C0418E-A829-420E-B919-D5AD0D882D8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01" y="1675227"/>
            <a:ext cx="6605596" cy="4394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Freeform: Shape 7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1" name="Zástupný obsah 4">
            <a:extLst>
              <a:ext uri="{FF2B5EF4-FFF2-40B4-BE49-F238E27FC236}">
                <a16:creationId xmlns:a16="http://schemas.microsoft.com/office/drawing/2014/main" id="{4AB93421-7F5C-4D6B-9959-247C843F3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r="11367"/>
          <a:stretch>
            <a:fillRect/>
          </a:stretch>
        </p:blipFill>
        <p:spPr>
          <a:xfrm>
            <a:off x="482600" y="909452"/>
            <a:ext cx="5285942" cy="503486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7412" descr="Bílé žárovky, mezi nimiž vyniká jedna žlutá">
            <a:extLst>
              <a:ext uri="{FF2B5EF4-FFF2-40B4-BE49-F238E27FC236}">
                <a16:creationId xmlns:a16="http://schemas.microsoft.com/office/drawing/2014/main" id="{225D24CB-2598-4B31-AB42-F75A1D0B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2" r="-1" b="-1"/>
          <a:stretch/>
        </p:blipFill>
        <p:spPr>
          <a:xfrm>
            <a:off x="323528" y="34784"/>
            <a:ext cx="9141694" cy="6857990"/>
          </a:xfrm>
          <a:prstGeom prst="rect">
            <a:avLst/>
          </a:prstGeom>
        </p:spPr>
      </p:pic>
      <p:sp>
        <p:nvSpPr>
          <p:cNvPr id="17415" name="Freeform: Shape 137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Nadpis 1">
            <a:extLst>
              <a:ext uri="{FF2B5EF4-FFF2-40B4-BE49-F238E27FC236}">
                <a16:creationId xmlns:a16="http://schemas.microsoft.com/office/drawing/2014/main" id="{54551900-E423-4FBF-A76A-8971714C7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46" y="4185749"/>
            <a:ext cx="6949328" cy="622836"/>
          </a:xfrm>
        </p:spPr>
        <p:txBody>
          <a:bodyPr>
            <a:normAutofit/>
          </a:bodyPr>
          <a:lstStyle/>
          <a:p>
            <a:r>
              <a:rPr lang="cs-CZ" altLang="en-US" sz="3100" b="1" dirty="0"/>
              <a:t>Hodnocení …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41A2E377-61D8-44C4-926A-DC6296116A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3547" y="4856921"/>
            <a:ext cx="7173771" cy="124924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cs-CZ" altLang="cs-CZ" sz="1600" dirty="0">
                <a:cs typeface="Roboto Condensed" panose="02000000000000000000" pitchFamily="2" charset="0"/>
              </a:rPr>
              <a:t>- jako zpětná vazba dítěti</a:t>
            </a:r>
            <a:br>
              <a:rPr lang="cs-CZ" altLang="cs-CZ" sz="1600" dirty="0">
                <a:cs typeface="Roboto Condensed" panose="02000000000000000000" pitchFamily="2" charset="0"/>
              </a:rPr>
            </a:br>
            <a:r>
              <a:rPr lang="cs-CZ" altLang="cs-CZ" sz="1600" dirty="0">
                <a:cs typeface="Roboto Condensed" panose="02000000000000000000" pitchFamily="2" charset="0"/>
              </a:rPr>
              <a:t>- jako hodnocení pokroků jednotlivých dětí</a:t>
            </a:r>
            <a:br>
              <a:rPr lang="cs-CZ" altLang="cs-CZ" sz="1600" dirty="0">
                <a:cs typeface="Roboto Condensed" panose="02000000000000000000" pitchFamily="2" charset="0"/>
              </a:rPr>
            </a:br>
            <a:r>
              <a:rPr lang="cs-CZ" altLang="cs-CZ" sz="1600" dirty="0">
                <a:cs typeface="Roboto Condensed" panose="02000000000000000000" pitchFamily="2" charset="0"/>
              </a:rPr>
              <a:t>- jako průběžné hodnocení výsledků vzdělávání (hodnocení krátkodobých plánů)</a:t>
            </a:r>
            <a:br>
              <a:rPr lang="cs-CZ" altLang="cs-CZ" sz="1600" dirty="0">
                <a:cs typeface="Roboto Condensed" panose="02000000000000000000" pitchFamily="2" charset="0"/>
              </a:rPr>
            </a:br>
            <a:r>
              <a:rPr lang="cs-CZ" altLang="cs-CZ" sz="1600" dirty="0">
                <a:cs typeface="Roboto Condensed" panose="02000000000000000000" pitchFamily="2" charset="0"/>
              </a:rPr>
              <a:t>- jako </a:t>
            </a:r>
            <a:r>
              <a:rPr lang="cs-CZ" altLang="cs-CZ" sz="1600" dirty="0" err="1">
                <a:cs typeface="Roboto Condensed" panose="02000000000000000000" pitchFamily="2" charset="0"/>
              </a:rPr>
              <a:t>sumativní</a:t>
            </a:r>
            <a:r>
              <a:rPr lang="cs-CZ" altLang="cs-CZ" sz="1600" dirty="0">
                <a:cs typeface="Roboto Condensed" panose="02000000000000000000" pitchFamily="2" charset="0"/>
              </a:rPr>
              <a:t> hodnocení výsledků vzdělávání za určité období (záznamové archy, hodnocení TVP)</a:t>
            </a:r>
            <a:br>
              <a:rPr lang="cs-CZ" altLang="cs-CZ" sz="1600" dirty="0">
                <a:cs typeface="Roboto Condensed" panose="02000000000000000000" pitchFamily="2" charset="0"/>
              </a:rPr>
            </a:br>
            <a:r>
              <a:rPr lang="cs-CZ" altLang="cs-CZ" sz="1600" dirty="0">
                <a:cs typeface="Roboto Condensed" panose="02000000000000000000" pitchFamily="2" charset="0"/>
              </a:rPr>
              <a:t>- jako sebehodnocení (dětí, učitele)</a:t>
            </a:r>
            <a:endParaRPr lang="cs-CZ" alt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Nadpis 1">
            <a:extLst>
              <a:ext uri="{FF2B5EF4-FFF2-40B4-BE49-F238E27FC236}">
                <a16:creationId xmlns:a16="http://schemas.microsoft.com/office/drawing/2014/main" id="{B52A28F8-5480-4FB7-8CB5-EC8251EAB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cs-CZ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Hodnocení tematické části/plánu</a:t>
            </a:r>
            <a:endParaRPr lang="en-US" altLang="cs-CZ" sz="2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3" name="obrázek 7">
            <a:extLst>
              <a:ext uri="{FF2B5EF4-FFF2-40B4-BE49-F238E27FC236}">
                <a16:creationId xmlns:a16="http://schemas.microsoft.com/office/drawing/2014/main" id="{87B78331-0EF5-4D5B-8CE1-C02698DF5C0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72" y="1675227"/>
            <a:ext cx="554645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Nadpis 1">
            <a:extLst>
              <a:ext uri="{FF2B5EF4-FFF2-40B4-BE49-F238E27FC236}">
                <a16:creationId xmlns:a16="http://schemas.microsoft.com/office/drawing/2014/main" id="{7FB8275F-5667-4D34-8A2A-BDB48F7AC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cs-CZ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Hodnocení tematické části/plánu</a:t>
            </a:r>
            <a:endParaRPr lang="en-US" alt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E8B5366-D83A-4FCB-8B85-DABF73040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079473"/>
              </p:ext>
            </p:extLst>
          </p:nvPr>
        </p:nvGraphicFramePr>
        <p:xfrm>
          <a:off x="482600" y="1715068"/>
          <a:ext cx="8178802" cy="431452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1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Jméno dítěte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Zná některá povolání a ví, co je jejich náplní práce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Ví, jaké povolání mají jeho rodiče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Dokáže některá povolání napodobit či popsat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Ví, kde v blízkém okolí konkrétní povolání najít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cap="none" spc="0">
                          <a:solidFill>
                            <a:schemeClr val="tx1"/>
                          </a:solidFill>
                          <a:effectLst/>
                        </a:rPr>
                        <a:t>Chápe, že povolání je důležité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Linda Zelenková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David Franta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Michal Seďa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Josef Hicl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Sára Kunčová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Sofie Kunčová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Lada Krajcarová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Vojtěch Vágner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Katrin Halmová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Kryštof Mikmek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Karel Macek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Adam Pláteník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Tereza Fodorová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Anežka Šubová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Olga Hiclová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cap="none" spc="0">
                          <a:solidFill>
                            <a:schemeClr val="tx1"/>
                          </a:solidFill>
                          <a:effectLst/>
                        </a:rPr>
                        <a:t>Julie Valová</a:t>
                      </a:r>
                      <a:endParaRPr lang="en-US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☻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cap="none" spc="0">
                          <a:solidFill>
                            <a:schemeClr val="tx1"/>
                          </a:solidFill>
                          <a:effectLst/>
                        </a:rPr>
                        <a:t>☺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91" marR="17856" marT="8883" marB="66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4" name="Nadpis 1">
            <a:extLst>
              <a:ext uri="{FF2B5EF4-FFF2-40B4-BE49-F238E27FC236}">
                <a16:creationId xmlns:a16="http://schemas.microsoft.com/office/drawing/2014/main" id="{A2EB7B09-5014-43C5-B1C0-6D93F9730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467" y="1166932"/>
            <a:ext cx="2686555" cy="4279709"/>
          </a:xfrm>
        </p:spPr>
        <p:txBody>
          <a:bodyPr anchor="ctr">
            <a:normAutofit/>
          </a:bodyPr>
          <a:lstStyle/>
          <a:p>
            <a:r>
              <a:rPr lang="cs-CZ" altLang="en-US" sz="4200" b="1" dirty="0">
                <a:solidFill>
                  <a:schemeClr val="bg1"/>
                </a:solidFill>
              </a:rPr>
              <a:t>Hodnocení výsledků vzdělávání</a:t>
            </a:r>
            <a:endParaRPr lang="en-US" altLang="en-US" sz="4200" b="1" dirty="0">
              <a:solidFill>
                <a:schemeClr val="bg1"/>
              </a:solidFill>
            </a:endParaRPr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B34DF663-E2BD-432A-BEA2-B9059A18A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0398" y="1166933"/>
            <a:ext cx="4287741" cy="4279709"/>
          </a:xfrm>
        </p:spPr>
        <p:txBody>
          <a:bodyPr anchor="ctr">
            <a:normAutofit/>
          </a:bodyPr>
          <a:lstStyle/>
          <a:p>
            <a:pPr marL="0" indent="0">
              <a:buFontTx/>
              <a:buNone/>
            </a:pPr>
            <a:r>
              <a:rPr lang="cs-CZ" altLang="en-US" sz="1900" b="1" dirty="0"/>
              <a:t>Hodnocení</a:t>
            </a:r>
            <a:r>
              <a:rPr lang="cs-CZ" altLang="en-US" sz="1900" dirty="0"/>
              <a:t> je činnost učitele, v níž učitel zjišťuje znalosti, dovednosti, postoje dítěte v určité etapě jeho vzdělávání, aby je porovnal s žádoucím stavem (cíli) a formuloval takové hodnotící výroky a zaváděl taková opatření, která budou dítě stimulovat k dosažení tohoto stavu. Jeho cílem je posoudit výsledky vyučovací činnosti učitele a učební činnosti dítěte ve vztahu k plánovanému cíli a rozvíjet tak jeho celkovou osobnost.</a:t>
            </a:r>
          </a:p>
          <a:p>
            <a:pPr marL="0" indent="0" algn="r">
              <a:buFontTx/>
              <a:buNone/>
            </a:pPr>
            <a:r>
              <a:rPr lang="cs-CZ" altLang="en-US" sz="1900" dirty="0"/>
              <a:t>Kratochvílová, 2011</a:t>
            </a:r>
          </a:p>
          <a:p>
            <a:pPr marL="0" indent="0">
              <a:buFontTx/>
              <a:buNone/>
            </a:pPr>
            <a:endParaRPr lang="cs-CZ" altLang="en-US" sz="19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cs-CZ" alt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E5D47B25-5999-4E4D-B6E5-A88123CED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Formy hodnocení</a:t>
            </a:r>
          </a:p>
        </p:txBody>
      </p:sp>
      <p:pic>
        <p:nvPicPr>
          <p:cNvPr id="9219" name="Obrázek 17">
            <a:extLst>
              <a:ext uri="{FF2B5EF4-FFF2-40B4-BE49-F238E27FC236}">
                <a16:creationId xmlns:a16="http://schemas.microsoft.com/office/drawing/2014/main" id="{DAB28B26-8A87-4D80-847D-DA520A79E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7" y="1675227"/>
            <a:ext cx="7323665" cy="4394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75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Nadpis 1">
            <a:extLst>
              <a:ext uri="{FF2B5EF4-FFF2-40B4-BE49-F238E27FC236}">
                <a16:creationId xmlns:a16="http://schemas.microsoft.com/office/drawing/2014/main" id="{1A373897-9A6F-40F7-A9D2-E2C5AE74F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" y="764373"/>
            <a:ext cx="3865881" cy="1293028"/>
          </a:xfrm>
        </p:spPr>
        <p:txBody>
          <a:bodyPr>
            <a:normAutofit/>
          </a:bodyPr>
          <a:lstStyle/>
          <a:p>
            <a:r>
              <a:rPr lang="en-US" altLang="en-US" sz="3500" kern="1200" dirty="0">
                <a:latin typeface="+mj-lt"/>
                <a:ea typeface="+mj-ea"/>
                <a:cs typeface="+mj-cs"/>
              </a:rPr>
              <a:t>GRAFICKÁ</a:t>
            </a:r>
            <a:endParaRPr lang="en-US" altLang="en-US" sz="3500" dirty="0"/>
          </a:p>
        </p:txBody>
      </p:sp>
      <p:sp>
        <p:nvSpPr>
          <p:cNvPr id="11270" name="Content Placeholder 11270">
            <a:extLst>
              <a:ext uri="{FF2B5EF4-FFF2-40B4-BE49-F238E27FC236}">
                <a16:creationId xmlns:a16="http://schemas.microsoft.com/office/drawing/2014/main" id="{0EB253B4-0B0E-45B0-87CC-B4A5C793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2194560"/>
            <a:ext cx="3865880" cy="4024125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pic>
        <p:nvPicPr>
          <p:cNvPr id="11267" name="Obrázek 2" descr="C:\Users\Lucka.DESKTOP-D2J3VCG\Pictures\iCloud Photos\Downloads\IMG_1957.JPG">
            <a:extLst>
              <a:ext uri="{FF2B5EF4-FFF2-40B4-BE49-F238E27FC236}">
                <a16:creationId xmlns:a16="http://schemas.microsoft.com/office/drawing/2014/main" id="{215E5AA3-EF72-4264-9D1B-5AFAC1131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r="8145" b="3"/>
          <a:stretch/>
        </p:blipFill>
        <p:spPr>
          <a:xfrm>
            <a:off x="4813299" y="10"/>
            <a:ext cx="2452632" cy="3933487"/>
          </a:xfrm>
          <a:prstGeom prst="rect">
            <a:avLst/>
          </a:prstGeom>
        </p:spPr>
      </p:pic>
      <p:pic>
        <p:nvPicPr>
          <p:cNvPr id="6" name="Obrázek 2" descr="C:\Users\Lucka.DESKTOP-D2J3VCG\Pictures\iCloud Photos\Downloads\IMG_1956.JPG">
            <a:extLst>
              <a:ext uri="{FF2B5EF4-FFF2-40B4-BE49-F238E27FC236}">
                <a16:creationId xmlns:a16="http://schemas.microsoft.com/office/drawing/2014/main" id="{6C970141-7613-4D88-AC07-717CA6B3D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r="67" b="3"/>
          <a:stretch/>
        </p:blipFill>
        <p:spPr>
          <a:xfrm>
            <a:off x="7336630" y="10"/>
            <a:ext cx="1807370" cy="3933486"/>
          </a:xfrm>
          <a:prstGeom prst="rect">
            <a:avLst/>
          </a:prstGeom>
        </p:spPr>
      </p:pic>
      <p:pic>
        <p:nvPicPr>
          <p:cNvPr id="13" name="Obrázek 10">
            <a:extLst>
              <a:ext uri="{FF2B5EF4-FFF2-40B4-BE49-F238E27FC236}">
                <a16:creationId xmlns:a16="http://schemas.microsoft.com/office/drawing/2014/main" id="{853E6B97-34CC-4C67-BF5B-AFC37A8F0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"/>
          <a:stretch/>
        </p:blipFill>
        <p:spPr>
          <a:xfrm>
            <a:off x="4813300" y="4019724"/>
            <a:ext cx="4330700" cy="28382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</TotalTime>
  <Words>1176</Words>
  <Application>Microsoft Office PowerPoint</Application>
  <PresentationFormat>Předvádění na obrazovce (4:3)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PalatinoLinotype-Roman</vt:lpstr>
      <vt:lpstr>Times New Roman</vt:lpstr>
      <vt:lpstr>Motiv Office</vt:lpstr>
      <vt:lpstr>Hodnocení  v mateřské škole</vt:lpstr>
      <vt:lpstr>Doporučená literatura</vt:lpstr>
      <vt:lpstr>Prezentace aplikace PowerPoint</vt:lpstr>
      <vt:lpstr>Hodnocení …</vt:lpstr>
      <vt:lpstr>Hodnocení tematické části/plánu</vt:lpstr>
      <vt:lpstr>Hodnocení tematické části/plánu</vt:lpstr>
      <vt:lpstr>Hodnocení výsledků vzdělávání</vt:lpstr>
      <vt:lpstr>Formy hodnocení</vt:lpstr>
      <vt:lpstr>GRAFICKÁ</vt:lpstr>
      <vt:lpstr>Typy hodnocení</vt:lpstr>
      <vt:lpstr>ZÁMĚRNÉ vs. BEZDĚČNÉ</vt:lpstr>
      <vt:lpstr>SUMATIVNÍ vs. FORMATIVNÍ</vt:lpstr>
      <vt:lpstr>Prezentace aplikace PowerPoint</vt:lpstr>
      <vt:lpstr>NORMATIVNÍ vs. KRITERIÁLNÍ</vt:lpstr>
      <vt:lpstr>Funkce hodnocení</vt:lpstr>
      <vt:lpstr>Funkce hodnocení </vt:lpstr>
      <vt:lpstr>Proč je hodnocení výsledků dětí tak důležité?</vt:lpstr>
      <vt:lpstr>Systém podporující rozvoj dítěte</vt:lpstr>
      <vt:lpstr>Systém pojmů</vt:lpstr>
      <vt:lpstr>SEBEHODNOCENÍ</vt:lpstr>
      <vt:lpstr>PŘÍNOSY SEBEHODNOCENÍ </vt:lpstr>
      <vt:lpstr>Sebehodnoticí list</vt:lpstr>
      <vt:lpstr>Sebehodnoticí list</vt:lpstr>
      <vt:lpstr>Sebehodnoticí list</vt:lpstr>
      <vt:lpstr>Sebehodnocení dětí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Výzkumný ústav pedagogický v Praze</dc:title>
  <dc:creator>Kupcová</dc:creator>
  <cp:lastModifiedBy>Syslová Zora</cp:lastModifiedBy>
  <cp:revision>374</cp:revision>
  <dcterms:created xsi:type="dcterms:W3CDTF">2006-11-09T07:38:18Z</dcterms:created>
  <dcterms:modified xsi:type="dcterms:W3CDTF">2022-10-09T18:39:48Z</dcterms:modified>
</cp:coreProperties>
</file>