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4" r:id="rId3"/>
    <p:sldId id="259" r:id="rId4"/>
    <p:sldId id="258" r:id="rId5"/>
    <p:sldId id="257" r:id="rId6"/>
    <p:sldId id="260" r:id="rId7"/>
    <p:sldId id="261" r:id="rId8"/>
    <p:sldId id="263" r:id="rId9"/>
    <p:sldId id="268" r:id="rId10"/>
    <p:sldId id="262" r:id="rId11"/>
    <p:sldId id="265" r:id="rId12"/>
    <p:sldId id="266" r:id="rId13"/>
    <p:sldId id="267" r:id="rId14"/>
    <p:sldId id="273" r:id="rId15"/>
    <p:sldId id="270" r:id="rId16"/>
    <p:sldId id="271" r:id="rId17"/>
    <p:sldId id="272" r:id="rId18"/>
    <p:sldId id="269"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75" d="100"/>
          <a:sy n="75" d="100"/>
        </p:scale>
        <p:origin x="456" y="-2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áňa Fikarová" userId="6a3c8dca-3f52-40fc-bdb7-dede46ffbcc9" providerId="ADAL" clId="{A22E6590-330C-4E9C-95E4-49C60C032213}"/>
    <pc:docChg chg="undo redo custSel addSld modSld sldOrd">
      <pc:chgData name="Táňa Fikarová" userId="6a3c8dca-3f52-40fc-bdb7-dede46ffbcc9" providerId="ADAL" clId="{A22E6590-330C-4E9C-95E4-49C60C032213}" dt="2020-12-14T15:26:01.735" v="369" actId="20577"/>
      <pc:docMkLst>
        <pc:docMk/>
      </pc:docMkLst>
      <pc:sldChg chg="modSp mod">
        <pc:chgData name="Táňa Fikarová" userId="6a3c8dca-3f52-40fc-bdb7-dede46ffbcc9" providerId="ADAL" clId="{A22E6590-330C-4E9C-95E4-49C60C032213}" dt="2020-12-14T15:26:01.735" v="369" actId="20577"/>
        <pc:sldMkLst>
          <pc:docMk/>
          <pc:sldMk cId="4126417633" sldId="256"/>
        </pc:sldMkLst>
        <pc:spChg chg="mod">
          <ac:chgData name="Táňa Fikarová" userId="6a3c8dca-3f52-40fc-bdb7-dede46ffbcc9" providerId="ADAL" clId="{A22E6590-330C-4E9C-95E4-49C60C032213}" dt="2020-12-14T15:26:01.735" v="369" actId="20577"/>
          <ac:spMkLst>
            <pc:docMk/>
            <pc:sldMk cId="4126417633" sldId="256"/>
            <ac:spMk id="2" creationId="{C10F4001-BD5A-411C-BB29-5F92738B0E4A}"/>
          </ac:spMkLst>
        </pc:spChg>
      </pc:sldChg>
      <pc:sldChg chg="modSp new mod">
        <pc:chgData name="Táňa Fikarová" userId="6a3c8dca-3f52-40fc-bdb7-dede46ffbcc9" providerId="ADAL" clId="{A22E6590-330C-4E9C-95E4-49C60C032213}" dt="2020-12-07T07:47:55.662" v="55" actId="20577"/>
        <pc:sldMkLst>
          <pc:docMk/>
          <pc:sldMk cId="2503525364" sldId="268"/>
        </pc:sldMkLst>
        <pc:spChg chg="mod">
          <ac:chgData name="Táňa Fikarová" userId="6a3c8dca-3f52-40fc-bdb7-dede46ffbcc9" providerId="ADAL" clId="{A22E6590-330C-4E9C-95E4-49C60C032213}" dt="2020-12-07T07:47:55.662" v="55" actId="20577"/>
          <ac:spMkLst>
            <pc:docMk/>
            <pc:sldMk cId="2503525364" sldId="268"/>
            <ac:spMk id="2" creationId="{BD01E442-620C-411F-A64C-2290D7967985}"/>
          </ac:spMkLst>
        </pc:spChg>
        <pc:spChg chg="mod">
          <ac:chgData name="Táňa Fikarová" userId="6a3c8dca-3f52-40fc-bdb7-dede46ffbcc9" providerId="ADAL" clId="{A22E6590-330C-4E9C-95E4-49C60C032213}" dt="2020-12-07T07:47:32.163" v="5"/>
          <ac:spMkLst>
            <pc:docMk/>
            <pc:sldMk cId="2503525364" sldId="268"/>
            <ac:spMk id="3" creationId="{DEF23591-5FB4-45E7-AC92-29D049D5A76F}"/>
          </ac:spMkLst>
        </pc:spChg>
      </pc:sldChg>
      <pc:sldChg chg="modSp new mod ord">
        <pc:chgData name="Táňa Fikarová" userId="6a3c8dca-3f52-40fc-bdb7-dede46ffbcc9" providerId="ADAL" clId="{A22E6590-330C-4E9C-95E4-49C60C032213}" dt="2020-12-07T08:12:13.864" v="307" actId="20577"/>
        <pc:sldMkLst>
          <pc:docMk/>
          <pc:sldMk cId="1398895969" sldId="269"/>
        </pc:sldMkLst>
        <pc:spChg chg="mod">
          <ac:chgData name="Táňa Fikarová" userId="6a3c8dca-3f52-40fc-bdb7-dede46ffbcc9" providerId="ADAL" clId="{A22E6590-330C-4E9C-95E4-49C60C032213}" dt="2020-12-07T08:12:13.864" v="307" actId="20577"/>
          <ac:spMkLst>
            <pc:docMk/>
            <pc:sldMk cId="1398895969" sldId="269"/>
            <ac:spMk id="3" creationId="{2B57DD7D-7A5E-4597-A24E-F64E04E68FEF}"/>
          </ac:spMkLst>
        </pc:spChg>
      </pc:sldChg>
      <pc:sldChg chg="modSp new mod">
        <pc:chgData name="Táňa Fikarová" userId="6a3c8dca-3f52-40fc-bdb7-dede46ffbcc9" providerId="ADAL" clId="{A22E6590-330C-4E9C-95E4-49C60C032213}" dt="2020-12-13T19:05:37.611" v="320" actId="5793"/>
        <pc:sldMkLst>
          <pc:docMk/>
          <pc:sldMk cId="3260897205" sldId="270"/>
        </pc:sldMkLst>
        <pc:spChg chg="mod">
          <ac:chgData name="Táňa Fikarová" userId="6a3c8dca-3f52-40fc-bdb7-dede46ffbcc9" providerId="ADAL" clId="{A22E6590-330C-4E9C-95E4-49C60C032213}" dt="2020-12-07T08:09:29.031" v="198" actId="20577"/>
          <ac:spMkLst>
            <pc:docMk/>
            <pc:sldMk cId="3260897205" sldId="270"/>
            <ac:spMk id="2" creationId="{03479870-3347-43F3-847D-6F9DDF90BE5F}"/>
          </ac:spMkLst>
        </pc:spChg>
        <pc:spChg chg="mod">
          <ac:chgData name="Táňa Fikarová" userId="6a3c8dca-3f52-40fc-bdb7-dede46ffbcc9" providerId="ADAL" clId="{A22E6590-330C-4E9C-95E4-49C60C032213}" dt="2020-12-13T19:05:37.611" v="320" actId="5793"/>
          <ac:spMkLst>
            <pc:docMk/>
            <pc:sldMk cId="3260897205" sldId="270"/>
            <ac:spMk id="3" creationId="{316190DA-7985-4A5C-BFDB-ACA3595B6D04}"/>
          </ac:spMkLst>
        </pc:spChg>
      </pc:sldChg>
      <pc:sldChg chg="modSp new mod">
        <pc:chgData name="Táňa Fikarová" userId="6a3c8dca-3f52-40fc-bdb7-dede46ffbcc9" providerId="ADAL" clId="{A22E6590-330C-4E9C-95E4-49C60C032213}" dt="2020-12-13T19:05:52.041" v="321" actId="20577"/>
        <pc:sldMkLst>
          <pc:docMk/>
          <pc:sldMk cId="30331642" sldId="271"/>
        </pc:sldMkLst>
        <pc:spChg chg="mod">
          <ac:chgData name="Táňa Fikarová" userId="6a3c8dca-3f52-40fc-bdb7-dede46ffbcc9" providerId="ADAL" clId="{A22E6590-330C-4E9C-95E4-49C60C032213}" dt="2020-12-07T08:09:23.053" v="192" actId="20577"/>
          <ac:spMkLst>
            <pc:docMk/>
            <pc:sldMk cId="30331642" sldId="271"/>
            <ac:spMk id="2" creationId="{CFB65670-5B34-4834-A55B-81736802DE9E}"/>
          </ac:spMkLst>
        </pc:spChg>
        <pc:spChg chg="mod">
          <ac:chgData name="Táňa Fikarová" userId="6a3c8dca-3f52-40fc-bdb7-dede46ffbcc9" providerId="ADAL" clId="{A22E6590-330C-4E9C-95E4-49C60C032213}" dt="2020-12-13T19:05:52.041" v="321" actId="20577"/>
          <ac:spMkLst>
            <pc:docMk/>
            <pc:sldMk cId="30331642" sldId="271"/>
            <ac:spMk id="3" creationId="{1F6A2E64-7DD0-4442-9DB6-C1C2C1DF10B3}"/>
          </ac:spMkLst>
        </pc:spChg>
      </pc:sldChg>
      <pc:sldChg chg="modSp new mod">
        <pc:chgData name="Táňa Fikarová" userId="6a3c8dca-3f52-40fc-bdb7-dede46ffbcc9" providerId="ADAL" clId="{A22E6590-330C-4E9C-95E4-49C60C032213}" dt="2020-12-07T08:09:17.845" v="186" actId="20577"/>
        <pc:sldMkLst>
          <pc:docMk/>
          <pc:sldMk cId="3153412897" sldId="272"/>
        </pc:sldMkLst>
        <pc:spChg chg="mod">
          <ac:chgData name="Táňa Fikarová" userId="6a3c8dca-3f52-40fc-bdb7-dede46ffbcc9" providerId="ADAL" clId="{A22E6590-330C-4E9C-95E4-49C60C032213}" dt="2020-12-07T08:09:17.845" v="186" actId="20577"/>
          <ac:spMkLst>
            <pc:docMk/>
            <pc:sldMk cId="3153412897" sldId="272"/>
            <ac:spMk id="2" creationId="{3661C48A-5E29-4167-AFFB-9A17B9445BFC}"/>
          </ac:spMkLst>
        </pc:spChg>
        <pc:spChg chg="mod">
          <ac:chgData name="Táňa Fikarová" userId="6a3c8dca-3f52-40fc-bdb7-dede46ffbcc9" providerId="ADAL" clId="{A22E6590-330C-4E9C-95E4-49C60C032213}" dt="2020-12-07T08:04:58.779" v="158" actId="20577"/>
          <ac:spMkLst>
            <pc:docMk/>
            <pc:sldMk cId="3153412897" sldId="272"/>
            <ac:spMk id="3" creationId="{A574638C-E3B6-46EE-B92B-2434E6CE8B95}"/>
          </ac:spMkLst>
        </pc:spChg>
      </pc:sldChg>
      <pc:sldChg chg="addSp delSp modSp new mod modClrScheme chgLayout">
        <pc:chgData name="Táňa Fikarová" userId="6a3c8dca-3f52-40fc-bdb7-dede46ffbcc9" providerId="ADAL" clId="{A22E6590-330C-4E9C-95E4-49C60C032213}" dt="2020-12-07T08:13:42.777" v="313" actId="27636"/>
        <pc:sldMkLst>
          <pc:docMk/>
          <pc:sldMk cId="4010810462" sldId="273"/>
        </pc:sldMkLst>
        <pc:spChg chg="mod ord">
          <ac:chgData name="Táňa Fikarová" userId="6a3c8dca-3f52-40fc-bdb7-dede46ffbcc9" providerId="ADAL" clId="{A22E6590-330C-4E9C-95E4-49C60C032213}" dt="2020-12-07T08:13:42.777" v="313" actId="27636"/>
          <ac:spMkLst>
            <pc:docMk/>
            <pc:sldMk cId="4010810462" sldId="273"/>
            <ac:spMk id="2" creationId="{2C9111A2-B590-478A-9CA1-6C6D51AFBD2E}"/>
          </ac:spMkLst>
        </pc:spChg>
        <pc:spChg chg="del mod ord">
          <ac:chgData name="Táňa Fikarová" userId="6a3c8dca-3f52-40fc-bdb7-dede46ffbcc9" providerId="ADAL" clId="{A22E6590-330C-4E9C-95E4-49C60C032213}" dt="2020-12-07T08:13:29.561" v="310" actId="700"/>
          <ac:spMkLst>
            <pc:docMk/>
            <pc:sldMk cId="4010810462" sldId="273"/>
            <ac:spMk id="3" creationId="{EAE2DD18-EE54-4EAC-B2CD-DE49D5F3EEF8}"/>
          </ac:spMkLst>
        </pc:spChg>
        <pc:spChg chg="add del mod ord">
          <ac:chgData name="Táňa Fikarová" userId="6a3c8dca-3f52-40fc-bdb7-dede46ffbcc9" providerId="ADAL" clId="{A22E6590-330C-4E9C-95E4-49C60C032213}" dt="2020-12-07T08:13:42.745" v="312" actId="700"/>
          <ac:spMkLst>
            <pc:docMk/>
            <pc:sldMk cId="4010810462" sldId="273"/>
            <ac:spMk id="4" creationId="{DF3A1CED-6EB8-48B3-B4DB-A01268838103}"/>
          </ac:spMkLst>
        </pc:spChg>
        <pc:spChg chg="add mod ord">
          <ac:chgData name="Táňa Fikarová" userId="6a3c8dca-3f52-40fc-bdb7-dede46ffbcc9" providerId="ADAL" clId="{A22E6590-330C-4E9C-95E4-49C60C032213}" dt="2020-12-07T08:13:42.745" v="312" actId="700"/>
          <ac:spMkLst>
            <pc:docMk/>
            <pc:sldMk cId="4010810462" sldId="273"/>
            <ac:spMk id="5" creationId="{AB664FE7-D6AF-4C16-B607-3FD445C23C43}"/>
          </ac:spMkLst>
        </pc:spChg>
      </pc:sldChg>
      <pc:sldChg chg="modSp new mod">
        <pc:chgData name="Táňa Fikarová" userId="6a3c8dca-3f52-40fc-bdb7-dede46ffbcc9" providerId="ADAL" clId="{A22E6590-330C-4E9C-95E4-49C60C032213}" dt="2020-12-14T15:18:18.082" v="344" actId="20577"/>
        <pc:sldMkLst>
          <pc:docMk/>
          <pc:sldMk cId="436103005" sldId="274"/>
        </pc:sldMkLst>
        <pc:spChg chg="mod">
          <ac:chgData name="Táňa Fikarová" userId="6a3c8dca-3f52-40fc-bdb7-dede46ffbcc9" providerId="ADAL" clId="{A22E6590-330C-4E9C-95E4-49C60C032213}" dt="2020-12-14T15:18:18.082" v="344" actId="20577"/>
          <ac:spMkLst>
            <pc:docMk/>
            <pc:sldMk cId="436103005" sldId="274"/>
            <ac:spMk id="2" creationId="{B0055ED2-4250-4341-A9E5-73148E141CD0}"/>
          </ac:spMkLst>
        </pc:spChg>
        <pc:spChg chg="mod">
          <ac:chgData name="Táňa Fikarová" userId="6a3c8dca-3f52-40fc-bdb7-dede46ffbcc9" providerId="ADAL" clId="{A22E6590-330C-4E9C-95E4-49C60C032213}" dt="2020-12-14T15:18:12.205" v="323"/>
          <ac:spMkLst>
            <pc:docMk/>
            <pc:sldMk cId="436103005" sldId="274"/>
            <ac:spMk id="3" creationId="{353DE971-FEE7-4017-866A-C8E7EC98932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2493105" y="802298"/>
            <a:ext cx="8561747" cy="2541431"/>
          </a:xfrm>
        </p:spPr>
        <p:txBody>
          <a:bodyPr bIns="0" anchor="b">
            <a:normAutofit/>
          </a:bodyPr>
          <a:lstStyle>
            <a:lvl1pPr algn="l">
              <a:defRPr sz="6600"/>
            </a:lvl1pPr>
          </a:lstStyle>
          <a:p>
            <a:r>
              <a:rPr lang="cs-CZ"/>
              <a:t>Kliknutím lze upravit styl.</a:t>
            </a:r>
            <a:endParaRPr lang="en-US" dirty="0"/>
          </a:p>
        </p:txBody>
      </p:sp>
      <p:sp>
        <p:nvSpPr>
          <p:cNvPr id="3" name="Subtitle 2"/>
          <p:cNvSpPr>
            <a:spLocks noGrp="1"/>
          </p:cNvSpPr>
          <p:nvPr>
            <p:ph type="subTitle" idx="1"/>
          </p:nvPr>
        </p:nvSpPr>
        <p:spPr>
          <a:xfrm>
            <a:off x="2493106" y="3531204"/>
            <a:ext cx="8561746"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A423BF71-38B7-8642-BFCE-EDAE9BD0CBAF}" type="datetimeFigureOut">
              <a:rPr lang="en-US" dirty="0"/>
              <a:t>12/6/2021</a:t>
            </a:fld>
            <a:endParaRPr lang="en-US" dirty="0"/>
          </a:p>
        </p:txBody>
      </p:sp>
      <p:sp>
        <p:nvSpPr>
          <p:cNvPr id="5" name="Footer Placeholder 4"/>
          <p:cNvSpPr>
            <a:spLocks noGrp="1"/>
          </p:cNvSpPr>
          <p:nvPr>
            <p:ph type="ftr" sz="quarter" idx="11"/>
          </p:nvPr>
        </p:nvSpPr>
        <p:spPr>
          <a:xfrm>
            <a:off x="2493105" y="329307"/>
            <a:ext cx="4897310"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8" name="Straight Connector 7"/>
          <p:cNvCxnSpPr/>
          <p:nvPr/>
        </p:nvCxnSpPr>
        <p:spPr>
          <a:xfrm>
            <a:off x="233463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73B025CB-9D18-264E-A945-2D020344C9DA}" type="datetimeFigureOut">
              <a:rPr lang="en-US" dirty="0"/>
              <a:t>12/6/2021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883863"/>
            <a:ext cx="1615742" cy="4574999"/>
          </a:xfrm>
        </p:spPr>
        <p:txBody>
          <a:bodyPr vert="eaVert"/>
          <a:lstStyle>
            <a:lvl1pPr algn="l">
              <a:defRPr/>
            </a:lvl1pPr>
          </a:lstStyle>
          <a:p>
            <a:r>
              <a:rPr lang="cs-CZ"/>
              <a:t>Kliknutím lze upravit styl.</a:t>
            </a:r>
            <a:endParaRPr lang="en-US" dirty="0"/>
          </a:p>
        </p:txBody>
      </p:sp>
      <p:sp>
        <p:nvSpPr>
          <p:cNvPr id="3" name="Vertical Text Placeholder 2"/>
          <p:cNvSpPr>
            <a:spLocks noGrp="1"/>
          </p:cNvSpPr>
          <p:nvPr>
            <p:ph type="body" orient="vert" idx="1"/>
          </p:nvPr>
        </p:nvSpPr>
        <p:spPr>
          <a:xfrm>
            <a:off x="1534694" y="883863"/>
            <a:ext cx="7738807" cy="4574999"/>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07EFB6C-7E96-8F41-8872-189CA1C59F84}" type="datetimeFigureOut">
              <a:rPr lang="en-US" dirty="0"/>
              <a:t>12/6/2021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flipH="1">
            <a:off x="9439111" y="719272"/>
            <a:ext cx="1615742"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ncho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981CDE-9BE7-C544-8ACB-7077DFC4270F}" type="datetimeFigureOut">
              <a:rPr lang="en-US" dirty="0"/>
              <a:t>12/6/2021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1534813" y="1756130"/>
            <a:ext cx="8562580" cy="1887950"/>
          </a:xfrm>
        </p:spPr>
        <p:txBody>
          <a:bodyPr anchor="b">
            <a:normAutofit/>
          </a:bodyPr>
          <a:lstStyle>
            <a:lvl1pPr algn="l">
              <a:defRPr sz="3600"/>
            </a:lvl1pPr>
          </a:lstStyle>
          <a:p>
            <a:r>
              <a:rPr lang="cs-CZ"/>
              <a:t>Kliknutím lze upravit styl.</a:t>
            </a:r>
            <a:endParaRPr lang="en-US" dirty="0"/>
          </a:p>
        </p:txBody>
      </p:sp>
      <p:sp>
        <p:nvSpPr>
          <p:cNvPr id="3" name="Text Placeholder 2"/>
          <p:cNvSpPr>
            <a:spLocks noGrp="1"/>
          </p:cNvSpPr>
          <p:nvPr>
            <p:ph type="body" idx="1"/>
          </p:nvPr>
        </p:nvSpPr>
        <p:spPr>
          <a:xfrm>
            <a:off x="1534695" y="3806195"/>
            <a:ext cx="854999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55BA285-9698-1B45-8319-D90A8C63F150}" type="datetimeFigureOut">
              <a:rPr lang="en-US" dirty="0"/>
              <a:t>12/6/2021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889"/>
            <a:ext cx="9520157" cy="1059305"/>
          </a:xfrm>
        </p:spPr>
        <p:txBody>
          <a:bodyPr/>
          <a:lstStyle/>
          <a:p>
            <a:r>
              <a:rPr lang="cs-CZ"/>
              <a:t>Kliknutím lze upravit styl.</a:t>
            </a:r>
            <a:endParaRPr lang="en-US" dirty="0"/>
          </a:p>
        </p:txBody>
      </p:sp>
      <p:sp>
        <p:nvSpPr>
          <p:cNvPr id="3" name="Content Placeholder 2"/>
          <p:cNvSpPr>
            <a:spLocks noGrp="1"/>
          </p:cNvSpPr>
          <p:nvPr>
            <p:ph sz="half" idx="1"/>
          </p:nvPr>
        </p:nvSpPr>
        <p:spPr>
          <a:xfrm>
            <a:off x="1534695" y="2010878"/>
            <a:ext cx="4608576" cy="3438144"/>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454793" y="2017343"/>
            <a:ext cx="4604130" cy="344152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0A86CD42-43FF-B740-998F-DCC3802C4CE3}" type="datetimeFigureOut">
              <a:rPr lang="en-US" dirty="0"/>
              <a:t>12/6/2021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163"/>
            <a:ext cx="9520157" cy="1056319"/>
          </a:xfrm>
        </p:spPr>
        <p:txBody>
          <a:bodyPr/>
          <a:lstStyle/>
          <a:p>
            <a:r>
              <a:rPr lang="cs-CZ"/>
              <a:t>Kliknutím lze upravit styl.</a:t>
            </a:r>
            <a:endParaRPr lang="en-US" dirty="0"/>
          </a:p>
        </p:txBody>
      </p:sp>
      <p:sp>
        <p:nvSpPr>
          <p:cNvPr id="3" name="Text Placeholder 2"/>
          <p:cNvSpPr>
            <a:spLocks noGrp="1"/>
          </p:cNvSpPr>
          <p:nvPr>
            <p:ph type="body" idx="1"/>
          </p:nvPr>
        </p:nvSpPr>
        <p:spPr>
          <a:xfrm>
            <a:off x="1534695" y="2019549"/>
            <a:ext cx="4608576"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534695" y="2824269"/>
            <a:ext cx="4608576" cy="2644457"/>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454791" y="2023003"/>
            <a:ext cx="4608576"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6454792" y="2821491"/>
            <a:ext cx="4608576" cy="2637371"/>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CEA0FFBD-2EE4-8547-BBAE-A1AC91C8D77E}" type="datetimeFigureOut">
              <a:rPr lang="en-US" dirty="0"/>
              <a:t>12/6/2021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955A2352-D7AC-F242-9256-A4477BCBF354}" type="datetimeFigureOut">
              <a:rPr lang="en-US" dirty="0"/>
              <a:t>12/6/2021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FCFC6A-9AE6-404D-9FDD-168B477B9C90}" type="datetimeFigureOut">
              <a:rPr lang="en-US" dirty="0"/>
              <a:t>12/6/2021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534642" y="798973"/>
            <a:ext cx="3183128" cy="2247117"/>
          </a:xfrm>
        </p:spPr>
        <p:txBody>
          <a:bodyPr anchor="b">
            <a:normAutofit/>
          </a:bodyPr>
          <a:lstStyle>
            <a:lvl1pPr algn="l">
              <a:defRPr sz="2400"/>
            </a:lvl1pPr>
          </a:lstStyle>
          <a:p>
            <a:r>
              <a:rPr lang="cs-CZ"/>
              <a:t>Kliknutím lze upravit styl.</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534695" y="3205491"/>
            <a:ext cx="3184989"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61CFCDFD-B4CF-A241-8D71-E814B10BEAF4}" type="datetimeFigureOut">
              <a:rPr lang="en-US" dirty="0"/>
              <a:t>12/6/2021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5694" y="1129513"/>
            <a:ext cx="5447840" cy="1830584"/>
          </a:xfrm>
        </p:spPr>
        <p:txBody>
          <a:bodyPr anchor="b">
            <a:normAutofit/>
          </a:bodyPr>
          <a:lstStyle>
            <a:lvl1pPr>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534695" y="3145992"/>
            <a:ext cx="5440037"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a:xfrm>
            <a:off x="1534695" y="5469856"/>
            <a:ext cx="5440038" cy="320123"/>
          </a:xfrm>
        </p:spPr>
        <p:txBody>
          <a:bodyPr/>
          <a:lstStyle>
            <a:lvl1pPr algn="l">
              <a:defRPr/>
            </a:lvl1pPr>
          </a:lstStyle>
          <a:p>
            <a:fld id="{26A7B589-FD4B-7E46-869A-CBADC5FC564E}" type="datetimeFigureOut">
              <a:rPr lang="en-US" dirty="0"/>
              <a:t>12/6/2021</a:t>
            </a:fld>
            <a:endParaRPr lang="en-US" dirty="0"/>
          </a:p>
        </p:txBody>
      </p:sp>
      <p:sp>
        <p:nvSpPr>
          <p:cNvPr id="6" name="Footer Placeholder 5"/>
          <p:cNvSpPr>
            <a:spLocks noGrp="1"/>
          </p:cNvSpPr>
          <p:nvPr>
            <p:ph type="ftr" sz="quarter" idx="11"/>
          </p:nvPr>
        </p:nvSpPr>
        <p:spPr>
          <a:xfrm>
            <a:off x="1534910" y="318640"/>
            <a:ext cx="5453475"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4" name="Straight Connector 13"/>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srcRect t="2769" b="-2769"/>
          <a:stretch/>
        </p:blipFill>
        <p:spPr>
          <a:xfrm>
            <a:off x="0" y="6135624"/>
            <a:ext cx="12192000" cy="742950"/>
          </a:xfrm>
          <a:prstGeom prst="rect">
            <a:avLst/>
          </a:prstGeom>
        </p:spPr>
      </p:pic>
      <p:sp>
        <p:nvSpPr>
          <p:cNvPr id="2" name="Title Placeholder 1"/>
          <p:cNvSpPr>
            <a:spLocks noGrp="1"/>
          </p:cNvSpPr>
          <p:nvPr>
            <p:ph type="title"/>
          </p:nvPr>
        </p:nvSpPr>
        <p:spPr>
          <a:xfrm>
            <a:off x="1534696" y="804519"/>
            <a:ext cx="9520158" cy="1049235"/>
          </a:xfrm>
          <a:prstGeom prst="rect">
            <a:avLst/>
          </a:prstGeom>
        </p:spPr>
        <p:txBody>
          <a:bodyPr vert="horz" lIns="91440" tIns="45720" rIns="91440" bIns="45720" rtlCol="0" anchor="b">
            <a:normAutofit/>
          </a:bodyPr>
          <a:lstStyle/>
          <a:p>
            <a:r>
              <a:rPr lang="cs-CZ"/>
              <a:t>Kliknutím lze upravit styl.</a:t>
            </a:r>
            <a:endParaRPr lang="en-US" dirty="0"/>
          </a:p>
        </p:txBody>
      </p:sp>
      <p:sp>
        <p:nvSpPr>
          <p:cNvPr id="3" name="Text Placeholder 2"/>
          <p:cNvSpPr>
            <a:spLocks noGrp="1"/>
          </p:cNvSpPr>
          <p:nvPr>
            <p:ph type="body" idx="1"/>
          </p:nvPr>
        </p:nvSpPr>
        <p:spPr>
          <a:xfrm>
            <a:off x="1534696" y="2015732"/>
            <a:ext cx="9520158" cy="3450613"/>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CD8A92E-5FF9-8143-81B3-CCB531513398}" type="datetimeFigureOut">
              <a:rPr lang="en-US" dirty="0"/>
              <a:t>12/6/2021</a:t>
            </a:fld>
            <a:endParaRPr lang="en-US" dirty="0"/>
          </a:p>
        </p:txBody>
      </p:sp>
      <p:sp>
        <p:nvSpPr>
          <p:cNvPr id="5" name="Footer Placeholder 4"/>
          <p:cNvSpPr>
            <a:spLocks noGrp="1"/>
          </p:cNvSpPr>
          <p:nvPr>
            <p:ph type="ftr" sz="quarter" idx="3"/>
          </p:nvPr>
        </p:nvSpPr>
        <p:spPr>
          <a:xfrm>
            <a:off x="1534695" y="329307"/>
            <a:ext cx="5855719"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2" name="Straight Connector 11"/>
          <p:cNvCxnSpPr/>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0F4001-BD5A-411C-BB29-5F92738B0E4A}"/>
              </a:ext>
            </a:extLst>
          </p:cNvPr>
          <p:cNvSpPr>
            <a:spLocks noGrp="1"/>
          </p:cNvSpPr>
          <p:nvPr>
            <p:ph type="ctrTitle"/>
          </p:nvPr>
        </p:nvSpPr>
        <p:spPr/>
        <p:txBody>
          <a:bodyPr>
            <a:normAutofit fontScale="90000"/>
          </a:bodyPr>
          <a:lstStyle/>
          <a:p>
            <a:r>
              <a:rPr lang="cs-CZ"/>
              <a:t>Sebepojetí učitele</a:t>
            </a:r>
            <a:br>
              <a:rPr lang="cs-CZ"/>
            </a:br>
            <a:r>
              <a:rPr lang="cs-CZ"/>
              <a:t>Autodiagnostika </a:t>
            </a:r>
            <a:r>
              <a:rPr lang="cs-CZ" dirty="0"/>
              <a:t>učitele (Jaký jsem učitel?)</a:t>
            </a:r>
          </a:p>
        </p:txBody>
      </p:sp>
      <p:sp>
        <p:nvSpPr>
          <p:cNvPr id="3" name="Podnadpis 2">
            <a:extLst>
              <a:ext uri="{FF2B5EF4-FFF2-40B4-BE49-F238E27FC236}">
                <a16:creationId xmlns:a16="http://schemas.microsoft.com/office/drawing/2014/main" id="{B1968E84-3749-4789-BECE-7D42A73EFC49}"/>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41264176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620B66-00B1-4207-AC97-6FE4F1202E29}"/>
              </a:ext>
            </a:extLst>
          </p:cNvPr>
          <p:cNvSpPr>
            <a:spLocks noGrp="1"/>
          </p:cNvSpPr>
          <p:nvPr>
            <p:ph type="title"/>
          </p:nvPr>
        </p:nvSpPr>
        <p:spPr/>
        <p:txBody>
          <a:bodyPr/>
          <a:lstStyle/>
          <a:p>
            <a:r>
              <a:rPr lang="cs-CZ" dirty="0"/>
              <a:t>Autodiagnostika - temperament</a:t>
            </a:r>
          </a:p>
        </p:txBody>
      </p:sp>
      <p:sp>
        <p:nvSpPr>
          <p:cNvPr id="3" name="Zástupný obsah 2">
            <a:extLst>
              <a:ext uri="{FF2B5EF4-FFF2-40B4-BE49-F238E27FC236}">
                <a16:creationId xmlns:a16="http://schemas.microsoft.com/office/drawing/2014/main" id="{C9CDDA53-A613-4B7E-AB8D-1FC838EF0F69}"/>
              </a:ext>
            </a:extLst>
          </p:cNvPr>
          <p:cNvSpPr>
            <a:spLocks noGrp="1"/>
          </p:cNvSpPr>
          <p:nvPr>
            <p:ph idx="1"/>
          </p:nvPr>
        </p:nvSpPr>
        <p:spPr/>
        <p:txBody>
          <a:bodyPr>
            <a:normAutofit fontScale="92500"/>
          </a:bodyPr>
          <a:lstStyle/>
          <a:p>
            <a:r>
              <a:rPr lang="cs-CZ" dirty="0"/>
              <a:t>Thomas a </a:t>
            </a:r>
            <a:r>
              <a:rPr lang="cs-CZ" dirty="0" err="1"/>
              <a:t>Chessová</a:t>
            </a:r>
            <a:r>
              <a:rPr lang="cs-CZ" dirty="0"/>
              <a:t> (1963, cit dle </a:t>
            </a:r>
            <a:r>
              <a:rPr lang="cs-CZ" dirty="0" err="1"/>
              <a:t>McClowry</a:t>
            </a:r>
            <a:r>
              <a:rPr lang="cs-CZ" dirty="0"/>
              <a:t> 2008)</a:t>
            </a:r>
          </a:p>
          <a:p>
            <a:r>
              <a:rPr lang="cs-CZ" dirty="0"/>
              <a:t>děti nejsou pouze pasivními příjemci péče  </a:t>
            </a:r>
          </a:p>
          <a:p>
            <a:r>
              <a:rPr lang="cs-CZ" dirty="0"/>
              <a:t>popsali obousměrné transakce mezi dětmi a rodiči, které jsou ovlivněny jak chováním dětí, tak dospělých. </a:t>
            </a:r>
          </a:p>
          <a:p>
            <a:r>
              <a:rPr lang="cs-CZ" b="1" dirty="0"/>
              <a:t>Adaptivní interakci mezi temperamentem dětí a prostředím konceptualizovali jako </a:t>
            </a:r>
            <a:r>
              <a:rPr lang="cs-CZ" b="1" dirty="0" err="1"/>
              <a:t>goodnes</a:t>
            </a:r>
            <a:r>
              <a:rPr lang="cs-CZ" b="1" dirty="0"/>
              <a:t> </a:t>
            </a:r>
            <a:r>
              <a:rPr lang="cs-CZ" b="1" dirty="0" err="1"/>
              <a:t>of</a:t>
            </a:r>
            <a:r>
              <a:rPr lang="cs-CZ" b="1" dirty="0"/>
              <a:t> fit (dobrá shoda). </a:t>
            </a:r>
          </a:p>
          <a:p>
            <a:r>
              <a:rPr lang="cs-CZ" dirty="0" err="1"/>
              <a:t>goodness</a:t>
            </a:r>
            <a:r>
              <a:rPr lang="cs-CZ" dirty="0"/>
              <a:t> </a:t>
            </a:r>
            <a:r>
              <a:rPr lang="cs-CZ" dirty="0" err="1"/>
              <a:t>of</a:t>
            </a:r>
            <a:r>
              <a:rPr lang="cs-CZ" dirty="0"/>
              <a:t> fit může vzniknout v případě, že </a:t>
            </a:r>
            <a:r>
              <a:rPr lang="cs-CZ" b="1" dirty="0"/>
              <a:t>vlastnosti prostředí, očekávání a požadavky jsou v souladu s kapacitami, charakteristikami a stylem chování dítěte. </a:t>
            </a:r>
          </a:p>
        </p:txBody>
      </p:sp>
    </p:spTree>
    <p:extLst>
      <p:ext uri="{BB962C8B-B14F-4D97-AF65-F5344CB8AC3E}">
        <p14:creationId xmlns:p14="http://schemas.microsoft.com/office/powerpoint/2010/main" val="2244256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1C0918-60E3-4ED0-A291-A912FFB0F44E}"/>
              </a:ext>
            </a:extLst>
          </p:cNvPr>
          <p:cNvSpPr>
            <a:spLocks noGrp="1"/>
          </p:cNvSpPr>
          <p:nvPr>
            <p:ph type="title"/>
          </p:nvPr>
        </p:nvSpPr>
        <p:spPr/>
        <p:txBody>
          <a:bodyPr/>
          <a:lstStyle/>
          <a:p>
            <a:r>
              <a:rPr lang="cs-CZ" dirty="0"/>
              <a:t>Autodiagnostika - temperament</a:t>
            </a:r>
          </a:p>
        </p:txBody>
      </p:sp>
      <p:sp>
        <p:nvSpPr>
          <p:cNvPr id="3" name="Zástupný obsah 2">
            <a:extLst>
              <a:ext uri="{FF2B5EF4-FFF2-40B4-BE49-F238E27FC236}">
                <a16:creationId xmlns:a16="http://schemas.microsoft.com/office/drawing/2014/main" id="{B8A1C946-53C6-4980-810B-2518D81524E7}"/>
              </a:ext>
            </a:extLst>
          </p:cNvPr>
          <p:cNvSpPr>
            <a:spLocks noGrp="1"/>
          </p:cNvSpPr>
          <p:nvPr>
            <p:ph idx="1"/>
          </p:nvPr>
        </p:nvSpPr>
        <p:spPr/>
        <p:txBody>
          <a:bodyPr/>
          <a:lstStyle/>
          <a:p>
            <a:r>
              <a:rPr lang="cs-CZ" dirty="0"/>
              <a:t>Je-li temperament dítěte a prostředí sladěné, může dojít k jeho optimálnímu rozvoji. V opačném případě, tj. při </a:t>
            </a:r>
            <a:r>
              <a:rPr lang="cs-CZ" dirty="0" err="1"/>
              <a:t>poorness</a:t>
            </a:r>
            <a:r>
              <a:rPr lang="cs-CZ" dirty="0"/>
              <a:t> </a:t>
            </a:r>
            <a:r>
              <a:rPr lang="cs-CZ" dirty="0" err="1"/>
              <a:t>of</a:t>
            </a:r>
            <a:r>
              <a:rPr lang="cs-CZ" dirty="0"/>
              <a:t> fit („chudé shodě“) se dítě může rozvíjet </a:t>
            </a:r>
            <a:r>
              <a:rPr lang="cs-CZ" dirty="0" err="1"/>
              <a:t>maladaptivně</a:t>
            </a:r>
            <a:r>
              <a:rPr lang="cs-CZ" dirty="0"/>
              <a:t> (Thomas, </a:t>
            </a:r>
            <a:r>
              <a:rPr lang="cs-CZ" dirty="0" err="1"/>
              <a:t>Chess</a:t>
            </a:r>
            <a:r>
              <a:rPr lang="cs-CZ" dirty="0"/>
              <a:t>, 1999, cit dle </a:t>
            </a:r>
            <a:r>
              <a:rPr lang="cs-CZ" dirty="0" err="1"/>
              <a:t>McClowry</a:t>
            </a:r>
            <a:r>
              <a:rPr lang="cs-CZ" dirty="0"/>
              <a:t> 2008).</a:t>
            </a:r>
          </a:p>
        </p:txBody>
      </p:sp>
    </p:spTree>
    <p:extLst>
      <p:ext uri="{BB962C8B-B14F-4D97-AF65-F5344CB8AC3E}">
        <p14:creationId xmlns:p14="http://schemas.microsoft.com/office/powerpoint/2010/main" val="30621739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42178B8-25C5-4872-A83E-470F8665092E}"/>
              </a:ext>
            </a:extLst>
          </p:cNvPr>
          <p:cNvSpPr>
            <a:spLocks noGrp="1"/>
          </p:cNvSpPr>
          <p:nvPr>
            <p:ph type="title"/>
          </p:nvPr>
        </p:nvSpPr>
        <p:spPr/>
        <p:txBody>
          <a:bodyPr/>
          <a:lstStyle/>
          <a:p>
            <a:r>
              <a:rPr lang="cs-CZ" dirty="0" err="1"/>
              <a:t>Goodness</a:t>
            </a:r>
            <a:r>
              <a:rPr lang="cs-CZ" dirty="0"/>
              <a:t> </a:t>
            </a:r>
            <a:r>
              <a:rPr lang="cs-CZ" dirty="0" err="1"/>
              <a:t>of</a:t>
            </a:r>
            <a:r>
              <a:rPr lang="cs-CZ" dirty="0"/>
              <a:t> fit v práci učitele</a:t>
            </a:r>
          </a:p>
        </p:txBody>
      </p:sp>
      <p:sp>
        <p:nvSpPr>
          <p:cNvPr id="3" name="Zástupný obsah 2">
            <a:extLst>
              <a:ext uri="{FF2B5EF4-FFF2-40B4-BE49-F238E27FC236}">
                <a16:creationId xmlns:a16="http://schemas.microsoft.com/office/drawing/2014/main" id="{27235E26-99D4-4CFB-9D66-341EF0D38476}"/>
              </a:ext>
            </a:extLst>
          </p:cNvPr>
          <p:cNvSpPr>
            <a:spLocks noGrp="1"/>
          </p:cNvSpPr>
          <p:nvPr>
            <p:ph idx="1"/>
          </p:nvPr>
        </p:nvSpPr>
        <p:spPr>
          <a:xfrm>
            <a:off x="1534696" y="2015732"/>
            <a:ext cx="9520158" cy="4037749"/>
          </a:xfrm>
        </p:spPr>
        <p:txBody>
          <a:bodyPr>
            <a:normAutofit/>
          </a:bodyPr>
          <a:lstStyle/>
          <a:p>
            <a:r>
              <a:rPr lang="cs-CZ" sz="1800" dirty="0"/>
              <a:t>Model </a:t>
            </a:r>
            <a:r>
              <a:rPr lang="cs-CZ" sz="1800" dirty="0" err="1"/>
              <a:t>goodness</a:t>
            </a:r>
            <a:r>
              <a:rPr lang="cs-CZ" sz="1800" dirty="0"/>
              <a:t> </a:t>
            </a:r>
            <a:r>
              <a:rPr lang="cs-CZ" sz="1800" dirty="0" err="1"/>
              <a:t>of</a:t>
            </a:r>
            <a:r>
              <a:rPr lang="cs-CZ" sz="1800" dirty="0"/>
              <a:t> fit </a:t>
            </a:r>
          </a:p>
          <a:p>
            <a:r>
              <a:rPr lang="cs-CZ" sz="1800" dirty="0" err="1"/>
              <a:t>McClowry</a:t>
            </a:r>
            <a:r>
              <a:rPr lang="cs-CZ" sz="1800" dirty="0"/>
              <a:t> (</a:t>
            </a:r>
            <a:r>
              <a:rPr lang="cs-CZ" sz="1800" dirty="0" err="1"/>
              <a:t>McCormick</a:t>
            </a:r>
            <a:r>
              <a:rPr lang="cs-CZ" sz="1800" dirty="0"/>
              <a:t> et al.,2015) sestavila intervenční program (INSIGHTS </a:t>
            </a:r>
            <a:r>
              <a:rPr lang="cs-CZ" sz="1800" dirty="0" err="1"/>
              <a:t>into</a:t>
            </a:r>
            <a:r>
              <a:rPr lang="cs-CZ" sz="1800" dirty="0"/>
              <a:t> </a:t>
            </a:r>
            <a:r>
              <a:rPr lang="cs-CZ" sz="1800" dirty="0" err="1"/>
              <a:t>Children’s</a:t>
            </a:r>
            <a:r>
              <a:rPr lang="cs-CZ" sz="1800" dirty="0"/>
              <a:t> Temperament), který pomáhá učitelům v nastavování </a:t>
            </a:r>
            <a:r>
              <a:rPr lang="cs-CZ" sz="1800" dirty="0" err="1"/>
              <a:t>goodness</a:t>
            </a:r>
            <a:r>
              <a:rPr lang="cs-CZ" sz="1800" dirty="0"/>
              <a:t> </a:t>
            </a:r>
            <a:r>
              <a:rPr lang="cs-CZ" sz="1800" dirty="0" err="1"/>
              <a:t>of</a:t>
            </a:r>
            <a:r>
              <a:rPr lang="cs-CZ" sz="1800" dirty="0"/>
              <a:t> fit namísto negativních interaktivních vzorců, za účelem minimalizace problémů v chování dětí. </a:t>
            </a:r>
          </a:p>
          <a:p>
            <a:r>
              <a:rPr lang="cs-CZ" sz="1800" dirty="0"/>
              <a:t>Program se zabývá především dětmi s temperamentem vyžadujícím zvýšenou péči (</a:t>
            </a:r>
            <a:r>
              <a:rPr lang="cs-CZ" sz="1800" dirty="0" err="1"/>
              <a:t>high-maintenance</a:t>
            </a:r>
            <a:r>
              <a:rPr lang="cs-CZ" sz="1800" dirty="0"/>
              <a:t> temperament), které byly dříve nazývány dětmi s obtížným temperamentem. </a:t>
            </a:r>
          </a:p>
          <a:p>
            <a:r>
              <a:rPr lang="cs-CZ" sz="1800" dirty="0" err="1"/>
              <a:t>High</a:t>
            </a:r>
            <a:r>
              <a:rPr lang="cs-CZ" sz="1800" dirty="0"/>
              <a:t> – </a:t>
            </a:r>
            <a:r>
              <a:rPr lang="cs-CZ" sz="1800" dirty="0" err="1"/>
              <a:t>maintenance</a:t>
            </a:r>
            <a:r>
              <a:rPr lang="cs-CZ" sz="1800" dirty="0"/>
              <a:t> temperament se vyznačuje nepravidelností biologických funkcí, negativních reakcí na nové situace nebo osoby, pomalou adaptací na změny a intenzivní, často negativní náladou. (Thomas, </a:t>
            </a:r>
            <a:r>
              <a:rPr lang="cs-CZ" sz="1800" dirty="0" err="1"/>
              <a:t>Chess</a:t>
            </a:r>
            <a:r>
              <a:rPr lang="cs-CZ" sz="1800" dirty="0"/>
              <a:t>, 1977, cit. dle </a:t>
            </a:r>
            <a:r>
              <a:rPr lang="cs-CZ" sz="1800" dirty="0" err="1"/>
              <a:t>McCormick</a:t>
            </a:r>
            <a:r>
              <a:rPr lang="cs-CZ" sz="1800" dirty="0"/>
              <a:t>, 2015).</a:t>
            </a:r>
          </a:p>
        </p:txBody>
      </p:sp>
    </p:spTree>
    <p:extLst>
      <p:ext uri="{BB962C8B-B14F-4D97-AF65-F5344CB8AC3E}">
        <p14:creationId xmlns:p14="http://schemas.microsoft.com/office/powerpoint/2010/main" val="862045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FF8B8C8-585B-4C28-A122-CE5222DDF8E2}"/>
              </a:ext>
            </a:extLst>
          </p:cNvPr>
          <p:cNvSpPr>
            <a:spLocks noGrp="1"/>
          </p:cNvSpPr>
          <p:nvPr>
            <p:ph type="title"/>
          </p:nvPr>
        </p:nvSpPr>
        <p:spPr/>
        <p:txBody>
          <a:bodyPr/>
          <a:lstStyle/>
          <a:p>
            <a:r>
              <a:rPr lang="cs-CZ" dirty="0"/>
              <a:t>Příklad</a:t>
            </a:r>
          </a:p>
        </p:txBody>
      </p:sp>
      <p:sp>
        <p:nvSpPr>
          <p:cNvPr id="3" name="Zástupný obsah 2">
            <a:extLst>
              <a:ext uri="{FF2B5EF4-FFF2-40B4-BE49-F238E27FC236}">
                <a16:creationId xmlns:a16="http://schemas.microsoft.com/office/drawing/2014/main" id="{94AD806C-3101-4F05-ADFC-37F0900073CB}"/>
              </a:ext>
            </a:extLst>
          </p:cNvPr>
          <p:cNvSpPr>
            <a:spLocks noGrp="1"/>
          </p:cNvSpPr>
          <p:nvPr>
            <p:ph idx="1"/>
          </p:nvPr>
        </p:nvSpPr>
        <p:spPr/>
        <p:txBody>
          <a:bodyPr>
            <a:normAutofit fontScale="92500" lnSpcReduction="10000"/>
          </a:bodyPr>
          <a:lstStyle/>
          <a:p>
            <a:r>
              <a:rPr lang="cs-CZ" dirty="0"/>
              <a:t>Podívejme se například na učitelku, která musí ve srovnání se svými kolegyněmi vynakládat větší úsilí na kontrolu své impulzivity. Tato učitelka bude předpokládat, že ovládání okamžitých impulzů je záležitostí její primárně silné vůle a ne temperamentovou charakteristikou. Nebude si vlastně dostatečně rozumět. Při tomto nedostatečném porozumění vlastním temperamentovým charakteristikám může tedy neklid dítěte ve třídě interpretovat jako nedostatek jeho sebeovládání či dokonce vůle, stejně jako to vnímá u sebe samé. Snadno tak přehlédne vliv situačních faktorů, jako jsou interakce dítěte s vrstevníky nebo aktuální rodinné okolnosti. Tudíž nebere v úvahu, že může jít právě o dispoziční temperamentovou charakteristiku, která ještě nemusí být chápána jako patologický projev.</a:t>
            </a:r>
          </a:p>
        </p:txBody>
      </p:sp>
    </p:spTree>
    <p:extLst>
      <p:ext uri="{BB962C8B-B14F-4D97-AF65-F5344CB8AC3E}">
        <p14:creationId xmlns:p14="http://schemas.microsoft.com/office/powerpoint/2010/main" val="7633880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C9111A2-B590-478A-9CA1-6C6D51AFBD2E}"/>
              </a:ext>
            </a:extLst>
          </p:cNvPr>
          <p:cNvSpPr>
            <a:spLocks noGrp="1"/>
          </p:cNvSpPr>
          <p:nvPr>
            <p:ph type="title"/>
          </p:nvPr>
        </p:nvSpPr>
        <p:spPr/>
        <p:txBody>
          <a:bodyPr>
            <a:normAutofit/>
          </a:bodyPr>
          <a:lstStyle/>
          <a:p>
            <a:r>
              <a:rPr lang="cs-CZ" dirty="0"/>
              <a:t>Proces výchovy a vzdělávání -průběh interakce učitele s žáky při vyučovací hodině</a:t>
            </a:r>
          </a:p>
        </p:txBody>
      </p:sp>
      <p:sp>
        <p:nvSpPr>
          <p:cNvPr id="5" name="Zástupný text 4">
            <a:extLst>
              <a:ext uri="{FF2B5EF4-FFF2-40B4-BE49-F238E27FC236}">
                <a16:creationId xmlns:a16="http://schemas.microsoft.com/office/drawing/2014/main" id="{AB664FE7-D6AF-4C16-B607-3FD445C23C43}"/>
              </a:ext>
            </a:extLst>
          </p:cNvPr>
          <p:cNvSpPr>
            <a:spLocks noGrp="1"/>
          </p:cNvSpPr>
          <p:nvPr>
            <p:ph type="body" idx="1"/>
          </p:nvPr>
        </p:nvSpPr>
        <p:spPr/>
        <p:txBody>
          <a:bodyPr/>
          <a:lstStyle/>
          <a:p>
            <a:endParaRPr lang="cs-CZ"/>
          </a:p>
        </p:txBody>
      </p:sp>
    </p:spTree>
    <p:extLst>
      <p:ext uri="{BB962C8B-B14F-4D97-AF65-F5344CB8AC3E}">
        <p14:creationId xmlns:p14="http://schemas.microsoft.com/office/powerpoint/2010/main" val="40108104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3479870-3347-43F3-847D-6F9DDF90BE5F}"/>
              </a:ext>
            </a:extLst>
          </p:cNvPr>
          <p:cNvSpPr>
            <a:spLocks noGrp="1"/>
          </p:cNvSpPr>
          <p:nvPr>
            <p:ph type="title"/>
          </p:nvPr>
        </p:nvSpPr>
        <p:spPr/>
        <p:txBody>
          <a:bodyPr/>
          <a:lstStyle/>
          <a:p>
            <a:r>
              <a:rPr lang="cs-CZ" dirty="0"/>
              <a:t>Kritéria procesu výuky (Kratochvílová, 2012)</a:t>
            </a:r>
          </a:p>
        </p:txBody>
      </p:sp>
      <p:sp>
        <p:nvSpPr>
          <p:cNvPr id="3" name="Zástupný obsah 2">
            <a:extLst>
              <a:ext uri="{FF2B5EF4-FFF2-40B4-BE49-F238E27FC236}">
                <a16:creationId xmlns:a16="http://schemas.microsoft.com/office/drawing/2014/main" id="{316190DA-7985-4A5C-BFDB-ACA3595B6D04}"/>
              </a:ext>
            </a:extLst>
          </p:cNvPr>
          <p:cNvSpPr>
            <a:spLocks noGrp="1"/>
          </p:cNvSpPr>
          <p:nvPr>
            <p:ph idx="1"/>
          </p:nvPr>
        </p:nvSpPr>
        <p:spPr>
          <a:xfrm>
            <a:off x="1534696" y="2015732"/>
            <a:ext cx="9520158" cy="3892699"/>
          </a:xfrm>
        </p:spPr>
        <p:txBody>
          <a:bodyPr>
            <a:normAutofit fontScale="92500"/>
          </a:bodyPr>
          <a:lstStyle/>
          <a:p>
            <a:r>
              <a:rPr lang="cs-CZ" sz="1600" dirty="0"/>
              <a:t>realizuji výuku tak, aby žáci viděli smysluplnost učení a jeho dopady do praktického života</a:t>
            </a:r>
          </a:p>
          <a:p>
            <a:r>
              <a:rPr lang="cs-CZ" sz="1600" dirty="0"/>
              <a:t>ve výuce využívám konstruktivistického přístupu –práce s prekoncepty, konstruování pojmů, evokace</a:t>
            </a:r>
          </a:p>
          <a:p>
            <a:r>
              <a:rPr lang="cs-CZ" sz="1600" dirty="0"/>
              <a:t>zařazuji metody, při nichž žáci sami docházejí k objevům, závěrům</a:t>
            </a:r>
          </a:p>
          <a:p>
            <a:r>
              <a:rPr lang="cs-CZ" sz="1600" dirty="0"/>
              <a:t>K danému cíli zvolím vhodné metody s akcentem na aktivitu dětí;</a:t>
            </a:r>
          </a:p>
          <a:p>
            <a:r>
              <a:rPr lang="cs-CZ" sz="1600" dirty="0"/>
              <a:t>prezentuji učivo věcně správně zadávám úkoly, při nichž žáci kombinují zpracování z různých zdrojů</a:t>
            </a:r>
          </a:p>
          <a:p>
            <a:r>
              <a:rPr lang="cs-CZ" sz="1600" dirty="0"/>
              <a:t>žákům poskytuji možnost svobodné volby (úkolu, času, způsobu řešení, zpracování...)</a:t>
            </a:r>
          </a:p>
          <a:p>
            <a:r>
              <a:rPr lang="cs-CZ" sz="1600" dirty="0"/>
              <a:t>zohledňuji rozdíly ve schopnostech, dovednostech, poznatcích a pracovním tempu žáků -provádím individualizaci a vnitřní diferenciaci výuky</a:t>
            </a:r>
          </a:p>
          <a:p>
            <a:r>
              <a:rPr lang="cs-CZ" sz="1600" dirty="0"/>
              <a:t>zařazuji do výuky sebehodnocení žáků</a:t>
            </a:r>
          </a:p>
          <a:p>
            <a:r>
              <a:rPr lang="cs-CZ" sz="1600" dirty="0"/>
              <a:t>V průběhu hodiny používám formativní hodnocení</a:t>
            </a:r>
          </a:p>
        </p:txBody>
      </p:sp>
    </p:spTree>
    <p:extLst>
      <p:ext uri="{BB962C8B-B14F-4D97-AF65-F5344CB8AC3E}">
        <p14:creationId xmlns:p14="http://schemas.microsoft.com/office/powerpoint/2010/main" val="32608972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B65670-5B34-4834-A55B-81736802DE9E}"/>
              </a:ext>
            </a:extLst>
          </p:cNvPr>
          <p:cNvSpPr>
            <a:spLocks noGrp="1"/>
          </p:cNvSpPr>
          <p:nvPr>
            <p:ph type="title"/>
          </p:nvPr>
        </p:nvSpPr>
        <p:spPr/>
        <p:txBody>
          <a:bodyPr/>
          <a:lstStyle/>
          <a:p>
            <a:r>
              <a:rPr lang="cs-CZ" dirty="0"/>
              <a:t>Kritéria procesu výuky (Kratochvílová, 2012)</a:t>
            </a:r>
          </a:p>
        </p:txBody>
      </p:sp>
      <p:sp>
        <p:nvSpPr>
          <p:cNvPr id="3" name="Zástupný obsah 2">
            <a:extLst>
              <a:ext uri="{FF2B5EF4-FFF2-40B4-BE49-F238E27FC236}">
                <a16:creationId xmlns:a16="http://schemas.microsoft.com/office/drawing/2014/main" id="{1F6A2E64-7DD0-4442-9DB6-C1C2C1DF10B3}"/>
              </a:ext>
            </a:extLst>
          </p:cNvPr>
          <p:cNvSpPr>
            <a:spLocks noGrp="1"/>
          </p:cNvSpPr>
          <p:nvPr>
            <p:ph idx="1"/>
          </p:nvPr>
        </p:nvSpPr>
        <p:spPr/>
        <p:txBody>
          <a:bodyPr>
            <a:normAutofit fontScale="85000" lnSpcReduction="10000"/>
          </a:bodyPr>
          <a:lstStyle/>
          <a:p>
            <a:r>
              <a:rPr lang="cs-CZ" dirty="0"/>
              <a:t>Ve třídě navozuji a udržuji pracovní atmosféru v hodině </a:t>
            </a:r>
          </a:p>
          <a:p>
            <a:r>
              <a:rPr lang="cs-CZ" dirty="0"/>
              <a:t>střídám hromadnou, skupinovou (kooperativní) a individuální výuku – hodina obsahuje aktivity pro společnou, skupinovou i individuální práci</a:t>
            </a:r>
          </a:p>
          <a:p>
            <a:r>
              <a:rPr lang="cs-CZ" dirty="0"/>
              <a:t>zadávám úkoly, při nichž mohou žáci spolupracovat </a:t>
            </a:r>
          </a:p>
          <a:p>
            <a:r>
              <a:rPr lang="cs-CZ" dirty="0"/>
              <a:t>Vytvářím prostor pro řešení  problémových úloh</a:t>
            </a:r>
          </a:p>
          <a:p>
            <a:r>
              <a:rPr lang="cs-CZ" dirty="0"/>
              <a:t>Zadávám žákům problémové úkoly, vytvářím prostor pro jejich řešení </a:t>
            </a:r>
          </a:p>
          <a:p>
            <a:r>
              <a:rPr lang="cs-CZ" dirty="0"/>
              <a:t>při definování učebních úloh používám všech  rovin </a:t>
            </a:r>
            <a:r>
              <a:rPr lang="cs-CZ" dirty="0" err="1"/>
              <a:t>Bloomovy</a:t>
            </a:r>
            <a:r>
              <a:rPr lang="cs-CZ" dirty="0"/>
              <a:t> taxonomie</a:t>
            </a:r>
          </a:p>
          <a:p>
            <a:r>
              <a:rPr lang="cs-CZ" dirty="0"/>
              <a:t>Pracuji s pravidly komunikace, vedu žáky k prezentování získaných informací a diskusi</a:t>
            </a:r>
          </a:p>
        </p:txBody>
      </p:sp>
    </p:spTree>
    <p:extLst>
      <p:ext uri="{BB962C8B-B14F-4D97-AF65-F5344CB8AC3E}">
        <p14:creationId xmlns:p14="http://schemas.microsoft.com/office/powerpoint/2010/main" val="303316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661C48A-5E29-4167-AFFB-9A17B9445BFC}"/>
              </a:ext>
            </a:extLst>
          </p:cNvPr>
          <p:cNvSpPr>
            <a:spLocks noGrp="1"/>
          </p:cNvSpPr>
          <p:nvPr>
            <p:ph type="title"/>
          </p:nvPr>
        </p:nvSpPr>
        <p:spPr/>
        <p:txBody>
          <a:bodyPr/>
          <a:lstStyle/>
          <a:p>
            <a:r>
              <a:rPr lang="cs-CZ" dirty="0"/>
              <a:t>Metody autodiagnostiky –proces výuky (Kratochvílová, 2012)</a:t>
            </a:r>
          </a:p>
        </p:txBody>
      </p:sp>
      <p:sp>
        <p:nvSpPr>
          <p:cNvPr id="3" name="Zástupný obsah 2">
            <a:extLst>
              <a:ext uri="{FF2B5EF4-FFF2-40B4-BE49-F238E27FC236}">
                <a16:creationId xmlns:a16="http://schemas.microsoft.com/office/drawing/2014/main" id="{A574638C-E3B6-46EE-B92B-2434E6CE8B95}"/>
              </a:ext>
            </a:extLst>
          </p:cNvPr>
          <p:cNvSpPr>
            <a:spLocks noGrp="1"/>
          </p:cNvSpPr>
          <p:nvPr>
            <p:ph idx="1"/>
          </p:nvPr>
        </p:nvSpPr>
        <p:spPr/>
        <p:txBody>
          <a:bodyPr>
            <a:normAutofit fontScale="92500" lnSpcReduction="10000"/>
          </a:bodyPr>
          <a:lstStyle/>
          <a:p>
            <a:r>
              <a:rPr lang="cs-CZ" dirty="0"/>
              <a:t>Pozorování sebe sama –sledování svých otázek, pokynů, pohybu...přímo v „akci“</a:t>
            </a:r>
          </a:p>
          <a:p>
            <a:r>
              <a:rPr lang="cs-CZ" dirty="0"/>
              <a:t>Pozorování sebe sama –videozáznam</a:t>
            </a:r>
          </a:p>
          <a:p>
            <a:r>
              <a:rPr lang="cs-CZ" dirty="0"/>
              <a:t>Obsahová analýza dokumentace –příprav (úkolů, metod práce, použití pomůcek, domácích úkolů...)</a:t>
            </a:r>
          </a:p>
          <a:p>
            <a:r>
              <a:rPr lang="cs-CZ" dirty="0"/>
              <a:t>Pozorování reakcí žáků –odpovědi, jednání ve třídě...</a:t>
            </a:r>
          </a:p>
          <a:p>
            <a:r>
              <a:rPr lang="cs-CZ" dirty="0"/>
              <a:t>Zpětná vazba žáků –rozhovor, dotazník, obsahová analýza textu</a:t>
            </a:r>
          </a:p>
          <a:p>
            <a:r>
              <a:rPr lang="cs-CZ" dirty="0"/>
              <a:t>Zpětná vazba jiné osoby</a:t>
            </a:r>
          </a:p>
          <a:p>
            <a:pPr lvl="1"/>
            <a:r>
              <a:rPr lang="cs-CZ" dirty="0"/>
              <a:t>Video feedback </a:t>
            </a:r>
          </a:p>
        </p:txBody>
      </p:sp>
    </p:spTree>
    <p:extLst>
      <p:ext uri="{BB962C8B-B14F-4D97-AF65-F5344CB8AC3E}">
        <p14:creationId xmlns:p14="http://schemas.microsoft.com/office/powerpoint/2010/main" val="31534128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D5A5AE-5E81-4F78-99CA-5F1AB74C3908}"/>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2B57DD7D-7A5E-4597-A24E-F64E04E68FEF}"/>
              </a:ext>
            </a:extLst>
          </p:cNvPr>
          <p:cNvSpPr>
            <a:spLocks noGrp="1"/>
          </p:cNvSpPr>
          <p:nvPr>
            <p:ph idx="1"/>
          </p:nvPr>
        </p:nvSpPr>
        <p:spPr/>
        <p:txBody>
          <a:bodyPr>
            <a:normAutofit fontScale="92500" lnSpcReduction="10000"/>
          </a:bodyPr>
          <a:lstStyle/>
          <a:p>
            <a:r>
              <a:rPr lang="cs-CZ" dirty="0"/>
              <a:t>Hrabal, Vladimír, Pavelková, Isabella. 2010. Jaký jsem učitel. Praha : Portál, 2010. str. 240. ISBN 978-80-7367-755-8.</a:t>
            </a:r>
          </a:p>
          <a:p>
            <a:r>
              <a:rPr lang="cs-CZ" dirty="0"/>
              <a:t>Kratochvílová, J. Autodiagnostika učitele. </a:t>
            </a:r>
            <a:r>
              <a:rPr lang="cs-CZ" b="0" i="0" dirty="0">
                <a:solidFill>
                  <a:srgbClr val="444444"/>
                </a:solidFill>
                <a:effectLst/>
                <a:latin typeface="Arial" panose="020B0604020202020204" pitchFamily="34" charset="0"/>
              </a:rPr>
              <a:t>[přednáška]. Brno: Pedagogická fakulta, 2012.</a:t>
            </a:r>
          </a:p>
          <a:p>
            <a:r>
              <a:rPr lang="en-US" dirty="0"/>
              <a:t>McCormick, M. P., O'Connor, E. E., Cappella, E., &amp; </a:t>
            </a:r>
            <a:r>
              <a:rPr lang="en-US" dirty="0" err="1"/>
              <a:t>McClowry</a:t>
            </a:r>
            <a:r>
              <a:rPr lang="en-US" dirty="0"/>
              <a:t>, S. G. (2015). Getting a good start in school: Effects of INSIGHTS on children with high maintenance temperaments. Early Childhood Research Quarterly,30(PA), 128-139. </a:t>
            </a:r>
            <a:endParaRPr lang="cs-CZ" dirty="0"/>
          </a:p>
          <a:p>
            <a:r>
              <a:rPr lang="cs-CZ" dirty="0"/>
              <a:t>Syslová, Z., Kratochvílová, J., &amp; Fikarová, T. (2018). Pedagogická diagnostika v mateřské škole. Práce s portfoliem dítěte. Portál.</a:t>
            </a:r>
          </a:p>
        </p:txBody>
      </p:sp>
    </p:spTree>
    <p:extLst>
      <p:ext uri="{BB962C8B-B14F-4D97-AF65-F5344CB8AC3E}">
        <p14:creationId xmlns:p14="http://schemas.microsoft.com/office/powerpoint/2010/main" val="13988959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055ED2-4250-4341-A9E5-73148E141CD0}"/>
              </a:ext>
            </a:extLst>
          </p:cNvPr>
          <p:cNvSpPr>
            <a:spLocks noGrp="1"/>
          </p:cNvSpPr>
          <p:nvPr>
            <p:ph type="title"/>
          </p:nvPr>
        </p:nvSpPr>
        <p:spPr/>
        <p:txBody>
          <a:bodyPr/>
          <a:lstStyle/>
          <a:p>
            <a:r>
              <a:rPr lang="cs-CZ"/>
              <a:t>Dotazník temperamentu</a:t>
            </a:r>
          </a:p>
        </p:txBody>
      </p:sp>
      <p:sp>
        <p:nvSpPr>
          <p:cNvPr id="3" name="Zástupný obsah 2">
            <a:extLst>
              <a:ext uri="{FF2B5EF4-FFF2-40B4-BE49-F238E27FC236}">
                <a16:creationId xmlns:a16="http://schemas.microsoft.com/office/drawing/2014/main" id="{353DE971-FEE7-4017-866A-C8E7EC98932A}"/>
              </a:ext>
            </a:extLst>
          </p:cNvPr>
          <p:cNvSpPr>
            <a:spLocks noGrp="1"/>
          </p:cNvSpPr>
          <p:nvPr>
            <p:ph idx="1"/>
          </p:nvPr>
        </p:nvSpPr>
        <p:spPr/>
        <p:txBody>
          <a:bodyPr/>
          <a:lstStyle/>
          <a:p>
            <a:r>
              <a:rPr lang="cs-CZ" dirty="0"/>
              <a:t>https://temperament.wladik.net/</a:t>
            </a:r>
          </a:p>
        </p:txBody>
      </p:sp>
    </p:spTree>
    <p:extLst>
      <p:ext uri="{BB962C8B-B14F-4D97-AF65-F5344CB8AC3E}">
        <p14:creationId xmlns:p14="http://schemas.microsoft.com/office/powerpoint/2010/main" val="4361030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710B5D-4217-4286-9B61-42615C6E27C6}"/>
              </a:ext>
            </a:extLst>
          </p:cNvPr>
          <p:cNvSpPr>
            <a:spLocks noGrp="1"/>
          </p:cNvSpPr>
          <p:nvPr>
            <p:ph type="title"/>
          </p:nvPr>
        </p:nvSpPr>
        <p:spPr/>
        <p:txBody>
          <a:bodyPr/>
          <a:lstStyle/>
          <a:p>
            <a:r>
              <a:rPr lang="cs-CZ" dirty="0"/>
              <a:t>Autodiagnostika učitele</a:t>
            </a:r>
          </a:p>
        </p:txBody>
      </p:sp>
      <p:sp>
        <p:nvSpPr>
          <p:cNvPr id="3" name="Zástupný obsah 2">
            <a:extLst>
              <a:ext uri="{FF2B5EF4-FFF2-40B4-BE49-F238E27FC236}">
                <a16:creationId xmlns:a16="http://schemas.microsoft.com/office/drawing/2014/main" id="{2D2B32BC-E000-4525-B313-C05983ECF600}"/>
              </a:ext>
            </a:extLst>
          </p:cNvPr>
          <p:cNvSpPr>
            <a:spLocks noGrp="1"/>
          </p:cNvSpPr>
          <p:nvPr>
            <p:ph idx="1"/>
          </p:nvPr>
        </p:nvSpPr>
        <p:spPr/>
        <p:txBody>
          <a:bodyPr/>
          <a:lstStyle/>
          <a:p>
            <a:endParaRPr lang="cs-CZ" dirty="0"/>
          </a:p>
          <a:p>
            <a:endParaRPr lang="cs-CZ" dirty="0"/>
          </a:p>
          <a:p>
            <a:r>
              <a:rPr lang="cs-CZ" dirty="0"/>
              <a:t>Porozumění sobě a porozumění druhým - nerozlučitelné aspekty diagnostiky.</a:t>
            </a:r>
          </a:p>
          <a:p>
            <a:endParaRPr lang="cs-CZ" dirty="0"/>
          </a:p>
          <a:p>
            <a:endParaRPr lang="cs-CZ" dirty="0"/>
          </a:p>
        </p:txBody>
      </p:sp>
    </p:spTree>
    <p:extLst>
      <p:ext uri="{BB962C8B-B14F-4D97-AF65-F5344CB8AC3E}">
        <p14:creationId xmlns:p14="http://schemas.microsoft.com/office/powerpoint/2010/main" val="40209499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A342A5F-1C84-4795-8052-E0EBD0E0127B}"/>
              </a:ext>
            </a:extLst>
          </p:cNvPr>
          <p:cNvSpPr>
            <a:spLocks noGrp="1"/>
          </p:cNvSpPr>
          <p:nvPr>
            <p:ph type="title"/>
          </p:nvPr>
        </p:nvSpPr>
        <p:spPr/>
        <p:txBody>
          <a:bodyPr/>
          <a:lstStyle/>
          <a:p>
            <a:r>
              <a:rPr lang="cs-CZ" dirty="0"/>
              <a:t>Sebereflexe učitele, sebepoznání</a:t>
            </a:r>
          </a:p>
        </p:txBody>
      </p:sp>
      <p:sp>
        <p:nvSpPr>
          <p:cNvPr id="3" name="Zástupný obsah 2">
            <a:extLst>
              <a:ext uri="{FF2B5EF4-FFF2-40B4-BE49-F238E27FC236}">
                <a16:creationId xmlns:a16="http://schemas.microsoft.com/office/drawing/2014/main" id="{1183F687-4354-4321-8200-233E61019BA8}"/>
              </a:ext>
            </a:extLst>
          </p:cNvPr>
          <p:cNvSpPr>
            <a:spLocks noGrp="1"/>
          </p:cNvSpPr>
          <p:nvPr>
            <p:ph idx="1"/>
          </p:nvPr>
        </p:nvSpPr>
        <p:spPr/>
        <p:txBody>
          <a:bodyPr/>
          <a:lstStyle/>
          <a:p>
            <a:r>
              <a:rPr lang="cs-CZ" dirty="0" err="1"/>
              <a:t>Autodiagnostické</a:t>
            </a:r>
            <a:r>
              <a:rPr lang="cs-CZ" dirty="0"/>
              <a:t> postupy učitelům pomohou poznat specifiku jejich vlastního pedagogického působení a poznat vlastní učitelskou individualitu i její zdroje.</a:t>
            </a:r>
          </a:p>
          <a:p>
            <a:r>
              <a:rPr lang="cs-CZ" dirty="0"/>
              <a:t>Výsledným efektem je pak nárůst jeho vnímané osobní zdatnosti (</a:t>
            </a:r>
            <a:r>
              <a:rPr lang="cs-CZ" dirty="0" err="1"/>
              <a:t>self-efficacy</a:t>
            </a:r>
            <a:r>
              <a:rPr lang="cs-CZ" dirty="0"/>
              <a:t>) a tím zvýšení efektivity jeho výchovně vzdělávacího působení a v neposlední řadě i snížení pravděpodobnosti vzniku syndromu vyhoření </a:t>
            </a:r>
          </a:p>
        </p:txBody>
      </p:sp>
    </p:spTree>
    <p:extLst>
      <p:ext uri="{BB962C8B-B14F-4D97-AF65-F5344CB8AC3E}">
        <p14:creationId xmlns:p14="http://schemas.microsoft.com/office/powerpoint/2010/main" val="932796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1EEB241-6EDC-47A7-8A0E-263D5D968D7A}"/>
              </a:ext>
            </a:extLst>
          </p:cNvPr>
          <p:cNvSpPr>
            <a:spLocks noGrp="1"/>
          </p:cNvSpPr>
          <p:nvPr>
            <p:ph type="title"/>
          </p:nvPr>
        </p:nvSpPr>
        <p:spPr/>
        <p:txBody>
          <a:bodyPr/>
          <a:lstStyle/>
          <a:p>
            <a:r>
              <a:rPr lang="cs-CZ" dirty="0"/>
              <a:t>Sebepoznání</a:t>
            </a:r>
          </a:p>
        </p:txBody>
      </p:sp>
      <p:sp>
        <p:nvSpPr>
          <p:cNvPr id="3" name="Zástupný obsah 2">
            <a:extLst>
              <a:ext uri="{FF2B5EF4-FFF2-40B4-BE49-F238E27FC236}">
                <a16:creationId xmlns:a16="http://schemas.microsoft.com/office/drawing/2014/main" id="{836DDDA9-EBB2-485D-A5EC-C993A1850D4B}"/>
              </a:ext>
            </a:extLst>
          </p:cNvPr>
          <p:cNvSpPr>
            <a:spLocks noGrp="1"/>
          </p:cNvSpPr>
          <p:nvPr>
            <p:ph idx="1"/>
          </p:nvPr>
        </p:nvSpPr>
        <p:spPr/>
        <p:txBody>
          <a:bodyPr>
            <a:normAutofit lnSpcReduction="10000"/>
          </a:bodyPr>
          <a:lstStyle/>
          <a:p>
            <a:r>
              <a:rPr lang="cs-CZ" dirty="0"/>
              <a:t>Sebepoznání může učitelka dosáhnout například tím, že o sobě přemýšlí v kontextu své osobní historie a mezilidských vztahů, případně v průběhu intervizí či supervizí. </a:t>
            </a:r>
          </a:p>
          <a:p>
            <a:pPr marL="0" indent="0">
              <a:buNone/>
            </a:pPr>
            <a:r>
              <a:rPr lang="cs-CZ" dirty="0"/>
              <a:t>Cesty k sebepoznání jsou různé </a:t>
            </a:r>
            <a:r>
              <a:rPr lang="cs-CZ" dirty="0" err="1"/>
              <a:t>seberozvojové</a:t>
            </a:r>
            <a:r>
              <a:rPr lang="cs-CZ" dirty="0"/>
              <a:t> aktivity </a:t>
            </a:r>
          </a:p>
          <a:p>
            <a:r>
              <a:rPr lang="cs-CZ" dirty="0"/>
              <a:t>psychosociální kurzy – v rámci akreditovaného vzdělávání MŠMT</a:t>
            </a:r>
          </a:p>
          <a:p>
            <a:r>
              <a:rPr lang="cs-CZ" dirty="0"/>
              <a:t> </a:t>
            </a:r>
            <a:r>
              <a:rPr lang="cs-CZ" dirty="0" err="1"/>
              <a:t>sebereflexivní</a:t>
            </a:r>
            <a:r>
              <a:rPr lang="cs-CZ" dirty="0"/>
              <a:t> semináře během studia VŠ atd. (</a:t>
            </a:r>
            <a:r>
              <a:rPr lang="cs-CZ" dirty="0" err="1"/>
              <a:t>mindfullnes</a:t>
            </a:r>
            <a:r>
              <a:rPr lang="cs-CZ" dirty="0"/>
              <a:t>, relaxační techniky,…)</a:t>
            </a:r>
          </a:p>
          <a:p>
            <a:r>
              <a:rPr lang="cs-CZ" dirty="0"/>
              <a:t>supervize, intervize</a:t>
            </a:r>
          </a:p>
        </p:txBody>
      </p:sp>
    </p:spTree>
    <p:extLst>
      <p:ext uri="{BB962C8B-B14F-4D97-AF65-F5344CB8AC3E}">
        <p14:creationId xmlns:p14="http://schemas.microsoft.com/office/powerpoint/2010/main" val="2632396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45E50E-F117-4433-A559-0D67E715B5BA}"/>
              </a:ext>
            </a:extLst>
          </p:cNvPr>
          <p:cNvSpPr>
            <a:spLocks noGrp="1"/>
          </p:cNvSpPr>
          <p:nvPr>
            <p:ph type="title"/>
          </p:nvPr>
        </p:nvSpPr>
        <p:spPr/>
        <p:txBody>
          <a:bodyPr/>
          <a:lstStyle/>
          <a:p>
            <a:r>
              <a:rPr lang="cs-CZ" dirty="0" err="1"/>
              <a:t>Autodiagnostické</a:t>
            </a:r>
            <a:r>
              <a:rPr lang="cs-CZ" dirty="0"/>
              <a:t> postupy</a:t>
            </a:r>
          </a:p>
        </p:txBody>
      </p:sp>
      <p:sp>
        <p:nvSpPr>
          <p:cNvPr id="3" name="Zástupný obsah 2">
            <a:extLst>
              <a:ext uri="{FF2B5EF4-FFF2-40B4-BE49-F238E27FC236}">
                <a16:creationId xmlns:a16="http://schemas.microsoft.com/office/drawing/2014/main" id="{0539A7CA-C379-488F-A1E9-9AFECEFE4842}"/>
              </a:ext>
            </a:extLst>
          </p:cNvPr>
          <p:cNvSpPr>
            <a:spLocks noGrp="1"/>
          </p:cNvSpPr>
          <p:nvPr>
            <p:ph idx="1"/>
          </p:nvPr>
        </p:nvSpPr>
        <p:spPr/>
        <p:txBody>
          <a:bodyPr>
            <a:normAutofit fontScale="85000" lnSpcReduction="10000"/>
          </a:bodyPr>
          <a:lstStyle/>
          <a:p>
            <a:r>
              <a:rPr lang="cs-CZ" dirty="0"/>
              <a:t>Z výsledků </a:t>
            </a:r>
            <a:r>
              <a:rPr lang="cs-CZ" dirty="0" err="1"/>
              <a:t>autodiagnostických</a:t>
            </a:r>
            <a:r>
              <a:rPr lang="cs-CZ" dirty="0"/>
              <a:t> postupů lze vytěžit informace pro vlastní učitelskou práci </a:t>
            </a:r>
          </a:p>
          <a:p>
            <a:r>
              <a:rPr lang="cs-CZ" dirty="0"/>
              <a:t>zvýšení diagnostické citlivosti</a:t>
            </a:r>
          </a:p>
          <a:p>
            <a:r>
              <a:rPr lang="cs-CZ" dirty="0"/>
              <a:t> součinnost s žáky</a:t>
            </a:r>
          </a:p>
          <a:p>
            <a:r>
              <a:rPr lang="cs-CZ" dirty="0"/>
              <a:t> zvažování efektů výukových inovací</a:t>
            </a:r>
          </a:p>
          <a:p>
            <a:r>
              <a:rPr lang="cs-CZ" dirty="0"/>
              <a:t> předcházení těžkostem a nedorozuměním </a:t>
            </a:r>
          </a:p>
          <a:p>
            <a:r>
              <a:rPr lang="cs-CZ" dirty="0"/>
              <a:t>optimalizaci svých postupů </a:t>
            </a:r>
          </a:p>
          <a:p>
            <a:r>
              <a:rPr lang="cs-CZ" dirty="0"/>
              <a:t>je možné výsledky </a:t>
            </a:r>
            <a:r>
              <a:rPr lang="cs-CZ" dirty="0" err="1"/>
              <a:t>autodiagnostických</a:t>
            </a:r>
            <a:r>
              <a:rPr lang="cs-CZ" dirty="0"/>
              <a:t> analýz spolu s vedením školy účinně využívat pro vnitřní evaluaci školy</a:t>
            </a:r>
          </a:p>
        </p:txBody>
      </p:sp>
    </p:spTree>
    <p:extLst>
      <p:ext uri="{BB962C8B-B14F-4D97-AF65-F5344CB8AC3E}">
        <p14:creationId xmlns:p14="http://schemas.microsoft.com/office/powerpoint/2010/main" val="33763989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6E7F1A2-A957-4258-A2A7-382C4C962D9F}"/>
              </a:ext>
            </a:extLst>
          </p:cNvPr>
          <p:cNvSpPr>
            <a:spLocks noGrp="1"/>
          </p:cNvSpPr>
          <p:nvPr>
            <p:ph type="title"/>
          </p:nvPr>
        </p:nvSpPr>
        <p:spPr/>
        <p:txBody>
          <a:bodyPr/>
          <a:lstStyle/>
          <a:p>
            <a:r>
              <a:rPr lang="cs-CZ" dirty="0"/>
              <a:t>Subjektivní teorie</a:t>
            </a:r>
          </a:p>
        </p:txBody>
      </p:sp>
      <p:sp>
        <p:nvSpPr>
          <p:cNvPr id="3" name="Zástupný obsah 2">
            <a:extLst>
              <a:ext uri="{FF2B5EF4-FFF2-40B4-BE49-F238E27FC236}">
                <a16:creationId xmlns:a16="http://schemas.microsoft.com/office/drawing/2014/main" id="{1AC74058-7F83-4A38-8F4E-E1C2566A8BEB}"/>
              </a:ext>
            </a:extLst>
          </p:cNvPr>
          <p:cNvSpPr>
            <a:spLocks noGrp="1"/>
          </p:cNvSpPr>
          <p:nvPr>
            <p:ph idx="1"/>
          </p:nvPr>
        </p:nvSpPr>
        <p:spPr/>
        <p:txBody>
          <a:bodyPr/>
          <a:lstStyle/>
          <a:p>
            <a:r>
              <a:rPr lang="cs-CZ" dirty="0"/>
              <a:t>Můžeme rozlišovat subjektivní teorie vztahující se k vyučovacímu předmětu (Müller 2004), k zdrojům školní úspěšnosti/neúspěšnost žáků a konstrukty vztahující se k interpretaci chování jednotlivých žáků učitelem (Hrabal, Pavelková 2010).</a:t>
            </a:r>
          </a:p>
          <a:p>
            <a:r>
              <a:rPr lang="cs-CZ" dirty="0"/>
              <a:t>Síla vlivu subjektivních teorii na vlastní činnost učitele nebývá plně uvědomována.</a:t>
            </a:r>
          </a:p>
        </p:txBody>
      </p:sp>
    </p:spTree>
    <p:extLst>
      <p:ext uri="{BB962C8B-B14F-4D97-AF65-F5344CB8AC3E}">
        <p14:creationId xmlns:p14="http://schemas.microsoft.com/office/powerpoint/2010/main" val="38091626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F38228-4119-4867-B428-3132804B3D96}"/>
              </a:ext>
            </a:extLst>
          </p:cNvPr>
          <p:cNvSpPr>
            <a:spLocks noGrp="1"/>
          </p:cNvSpPr>
          <p:nvPr>
            <p:ph type="title"/>
          </p:nvPr>
        </p:nvSpPr>
        <p:spPr/>
        <p:txBody>
          <a:bodyPr/>
          <a:lstStyle/>
          <a:p>
            <a:r>
              <a:rPr lang="cs-CZ" dirty="0"/>
              <a:t>Subjektivní teorie (příklady)</a:t>
            </a:r>
          </a:p>
        </p:txBody>
      </p:sp>
      <p:sp>
        <p:nvSpPr>
          <p:cNvPr id="3" name="Zástupný obsah 2">
            <a:extLst>
              <a:ext uri="{FF2B5EF4-FFF2-40B4-BE49-F238E27FC236}">
                <a16:creationId xmlns:a16="http://schemas.microsoft.com/office/drawing/2014/main" id="{AEAF08DB-2D8E-4CF5-836D-CB8A7D4DFA27}"/>
              </a:ext>
            </a:extLst>
          </p:cNvPr>
          <p:cNvSpPr>
            <a:spLocks noGrp="1"/>
          </p:cNvSpPr>
          <p:nvPr>
            <p:ph idx="1"/>
          </p:nvPr>
        </p:nvSpPr>
        <p:spPr/>
        <p:txBody>
          <a:bodyPr/>
          <a:lstStyle/>
          <a:p>
            <a:r>
              <a:rPr lang="cs-CZ" dirty="0"/>
              <a:t>„Výuka větného rozboru je důležitá/nedůležitá“ </a:t>
            </a:r>
          </a:p>
          <a:p>
            <a:r>
              <a:rPr lang="cs-CZ" dirty="0"/>
              <a:t>„Problémové příklady naučí/nenaučí žáky myslet“</a:t>
            </a:r>
          </a:p>
          <a:p>
            <a:r>
              <a:rPr lang="cs-CZ" dirty="0"/>
              <a:t>„Za většinu poruch chování u žáků je vinna rodina.“</a:t>
            </a:r>
          </a:p>
          <a:p>
            <a:endParaRPr lang="cs-CZ" dirty="0"/>
          </a:p>
          <a:p>
            <a:r>
              <a:rPr lang="cs-CZ" dirty="0"/>
              <a:t>Učitelovy subjektivní koncepty se mohou s objektivními informacemi značně rozcházet!</a:t>
            </a:r>
          </a:p>
        </p:txBody>
      </p:sp>
    </p:spTree>
    <p:extLst>
      <p:ext uri="{BB962C8B-B14F-4D97-AF65-F5344CB8AC3E}">
        <p14:creationId xmlns:p14="http://schemas.microsoft.com/office/powerpoint/2010/main" val="19465955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6E4BF15-6D43-4A6F-9BAE-E4A2BB3BB45C}"/>
              </a:ext>
            </a:extLst>
          </p:cNvPr>
          <p:cNvSpPr>
            <a:spLocks noGrp="1"/>
          </p:cNvSpPr>
          <p:nvPr>
            <p:ph type="title"/>
          </p:nvPr>
        </p:nvSpPr>
        <p:spPr>
          <a:xfrm>
            <a:off x="1544856" y="357479"/>
            <a:ext cx="9520158" cy="1049235"/>
          </a:xfrm>
        </p:spPr>
        <p:txBody>
          <a:bodyPr>
            <a:normAutofit fontScale="90000"/>
          </a:bodyPr>
          <a:lstStyle/>
          <a:p>
            <a:r>
              <a:rPr lang="cs-CZ" dirty="0"/>
              <a:t>Schematické znázornění vztahu sebereflexe a </a:t>
            </a:r>
            <a:r>
              <a:rPr lang="cs-CZ" dirty="0" err="1"/>
              <a:t>autodiagnostické</a:t>
            </a:r>
            <a:r>
              <a:rPr lang="cs-CZ" dirty="0"/>
              <a:t> činnosti učitele (Pavelková, Hrabal in Spilková, Vašutová 2008)</a:t>
            </a:r>
          </a:p>
        </p:txBody>
      </p:sp>
      <p:pic>
        <p:nvPicPr>
          <p:cNvPr id="4" name="Zástupný obsah 3">
            <a:extLst>
              <a:ext uri="{FF2B5EF4-FFF2-40B4-BE49-F238E27FC236}">
                <a16:creationId xmlns:a16="http://schemas.microsoft.com/office/drawing/2014/main" id="{78EF4129-7A42-4EF4-82BB-2FECC317976A}"/>
              </a:ext>
            </a:extLst>
          </p:cNvPr>
          <p:cNvPicPr>
            <a:picLocks noGrp="1" noChangeAspect="1"/>
          </p:cNvPicPr>
          <p:nvPr>
            <p:ph idx="1"/>
          </p:nvPr>
        </p:nvPicPr>
        <p:blipFill>
          <a:blip r:embed="rId2"/>
          <a:stretch>
            <a:fillRect/>
          </a:stretch>
        </p:blipFill>
        <p:spPr>
          <a:xfrm>
            <a:off x="2162581" y="1329136"/>
            <a:ext cx="6280379" cy="4851690"/>
          </a:xfrm>
          <a:prstGeom prst="rect">
            <a:avLst/>
          </a:prstGeom>
        </p:spPr>
      </p:pic>
    </p:spTree>
    <p:extLst>
      <p:ext uri="{BB962C8B-B14F-4D97-AF65-F5344CB8AC3E}">
        <p14:creationId xmlns:p14="http://schemas.microsoft.com/office/powerpoint/2010/main" val="4978980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01E442-620C-411F-A64C-2290D7967985}"/>
              </a:ext>
            </a:extLst>
          </p:cNvPr>
          <p:cNvSpPr>
            <a:spLocks noGrp="1"/>
          </p:cNvSpPr>
          <p:nvPr>
            <p:ph type="title"/>
          </p:nvPr>
        </p:nvSpPr>
        <p:spPr/>
        <p:txBody>
          <a:bodyPr/>
          <a:lstStyle/>
          <a:p>
            <a:r>
              <a:rPr lang="cs-CZ" dirty="0"/>
              <a:t>Subjektivní teorie osobnosti</a:t>
            </a:r>
          </a:p>
        </p:txBody>
      </p:sp>
      <p:sp>
        <p:nvSpPr>
          <p:cNvPr id="3" name="Zástupný obsah 2">
            <a:extLst>
              <a:ext uri="{FF2B5EF4-FFF2-40B4-BE49-F238E27FC236}">
                <a16:creationId xmlns:a16="http://schemas.microsoft.com/office/drawing/2014/main" id="{DEF23591-5FB4-45E7-AC92-29D049D5A76F}"/>
              </a:ext>
            </a:extLst>
          </p:cNvPr>
          <p:cNvSpPr>
            <a:spLocks noGrp="1"/>
          </p:cNvSpPr>
          <p:nvPr>
            <p:ph idx="1"/>
          </p:nvPr>
        </p:nvSpPr>
        <p:spPr/>
        <p:txBody>
          <a:bodyPr/>
          <a:lstStyle/>
          <a:p>
            <a:r>
              <a:rPr lang="cs-CZ" dirty="0"/>
              <a:t>posuzování druhých (zejména osobnosti a inteligence) je silně spojeno s implicitní teorií osobnosti diagnostikujícího  (např. </a:t>
            </a:r>
            <a:r>
              <a:rPr lang="cs-CZ" dirty="0" err="1"/>
              <a:t>Baudson</a:t>
            </a:r>
            <a:r>
              <a:rPr lang="cs-CZ" dirty="0"/>
              <a:t>, </a:t>
            </a:r>
            <a:r>
              <a:rPr lang="cs-CZ" dirty="0" err="1"/>
              <a:t>Precke</a:t>
            </a:r>
            <a:r>
              <a:rPr lang="cs-CZ" dirty="0"/>
              <a:t>, 2013; </a:t>
            </a:r>
            <a:r>
              <a:rPr lang="cs-CZ" dirty="0" err="1"/>
              <a:t>Lohmöller</a:t>
            </a:r>
            <a:r>
              <a:rPr lang="cs-CZ" dirty="0"/>
              <a:t>, Mandl, Hanke,1976), což může mít též nepříznivé důsledky v diagnostice. </a:t>
            </a:r>
          </a:p>
          <a:p>
            <a:r>
              <a:rPr lang="cs-CZ" b="1" dirty="0"/>
              <a:t>Implicitní teorie osobnosti </a:t>
            </a:r>
            <a:r>
              <a:rPr lang="cs-CZ" dirty="0"/>
              <a:t>je celkové posuzování osobnosti na základě jedné nebo několika málo vlastností. Při utváření prvního dojmu předpokládáme, že ten, kdo má určitý povahový rys, má také několik dalších, které s prvním rysem nevědomky spojujeme.</a:t>
            </a:r>
          </a:p>
        </p:txBody>
      </p:sp>
    </p:spTree>
    <p:extLst>
      <p:ext uri="{BB962C8B-B14F-4D97-AF65-F5344CB8AC3E}">
        <p14:creationId xmlns:p14="http://schemas.microsoft.com/office/powerpoint/2010/main" val="2503525364"/>
      </p:ext>
    </p:extLst>
  </p:cSld>
  <p:clrMapOvr>
    <a:masterClrMapping/>
  </p:clrMapOvr>
</p:sld>
</file>

<file path=ppt/theme/theme1.xml><?xml version="1.0" encoding="utf-8"?>
<a:theme xmlns:a="http://schemas.openxmlformats.org/drawingml/2006/main" name="Galerie">
  <a:themeElements>
    <a:clrScheme name="Gallery">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fontScheme name="Gallery">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AC464412-510E-4F2B-8947-A0DDBD028997}"/>
    </a:ext>
  </a:extLst>
</a:theme>
</file>

<file path=docProps/app.xml><?xml version="1.0" encoding="utf-8"?>
<Properties xmlns="http://schemas.openxmlformats.org/officeDocument/2006/extended-properties" xmlns:vt="http://schemas.openxmlformats.org/officeDocument/2006/docPropsVTypes">
  <Template>TM10001114[[fn=Galerie]]</Template>
  <TotalTime>1031</TotalTime>
  <Words>1177</Words>
  <Application>Microsoft Office PowerPoint</Application>
  <PresentationFormat>Širokoúhlá obrazovka</PresentationFormat>
  <Paragraphs>83</Paragraphs>
  <Slides>19</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19</vt:i4>
      </vt:variant>
    </vt:vector>
  </HeadingPairs>
  <TitlesOfParts>
    <vt:vector size="22" baseType="lpstr">
      <vt:lpstr>Arial</vt:lpstr>
      <vt:lpstr>Palatino Linotype</vt:lpstr>
      <vt:lpstr>Galerie</vt:lpstr>
      <vt:lpstr>Sebepojetí učitele Autodiagnostika učitele (Jaký jsem učitel?)</vt:lpstr>
      <vt:lpstr>Autodiagnostika učitele</vt:lpstr>
      <vt:lpstr>Sebereflexe učitele, sebepoznání</vt:lpstr>
      <vt:lpstr>Sebepoznání</vt:lpstr>
      <vt:lpstr>Autodiagnostické postupy</vt:lpstr>
      <vt:lpstr>Subjektivní teorie</vt:lpstr>
      <vt:lpstr>Subjektivní teorie (příklady)</vt:lpstr>
      <vt:lpstr>Schematické znázornění vztahu sebereflexe a autodiagnostické činnosti učitele (Pavelková, Hrabal in Spilková, Vašutová 2008)</vt:lpstr>
      <vt:lpstr>Subjektivní teorie osobnosti</vt:lpstr>
      <vt:lpstr>Autodiagnostika - temperament</vt:lpstr>
      <vt:lpstr>Autodiagnostika - temperament</vt:lpstr>
      <vt:lpstr>Goodness of fit v práci učitele</vt:lpstr>
      <vt:lpstr>Příklad</vt:lpstr>
      <vt:lpstr>Proces výchovy a vzdělávání -průběh interakce učitele s žáky při vyučovací hodině</vt:lpstr>
      <vt:lpstr>Kritéria procesu výuky (Kratochvílová, 2012)</vt:lpstr>
      <vt:lpstr>Kritéria procesu výuky (Kratochvílová, 2012)</vt:lpstr>
      <vt:lpstr>Metody autodiagnostiky –proces výuky (Kratochvílová, 2012)</vt:lpstr>
      <vt:lpstr>Prezentace aplikace PowerPoint</vt:lpstr>
      <vt:lpstr>Dotazník temperamentu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Autodiagnostika učitele (Jaký jsem učitel?)</dc:title>
  <dc:creator>Táňa Fikarová</dc:creator>
  <cp:lastModifiedBy>Monika Nacházelová</cp:lastModifiedBy>
  <cp:revision>5</cp:revision>
  <dcterms:created xsi:type="dcterms:W3CDTF">2020-12-07T07:16:42Z</dcterms:created>
  <dcterms:modified xsi:type="dcterms:W3CDTF">2021-12-06T13:53:06Z</dcterms:modified>
</cp:coreProperties>
</file>