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72" r:id="rId3"/>
    <p:sldId id="257" r:id="rId4"/>
    <p:sldId id="283" r:id="rId5"/>
    <p:sldId id="284" r:id="rId6"/>
    <p:sldId id="261" r:id="rId7"/>
    <p:sldId id="267" r:id="rId8"/>
    <p:sldId id="268" r:id="rId9"/>
    <p:sldId id="269" r:id="rId10"/>
    <p:sldId id="270" r:id="rId11"/>
    <p:sldId id="271" r:id="rId12"/>
    <p:sldId id="285" r:id="rId13"/>
    <p:sldId id="286" r:id="rId14"/>
    <p:sldId id="341" r:id="rId15"/>
    <p:sldId id="259" r:id="rId16"/>
    <p:sldId id="279" r:id="rId17"/>
    <p:sldId id="281" r:id="rId18"/>
    <p:sldId id="275" r:id="rId19"/>
    <p:sldId id="274" r:id="rId20"/>
    <p:sldId id="277" r:id="rId21"/>
    <p:sldId id="34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3593-82DF-432C-AB23-163FBC442966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6FCE5-76EF-4E39-807C-1EC890E8A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72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Pak by mohly ostatním představit, co komentovaly. A my bychom otázkami mohly podpořit jejich úvahy o sobě – co se o sobě dověděly, s čím jim reflexe pomohla 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FD48-ACF2-4B27-8C58-1E55D6E7327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5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02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0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8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81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44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1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12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9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5C2F61-E4D6-40E5-AD5C-C72E771DB6C8}" type="datetimeFigureOut">
              <a:rPr lang="cs-CZ" smtClean="0"/>
              <a:t>24.12.2020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CBB7D2-47AF-406C-885D-1AEAAE4ECCD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0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book?id=101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/>
              <a:t>Autodiagnostika a profesní </a:t>
            </a:r>
            <a:r>
              <a:rPr lang="cs-CZ" dirty="0" err="1"/>
              <a:t>portfoliO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Zora Syslová</a:t>
            </a:r>
          </a:p>
        </p:txBody>
      </p:sp>
    </p:spTree>
    <p:extLst>
      <p:ext uri="{BB962C8B-B14F-4D97-AF65-F5344CB8AC3E}">
        <p14:creationId xmlns:p14="http://schemas.microsoft.com/office/powerpoint/2010/main" val="172618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VAŠE PROFESNÍ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FUNKCE</a:t>
            </a:r>
          </a:p>
          <a:p>
            <a:r>
              <a:rPr lang="cs-CZ" b="1" dirty="0"/>
              <a:t>formativní </a:t>
            </a:r>
            <a:r>
              <a:rPr lang="mr-IN" b="1" dirty="0"/>
              <a:t>–</a:t>
            </a:r>
            <a:r>
              <a:rPr lang="cs-CZ" b="1" dirty="0"/>
              <a:t> </a:t>
            </a:r>
            <a:r>
              <a:rPr lang="cs-CZ" dirty="0"/>
              <a:t>v průběhu vašeho učení, profesního rozvoje a utváření profesního myšlení a uvažování;</a:t>
            </a:r>
            <a:endParaRPr lang="cs-CZ" b="1" i="1" dirty="0"/>
          </a:p>
          <a:p>
            <a:pPr lvl="0"/>
            <a:r>
              <a:rPr lang="cs-CZ" b="1" dirty="0" err="1"/>
              <a:t>sumativní</a:t>
            </a:r>
            <a:r>
              <a:rPr lang="cs-CZ" b="1" dirty="0"/>
              <a:t> - </a:t>
            </a:r>
            <a:r>
              <a:rPr lang="cs-CZ" dirty="0"/>
              <a:t>zejména při státní závěrečné zkoušce (SZZ), která je plánována jako zkouška profesní způsobilosti, nikoli jako zkouška teoretických znalostí. Státní závěrečná zkouška by měla ověřovat vaši způsobilost k výkonu profese učitele s využitím vašeho portfolia;</a:t>
            </a:r>
            <a:endParaRPr lang="cs-CZ" b="1" i="1" dirty="0"/>
          </a:p>
          <a:p>
            <a:r>
              <a:rPr lang="cs-CZ" b="1" dirty="0"/>
              <a:t>prezentační</a:t>
            </a:r>
            <a:r>
              <a:rPr lang="cs-CZ" dirty="0"/>
              <a:t> </a:t>
            </a:r>
            <a:r>
              <a:rPr lang="mr-IN" dirty="0"/>
              <a:t>–</a:t>
            </a:r>
            <a:r>
              <a:rPr lang="cs-CZ" dirty="0"/>
              <a:t> např. při vstupu do praxe, respektive při ucházení se o místo učitele.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7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VAŠE PROFESNÍ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Prostřednictvím portfolia získáváte novou roli, stáváte se </a:t>
            </a:r>
            <a:r>
              <a:rPr lang="cs-CZ" b="1" dirty="0"/>
              <a:t>plnohodnotným spoluaktérem vlastního profesního rozvoje a jeho hodnocení </a:t>
            </a:r>
            <a:r>
              <a:rPr lang="cs-CZ" dirty="0"/>
              <a:t>(</a:t>
            </a:r>
            <a:r>
              <a:rPr lang="cs-CZ" i="1" dirty="0"/>
              <a:t>student </a:t>
            </a:r>
            <a:r>
              <a:rPr lang="cs-CZ" i="1" dirty="0" err="1"/>
              <a:t>ownership</a:t>
            </a:r>
            <a:r>
              <a:rPr lang="cs-CZ" dirty="0"/>
              <a:t>), neboli, jak to formulovali L. a P. </a:t>
            </a:r>
            <a:r>
              <a:rPr lang="cs-CZ" dirty="0" err="1"/>
              <a:t>Paulsonovi</a:t>
            </a:r>
            <a:r>
              <a:rPr lang="cs-CZ" dirty="0"/>
              <a:t> (1996, s. 41), „</a:t>
            </a:r>
            <a:r>
              <a:rPr lang="cs-CZ" i="1" dirty="0"/>
              <a:t>můžete se naprosto legitimně snažit promyšleně ovlivňovat názory ostatních</a:t>
            </a:r>
            <a:r>
              <a:rPr lang="cs-CZ" dirty="0"/>
              <a:t>“.</a:t>
            </a:r>
            <a:r>
              <a:rPr lang="cs-CZ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9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3">
            <a:extLst>
              <a:ext uri="{FF2B5EF4-FFF2-40B4-BE49-F238E27FC236}">
                <a16:creationId xmlns:a16="http://schemas.microsoft.com/office/drawing/2014/main" id="{E4B1A64E-E7BE-4937-9528-D606545E0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1" b="3439"/>
          <a:stretch/>
        </p:blipFill>
        <p:spPr>
          <a:xfrm>
            <a:off x="20" y="-46989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359D19-8E80-448B-A441-86068DEA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49" y="152400"/>
            <a:ext cx="4015078" cy="3759724"/>
          </a:xfrm>
          <a:prstGeom prst="ellipse">
            <a:avLst/>
          </a:prstGeom>
          <a:solidFill>
            <a:srgbClr val="C99A43"/>
          </a:solidFill>
          <a:ln w="174625" cmpd="thinThick">
            <a:solidFill>
              <a:srgbClr val="DEB4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b="1" dirty="0">
                <a:solidFill>
                  <a:srgbClr val="FFFFFF"/>
                </a:solidFill>
                <a:latin typeface="Cambria" panose="02040503050406030204" pitchFamily="18" charset="0"/>
              </a:rPr>
              <a:t>3. Obsah p</a:t>
            </a:r>
            <a:r>
              <a:rPr lang="cs-CZ" sz="3600" dirty="0">
                <a:solidFill>
                  <a:srgbClr val="FFFFFF"/>
                </a:solidFill>
                <a:latin typeface="Cambria" panose="02040503050406030204" pitchFamily="18" charset="0"/>
              </a:rPr>
              <a:t>ortfolia</a:t>
            </a:r>
            <a:endParaRPr lang="en-US" sz="36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4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9">
            <a:extLst>
              <a:ext uri="{FF2B5EF4-FFF2-40B4-BE49-F238E27FC236}">
                <a16:creationId xmlns:a16="http://schemas.microsoft.com/office/drawing/2014/main" id="{AE2A5CA8-C718-45F4-90FA-97213CF17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10F58EC-A1CC-4DE1-BB31-7FAA33744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?</a:t>
            </a:r>
          </a:p>
          <a:p>
            <a:pPr marL="0" indent="0" algn="ctr">
              <a:buNone/>
            </a:pPr>
            <a:r>
              <a:rPr lang="cs-CZ" sz="1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?        </a:t>
            </a:r>
            <a:r>
              <a:rPr lang="cs-CZ" sz="1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PORTFOLIA</a:t>
            </a:r>
            <a:r>
              <a:rPr lang="cs-CZ" sz="1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cs-CZ" sz="1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?                      ?</a:t>
            </a:r>
          </a:p>
          <a:p>
            <a:pPr marL="0" indent="0">
              <a:buNone/>
            </a:pPr>
            <a:endParaRPr lang="en-US" sz="10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2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C044F-9A00-440F-95B6-33B5FA11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portfolia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F74DC1-4E4D-4D39-AA10-C4A0FE163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006" y="2453712"/>
            <a:ext cx="4389120" cy="3762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400"/>
          </a:p>
          <a:p>
            <a:pPr marL="0" indent="0" algn="ctr">
              <a:buNone/>
            </a:pPr>
            <a:r>
              <a:rPr lang="cs-CZ" sz="2400"/>
              <a:t>Děti a já</a:t>
            </a:r>
          </a:p>
          <a:p>
            <a:pPr marL="0" indent="0" algn="ctr">
              <a:buNone/>
            </a:pPr>
            <a:r>
              <a:rPr lang="cs-CZ" sz="2400"/>
              <a:t>Okolí a já</a:t>
            </a:r>
          </a:p>
          <a:p>
            <a:pPr marL="0" indent="0" algn="ctr">
              <a:buNone/>
            </a:pPr>
            <a:r>
              <a:rPr lang="cs-CZ" sz="2400"/>
              <a:t>Očima druhých</a:t>
            </a:r>
            <a:endParaRPr lang="en-US" sz="2400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CE3811-DDCE-4435-8728-18403CF4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82B159-E07C-4CB9-92A4-E7A9600AB687}" type="datetime1">
              <a:rPr lang="cs-CZ" smtClean="0"/>
              <a:t>24.12.2020</a:t>
            </a:fld>
            <a:endParaRPr lang="en-US" dirty="0"/>
          </a:p>
        </p:txBody>
      </p:sp>
      <p:pic>
        <p:nvPicPr>
          <p:cNvPr id="6" name="Picture 2" descr="Popis není dostupný.">
            <a:extLst>
              <a:ext uri="{FF2B5EF4-FFF2-40B4-BE49-F238E27FC236}">
                <a16:creationId xmlns:a16="http://schemas.microsoft.com/office/drawing/2014/main" id="{E894C2CA-AD7E-41D6-B703-729EF0DF3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989" y="4079558"/>
            <a:ext cx="6462183" cy="2732087"/>
          </a:xfrm>
          <a:prstGeom prst="rect">
            <a:avLst/>
          </a:prstGeom>
          <a:noFill/>
        </p:spPr>
      </p:pic>
      <p:pic>
        <p:nvPicPr>
          <p:cNvPr id="7" name="Zástupný symbol pro obsah 3" descr="annual-rings-2924661_960_720.jpg">
            <a:extLst>
              <a:ext uri="{FF2B5EF4-FFF2-40B4-BE49-F238E27FC236}">
                <a16:creationId xmlns:a16="http://schemas.microsoft.com/office/drawing/2014/main" id="{A59D41AC-2465-446C-AEC5-BC439270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746" y="128194"/>
            <a:ext cx="5539667" cy="369311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AE99CE-0A67-45F9-9352-3FA3904C1DB7}"/>
              </a:ext>
            </a:extLst>
          </p:cNvPr>
          <p:cNvSpPr txBox="1"/>
          <p:nvPr/>
        </p:nvSpPr>
        <p:spPr>
          <a:xfrm>
            <a:off x="6232124" y="515352"/>
            <a:ext cx="3413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Moje profesní filozofie </a:t>
            </a:r>
          </a:p>
          <a:p>
            <a:r>
              <a:rPr lang="cs-CZ" sz="2800">
                <a:solidFill>
                  <a:schemeClr val="bg1"/>
                </a:solidFill>
              </a:rPr>
              <a:t>Moje profesní kompetence</a:t>
            </a:r>
          </a:p>
          <a:p>
            <a:r>
              <a:rPr lang="cs-CZ" sz="2800">
                <a:solidFill>
                  <a:schemeClr val="bg1"/>
                </a:solidFill>
              </a:rPr>
              <a:t>Moje profesní vzdělávání 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1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objekt pre text 15">
            <a:extLst>
              <a:ext uri="{FF2B5EF4-FFF2-40B4-BE49-F238E27FC236}">
                <a16:creationId xmlns:a16="http://schemas.microsoft.com/office/drawing/2014/main" id="{E19DCCD0-4672-4612-9D75-44615BEF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3976" y="523556"/>
            <a:ext cx="2379999" cy="8019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a třída</a:t>
            </a:r>
          </a:p>
        </p:txBody>
      </p:sp>
      <p:sp>
        <p:nvSpPr>
          <p:cNvPr id="17" name="Zástupný objekt pre text 16">
            <a:extLst>
              <a:ext uri="{FF2B5EF4-FFF2-40B4-BE49-F238E27FC236}">
                <a16:creationId xmlns:a16="http://schemas.microsoft.com/office/drawing/2014/main" id="{E5CFD71C-1680-4147-92F4-3DAFA7D4A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163" y="554815"/>
            <a:ext cx="2672822" cy="8019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mě vidí druzí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Zástupný objekt pre obsah 21">
            <a:extLst>
              <a:ext uri="{FF2B5EF4-FFF2-40B4-BE49-F238E27FC236}">
                <a16:creationId xmlns:a16="http://schemas.microsoft.com/office/drawing/2014/main" id="{7EB67F4E-9D51-4C25-8C82-934D4C223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4992" r="20759" b="7842"/>
          <a:stretch/>
        </p:blipFill>
        <p:spPr>
          <a:xfrm>
            <a:off x="6386015" y="1226984"/>
            <a:ext cx="2765886" cy="3378167"/>
          </a:xfrm>
          <a:prstGeom prst="rect">
            <a:avLst/>
          </a:prstGeom>
        </p:spPr>
      </p:pic>
      <p:pic>
        <p:nvPicPr>
          <p:cNvPr id="7" name="Zástupný objekt pre obsah 7">
            <a:extLst>
              <a:ext uri="{FF2B5EF4-FFF2-40B4-BE49-F238E27FC236}">
                <a16:creationId xmlns:a16="http://schemas.microsoft.com/office/drawing/2014/main" id="{BD2EC443-2EBA-4D10-ACEA-B8C0012CA6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t="10357" r="16110" b="7572"/>
          <a:stretch/>
        </p:blipFill>
        <p:spPr>
          <a:xfrm>
            <a:off x="833163" y="1226984"/>
            <a:ext cx="2672822" cy="3378167"/>
          </a:xfrm>
        </p:spPr>
      </p:pic>
      <p:pic>
        <p:nvPicPr>
          <p:cNvPr id="6" name="Zástupný objekt pre obsah 22">
            <a:extLst>
              <a:ext uri="{FF2B5EF4-FFF2-40B4-BE49-F238E27FC236}">
                <a16:creationId xmlns:a16="http://schemas.microsoft.com/office/drawing/2014/main" id="{AD273527-7CE3-45BF-A915-2EC6CE8B6E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18187" r="22561" b="11274"/>
          <a:stretch/>
        </p:blipFill>
        <p:spPr>
          <a:xfrm>
            <a:off x="3620129" y="2878838"/>
            <a:ext cx="2648429" cy="3452626"/>
          </a:xfrm>
          <a:prstGeom prst="rect">
            <a:avLst/>
          </a:prstGeom>
        </p:spPr>
      </p:pic>
      <p:sp>
        <p:nvSpPr>
          <p:cNvPr id="8" name="Zástupný objekt pre text 13">
            <a:extLst>
              <a:ext uri="{FF2B5EF4-FFF2-40B4-BE49-F238E27FC236}">
                <a16:creationId xmlns:a16="http://schemas.microsoft.com/office/drawing/2014/main" id="{DCBCB261-94E4-4B91-9DC6-3E890EEDCB44}"/>
              </a:ext>
            </a:extLst>
          </p:cNvPr>
          <p:cNvSpPr txBox="1">
            <a:spLocks/>
          </p:cNvSpPr>
          <p:nvPr/>
        </p:nvSpPr>
        <p:spPr>
          <a:xfrm flipH="1">
            <a:off x="3505985" y="2124075"/>
            <a:ext cx="2765886" cy="662192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a dítě</a:t>
            </a:r>
          </a:p>
        </p:txBody>
      </p:sp>
      <p:pic>
        <p:nvPicPr>
          <p:cNvPr id="9" name="Zástupný objekt pre obsah 17">
            <a:extLst>
              <a:ext uri="{FF2B5EF4-FFF2-40B4-BE49-F238E27FC236}">
                <a16:creationId xmlns:a16="http://schemas.microsoft.com/office/drawing/2014/main" id="{9C12D346-C0B1-4539-81A9-B70A46F25B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9082" r="18197" b="5516"/>
          <a:stretch/>
        </p:blipFill>
        <p:spPr>
          <a:xfrm>
            <a:off x="9313813" y="2786266"/>
            <a:ext cx="2506711" cy="3545197"/>
          </a:xfrm>
          <a:prstGeom prst="rect">
            <a:avLst/>
          </a:prstGeom>
        </p:spPr>
      </p:pic>
      <p:sp>
        <p:nvSpPr>
          <p:cNvPr id="10" name="Zástupný objekt pre text 12">
            <a:extLst>
              <a:ext uri="{FF2B5EF4-FFF2-40B4-BE49-F238E27FC236}">
                <a16:creationId xmlns:a16="http://schemas.microsoft.com/office/drawing/2014/main" id="{490CCABE-1FBD-4579-8BD9-9A8FE5042493}"/>
              </a:ext>
            </a:extLst>
          </p:cNvPr>
          <p:cNvSpPr txBox="1">
            <a:spLocks/>
          </p:cNvSpPr>
          <p:nvPr/>
        </p:nvSpPr>
        <p:spPr>
          <a:xfrm>
            <a:off x="8852170" y="2028927"/>
            <a:ext cx="3453319" cy="801943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 a budoucnost</a:t>
            </a:r>
          </a:p>
        </p:txBody>
      </p:sp>
    </p:spTree>
    <p:extLst>
      <p:ext uri="{BB962C8B-B14F-4D97-AF65-F5344CB8AC3E}">
        <p14:creationId xmlns:p14="http://schemas.microsoft.com/office/powerpoint/2010/main" val="22060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BE572-1DF0-4FEA-AD80-AC53F094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24207"/>
            <a:ext cx="9720072" cy="159227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857CB-9229-4B31-8987-D805BD6C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83461"/>
            <a:ext cx="9720073" cy="4023360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latin typeface="Avenir Next LT Pro" panose="020B0504020202020204" pitchFamily="34" charset="-18"/>
            </a:endParaRPr>
          </a:p>
          <a:p>
            <a:pPr algn="ctr"/>
            <a:r>
              <a:rPr lang="cs-CZ" sz="2400" dirty="0">
                <a:latin typeface="Avenir Next LT Pro" panose="020B0504020202020204" pitchFamily="34" charset="-18"/>
              </a:rPr>
              <a:t>Já a vzdělání</a:t>
            </a:r>
          </a:p>
          <a:p>
            <a:pPr algn="ctr"/>
            <a:endParaRPr lang="cs-CZ" sz="2400" dirty="0">
              <a:latin typeface="Avenir Next LT Pro" panose="020B0504020202020204" pitchFamily="34" charset="-18"/>
            </a:endParaRPr>
          </a:p>
          <a:p>
            <a:pPr algn="ctr"/>
            <a:r>
              <a:rPr lang="cs-CZ" sz="2400" dirty="0">
                <a:latin typeface="Avenir Next LT Pro" panose="020B0504020202020204" pitchFamily="34" charset="-18"/>
              </a:rPr>
              <a:t>Moje osobnost pedagoga </a:t>
            </a:r>
          </a:p>
          <a:p>
            <a:pPr algn="ctr"/>
            <a:endParaRPr lang="cs-CZ" sz="2400" dirty="0">
              <a:latin typeface="Avenir Next LT Pro" panose="020B0504020202020204" pitchFamily="34" charset="-18"/>
            </a:endParaRPr>
          </a:p>
          <a:p>
            <a:pPr algn="ctr"/>
            <a:r>
              <a:rPr lang="cs-CZ" sz="2400" dirty="0">
                <a:latin typeface="Avenir Next LT Pro" panose="020B0504020202020204" pitchFamily="34" charset="-18"/>
              </a:rPr>
              <a:t>Má pedagogická činnost</a:t>
            </a:r>
            <a:endParaRPr lang="cs-CZ" dirty="0">
              <a:latin typeface="Avenir Next LT Pro" panose="020B0504020202020204" pitchFamily="34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DC681-5DC9-499E-AA5F-BF6C91F4E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3" b="66997"/>
          <a:stretch/>
        </p:blipFill>
        <p:spPr>
          <a:xfrm>
            <a:off x="20" y="-371475"/>
            <a:ext cx="12191980" cy="186091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4A34D00-175D-43B2-A962-0FC28FE3D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87" b="19653"/>
          <a:stretch/>
        </p:blipFill>
        <p:spPr>
          <a:xfrm>
            <a:off x="20" y="5505450"/>
            <a:ext cx="12191980" cy="15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A339D48-463F-4D52-9E8F-63526D8C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1741" cy="662781"/>
          </a:xfrm>
        </p:spPr>
        <p:txBody>
          <a:bodyPr>
            <a:noAutofit/>
          </a:bodyPr>
          <a:lstStyle/>
          <a:p>
            <a:r>
              <a:rPr lang="cs-CZ" sz="5000" u="sng" dirty="0">
                <a:solidFill>
                  <a:schemeClr val="accent5">
                    <a:lumMod val="50000"/>
                  </a:schemeClr>
                </a:solidFill>
              </a:rPr>
              <a:t>MAPA MÉHO PORTFOLIA</a:t>
            </a: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5CD4AFA0-42BB-469D-8DFA-D13645D98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5" y="1027906"/>
            <a:ext cx="11760150" cy="56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8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Proces tvorby portfolia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Autentické zkušenosti s tvorbou portfolia (předmět Tvorba profesního portfolia).</a:t>
            </a:r>
          </a:p>
        </p:txBody>
      </p:sp>
      <p:sp>
        <p:nvSpPr>
          <p:cNvPr id="4" name="Tlačítko akce: Video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01FBDE9-AEC9-426D-A5DD-37E20E349047}"/>
              </a:ext>
            </a:extLst>
          </p:cNvPr>
          <p:cNvSpPr/>
          <p:nvPr/>
        </p:nvSpPr>
        <p:spPr>
          <a:xfrm>
            <a:off x="7701699" y="377647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SKRIPTA: Profesní portfolio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cs-CZ" b="1" dirty="0"/>
              <a:t>Slouží k podpoře osobnostního a profesního rozvoje učením se ze zkušenosti.</a:t>
            </a:r>
          </a:p>
          <a:p>
            <a:pPr lvl="0">
              <a:buNone/>
            </a:pPr>
            <a:endParaRPr lang="cs-CZ" b="1" dirty="0"/>
          </a:p>
          <a:p>
            <a:pPr lvl="0">
              <a:buNone/>
            </a:pPr>
            <a:r>
              <a:rPr lang="cs-CZ" b="1" dirty="0"/>
              <a:t>Formativní funkce: Co se učím? Kým /jakým učitelem se stávám?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Student se zamýšlí (vnitřní dialog)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Sebehodnotí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Stanovuje si cíle a cesty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Řídí svůj profesní růst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Sdílí</a:t>
            </a:r>
          </a:p>
          <a:p>
            <a:pPr marL="525780" indent="-457200">
              <a:buNone/>
            </a:pPr>
            <a:r>
              <a:rPr lang="cs-CZ" b="1" dirty="0" err="1">
                <a:solidFill>
                  <a:schemeClr val="tx1"/>
                </a:solidFill>
              </a:rPr>
              <a:t>Sumativní</a:t>
            </a:r>
            <a:r>
              <a:rPr lang="cs-CZ" b="1" dirty="0">
                <a:solidFill>
                  <a:schemeClr val="tx1"/>
                </a:solidFill>
              </a:rPr>
              <a:t> funkce: Co umím (profesní kompetence)? Kdo/jakým učitelem jsem?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Prezentuje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Prokazuje autentickými materiály a jejich reflektováním</a:t>
            </a:r>
          </a:p>
          <a:p>
            <a:pPr marL="525780" indent="-457200"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Aktivně se podílí na  profesním dialogu</a:t>
            </a:r>
          </a:p>
          <a:p>
            <a:pPr marL="525780" indent="-457200">
              <a:buFont typeface="Wingdings" pitchFamily="2" charset="2"/>
              <a:buChar char="Ø"/>
            </a:pPr>
            <a:endParaRPr lang="cs-CZ" dirty="0">
              <a:solidFill>
                <a:srgbClr val="FF0000"/>
              </a:solidFill>
            </a:endParaRPr>
          </a:p>
          <a:p>
            <a:pPr marL="525780" indent="-457200">
              <a:buFont typeface="Wingdings" pitchFamily="2" charset="2"/>
              <a:buChar char="Ø"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9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Geneva CE"/>
                <a:cs typeface="Times New Roman" panose="02020603050405020304" pitchFamily="18" charset="0"/>
              </a:rPr>
              <a:t>Hrabal, V., 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Code2000"/>
              </a:rPr>
              <a:t>&amp; 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Geneva CE"/>
                <a:cs typeface="Times New Roman" panose="02020603050405020304" pitchFamily="18" charset="0"/>
              </a:rPr>
              <a:t>Pavelková, I. (2010). </a:t>
            </a:r>
            <a:r>
              <a:rPr lang="cs-CZ" sz="2400" i="1" dirty="0">
                <a:solidFill>
                  <a:srgbClr val="000000"/>
                </a:solidFill>
                <a:effectLst/>
                <a:latin typeface="+mj-lt"/>
                <a:ea typeface="Geneva CE"/>
                <a:cs typeface="Times New Roman" panose="02020603050405020304" pitchFamily="18" charset="0"/>
              </a:rPr>
              <a:t>Jaký jsem učitel. </a:t>
            </a:r>
            <a:r>
              <a:rPr lang="cs-CZ" sz="2400" dirty="0">
                <a:solidFill>
                  <a:srgbClr val="000000"/>
                </a:solidFill>
                <a:effectLst/>
                <a:latin typeface="+mj-lt"/>
                <a:ea typeface="Geneva CE"/>
                <a:cs typeface="Times New Roman" panose="02020603050405020304" pitchFamily="18" charset="0"/>
              </a:rPr>
              <a:t>Praha: Portál.</a:t>
            </a:r>
            <a:endParaRPr lang="en-US" sz="2400" dirty="0">
              <a:effectLst/>
              <a:latin typeface="+mj-lt"/>
              <a:ea typeface="Geneva CE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j-lt"/>
              </a:rPr>
              <a:t>K</a:t>
            </a:r>
            <a:r>
              <a:rPr lang="cs-CZ" sz="2400" dirty="0" err="1">
                <a:latin typeface="+mj-lt"/>
              </a:rPr>
              <a:t>yriacou</a:t>
            </a:r>
            <a:r>
              <a:rPr lang="en-US" sz="2400" dirty="0">
                <a:latin typeface="+mj-lt"/>
              </a:rPr>
              <a:t>, Ch.</a:t>
            </a:r>
            <a:r>
              <a:rPr lang="cs-CZ" sz="2400" dirty="0">
                <a:latin typeface="+mj-lt"/>
              </a:rPr>
              <a:t> (2004).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Klíčové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dovednosti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učitele</a:t>
            </a:r>
            <a:r>
              <a:rPr lang="en-US" sz="2400" dirty="0">
                <a:latin typeface="+mj-lt"/>
              </a:rPr>
              <a:t>. Praha: </a:t>
            </a:r>
            <a:r>
              <a:rPr lang="en-US" sz="2400" dirty="0" err="1">
                <a:latin typeface="+mj-lt"/>
              </a:rPr>
              <a:t>Portál</a:t>
            </a:r>
            <a:r>
              <a:rPr lang="cs-CZ" sz="2400" dirty="0">
                <a:latin typeface="+mj-lt"/>
              </a:rPr>
              <a:t>.</a:t>
            </a:r>
          </a:p>
          <a:p>
            <a:r>
              <a:rPr lang="cs-CZ" sz="2400" dirty="0">
                <a:latin typeface="+mj-lt"/>
              </a:rPr>
              <a:t>Syslová, Z. et al. (2018). </a:t>
            </a:r>
            <a:r>
              <a:rPr lang="cs-CZ" sz="2400" i="1" dirty="0">
                <a:latin typeface="+mj-lt"/>
              </a:rPr>
              <a:t>Profesní portfolio v přípravném vzdělávání učitelů mateřských škol a 1. stupně základních škol. </a:t>
            </a:r>
            <a:r>
              <a:rPr lang="cs-CZ" sz="2400" dirty="0">
                <a:latin typeface="+mj-lt"/>
              </a:rPr>
              <a:t>Brno: </a:t>
            </a:r>
            <a:r>
              <a:rPr lang="cs-CZ" sz="2400" dirty="0" err="1">
                <a:latin typeface="+mj-lt"/>
              </a:rPr>
              <a:t>PdF</a:t>
            </a:r>
            <a:r>
              <a:rPr lang="cs-CZ" sz="2400" dirty="0">
                <a:latin typeface="+mj-lt"/>
              </a:rPr>
              <a:t> MU. Dostupné z </a:t>
            </a:r>
            <a:r>
              <a:rPr lang="cs-CZ" sz="2400" dirty="0">
                <a:latin typeface="+mj-lt"/>
                <a:hlinkClick r:id="rId2"/>
              </a:rPr>
              <a:t>https://munispace.muni.cz/book?id=1013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09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kvalitního portfolia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Při formativní funkci:</a:t>
            </a:r>
          </a:p>
          <a:p>
            <a:pPr>
              <a:buFont typeface="Wingdings" pitchFamily="2" charset="2"/>
              <a:buChar char="Ø"/>
            </a:pPr>
            <a:r>
              <a:rPr lang="cs-CZ" i="1" dirty="0"/>
              <a:t>Autentické vyjadřování studenta o tom, co je pro něj důležité.</a:t>
            </a:r>
          </a:p>
          <a:p>
            <a:pPr>
              <a:buFont typeface="Wingdings" pitchFamily="2" charset="2"/>
              <a:buChar char="Ø"/>
            </a:pPr>
            <a:r>
              <a:rPr lang="cs-CZ" i="1" dirty="0"/>
              <a:t>Reflektivní poznámky týkající se jak teorie, tak praktických zkušeností.</a:t>
            </a:r>
          </a:p>
          <a:p>
            <a:pPr>
              <a:buFont typeface="Wingdings" pitchFamily="2" charset="2"/>
              <a:buChar char="Ø"/>
            </a:pPr>
            <a:r>
              <a:rPr lang="cs-CZ" i="1" dirty="0"/>
              <a:t>Otázky a úkoly, které studentovi pomáhají hledat/nacházet „jádro věci“.</a:t>
            </a:r>
          </a:p>
          <a:p>
            <a:pPr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i="1" dirty="0">
                <a:solidFill>
                  <a:schemeClr val="tx1"/>
                </a:solidFill>
              </a:rPr>
              <a:t>Při </a:t>
            </a:r>
            <a:r>
              <a:rPr lang="cs-CZ" b="1" i="1" dirty="0" err="1">
                <a:solidFill>
                  <a:schemeClr val="tx1"/>
                </a:solidFill>
              </a:rPr>
              <a:t>sumativní</a:t>
            </a:r>
            <a:r>
              <a:rPr lang="cs-CZ" b="1" i="1" dirty="0">
                <a:solidFill>
                  <a:schemeClr val="tx1"/>
                </a:solidFill>
              </a:rPr>
              <a:t> funkci:</a:t>
            </a:r>
          </a:p>
          <a:p>
            <a:pPr>
              <a:buFont typeface="Wingdings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PP jasně strukturované, argumentovaný klíč</a:t>
            </a:r>
          </a:p>
          <a:p>
            <a:pPr>
              <a:buFont typeface="Wingdings" pitchFamily="2" charset="2"/>
              <a:buChar char="Ø"/>
            </a:pPr>
            <a:r>
              <a:rPr lang="cs-CZ" i="1" dirty="0">
                <a:solidFill>
                  <a:schemeClr val="tx1"/>
                </a:solidFill>
              </a:rPr>
              <a:t>Obsahuje vyvážený poměr T a PX ve vztahu, reflektivní složku, výzvy, dokumenty soustavně shromažďované v průběhu studia i z neformálního vzdělávání</a:t>
            </a:r>
          </a:p>
          <a:p>
            <a:pPr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22019-BA5E-497F-ACF7-D3782030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Portfolio a </a:t>
            </a:r>
            <a:r>
              <a:rPr lang="cs-CZ" dirty="0" err="1"/>
              <a:t>szz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B25F4-8FF6-4226-83EB-FAB1C3E5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lačítko akce: Dokument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C244B4F-4EA5-47B4-9CC7-4EDB8B7ADACD}"/>
              </a:ext>
            </a:extLst>
          </p:cNvPr>
          <p:cNvSpPr/>
          <p:nvPr/>
        </p:nvSpPr>
        <p:spPr>
          <a:xfrm>
            <a:off x="7918515" y="3940404"/>
            <a:ext cx="1042416" cy="10424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2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cs-CZ" dirty="0"/>
              <a:t>Autodiagnostika. </a:t>
            </a:r>
          </a:p>
          <a:p>
            <a:pPr marL="514350" lvl="0" indent="-514350">
              <a:buAutoNum type="arabicPeriod"/>
            </a:pPr>
            <a:r>
              <a:rPr lang="cs-CZ" dirty="0"/>
              <a:t>Profesní portfolio a jeho význam.</a:t>
            </a:r>
          </a:p>
          <a:p>
            <a:pPr marL="514350" indent="-514350">
              <a:buFont typeface="Tw Cen MT" panose="020B0602020104020603" pitchFamily="34" charset="0"/>
              <a:buAutoNum type="arabicPeriod"/>
            </a:pPr>
            <a:r>
              <a:rPr lang="cs-CZ" dirty="0"/>
              <a:t>Obsah portfolia, jeho struktura. </a:t>
            </a:r>
          </a:p>
          <a:p>
            <a:pPr marL="514350" indent="-514350">
              <a:buFont typeface="Tw Cen MT" panose="020B0602020104020603" pitchFamily="34" charset="0"/>
              <a:buAutoNum type="arabicPeriod"/>
            </a:pPr>
            <a:r>
              <a:rPr lang="cs-CZ" dirty="0"/>
              <a:t>Proces tvorby profesního portfolia. </a:t>
            </a:r>
          </a:p>
          <a:p>
            <a:pPr marL="514350" lvl="0" indent="-51435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90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71121-207E-419F-83E4-9F01377D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Autodiagnostika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883C8-AD15-4015-9AD3-7C30DBB9E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0" i="0" u="none" strike="noStrike" baseline="0" dirty="0">
                <a:latin typeface="+mj-lt"/>
              </a:rPr>
              <a:t>„V nejširším smyslu jde o způsob poznávání a hodnocení vlastní pedagogické činnosti a jejích výsledků z různých hledisek.“ (Hrabal, 1988, s. 15)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latin typeface="+mj-lt"/>
                <a:ea typeface="Geneva CE"/>
                <a:cs typeface="Times New Roman" panose="02020603050405020304" pitchFamily="18" charset="0"/>
              </a:rPr>
              <a:t>Autodiagnostika se provádí v těchto oblastech (Pavelková Hrabal, 2010):</a:t>
            </a:r>
            <a:endParaRPr lang="cs-CZ" sz="2400" dirty="0">
              <a:solidFill>
                <a:srgbClr val="000000"/>
              </a:solidFill>
              <a:effectLst/>
              <a:latin typeface="+mj-lt"/>
              <a:ea typeface="Geneva CE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zjišťování úspěšnosti vlastního pedagogického působení,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zjišťování zvláštností vlastního pojetí úspěšného dítěte (jako zdroj sebepoznání může učitelům sloužit analýza učitelem vyvolávané motivace dětí, analýza průběhu vzdělávání,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+mj-lt"/>
              </a:rPr>
              <a:t>učitelův obraz o dítěti jako ukazatel pedagogické vnímavosti.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  <a:latin typeface="+mj-lt"/>
                <a:ea typeface="Geneva CE"/>
                <a:cs typeface="Times New Roman" panose="02020603050405020304" pitchFamily="18" charset="0"/>
              </a:rPr>
              <a:t>Autodiagnostické postupy jsou předpokladem a účinným nástrojem sebereflexe.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effectLst/>
              <a:latin typeface="+mj-lt"/>
              <a:ea typeface="Geneva CE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99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EDA384-BD8A-4ABF-916B-AEBB8F6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 sz="1800" dirty="0">
                <a:effectLst/>
                <a:latin typeface="Geneva CE"/>
                <a:ea typeface="Geneva CE"/>
                <a:cs typeface="Times New Roman" panose="02020603050405020304" pitchFamily="18" charset="0"/>
              </a:rPr>
              <a:t>vztah sebereflexe </a:t>
            </a:r>
            <a:br>
              <a:rPr lang="cs-CZ" sz="1800" dirty="0">
                <a:effectLst/>
                <a:latin typeface="Geneva CE"/>
                <a:ea typeface="Geneva CE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Geneva CE"/>
                <a:ea typeface="Geneva CE"/>
                <a:cs typeface="Times New Roman" panose="02020603050405020304" pitchFamily="18" charset="0"/>
              </a:rPr>
              <a:t>a autodiagnostické činnosti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692008C-860D-4759-86CB-AEDE2FCC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cs-CZ" sz="1800" dirty="0">
                <a:effectLst/>
                <a:latin typeface="Geneva CE"/>
                <a:ea typeface="Geneva CE"/>
                <a:cs typeface="Times New Roman" panose="02020603050405020304" pitchFamily="18" charset="0"/>
              </a:rPr>
              <a:t>Pavelková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de2000"/>
              </a:rPr>
              <a:t>&amp;</a:t>
            </a:r>
            <a:r>
              <a:rPr lang="cs-CZ" sz="1800" dirty="0">
                <a:effectLst/>
                <a:latin typeface="Geneva CE"/>
                <a:ea typeface="Geneva CE"/>
                <a:cs typeface="Times New Roman" panose="02020603050405020304" pitchFamily="18" charset="0"/>
              </a:rPr>
              <a:t> Hrabal in Spilková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de2000"/>
              </a:rPr>
              <a:t>&amp;</a:t>
            </a:r>
            <a:r>
              <a:rPr lang="cs-CZ" sz="1800" dirty="0">
                <a:effectLst/>
                <a:latin typeface="Geneva CE"/>
                <a:ea typeface="Geneva CE"/>
                <a:cs typeface="Times New Roman" panose="02020603050405020304" pitchFamily="18" charset="0"/>
              </a:rPr>
              <a:t> Vašutová, 2008.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B8B7288F-590D-456F-B0ED-B98D6240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76" y="826324"/>
            <a:ext cx="6289874" cy="52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Portfolio a jeho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etymologie: </a:t>
            </a:r>
            <a:r>
              <a:rPr lang="cs-CZ" sz="2600" i="1" dirty="0" err="1"/>
              <a:t>portatio</a:t>
            </a:r>
            <a:r>
              <a:rPr lang="cs-CZ" sz="2600" dirty="0"/>
              <a:t> (nošení) a </a:t>
            </a:r>
            <a:r>
              <a:rPr lang="cs-CZ" sz="2600" i="1" dirty="0" err="1"/>
              <a:t>folium</a:t>
            </a:r>
            <a:r>
              <a:rPr lang="cs-CZ" sz="2600" dirty="0"/>
              <a:t> (list) </a:t>
            </a:r>
            <a:r>
              <a:rPr lang="mr-IN" sz="2600" dirty="0"/>
              <a:t>–</a:t>
            </a:r>
            <a:r>
              <a:rPr lang="cs-CZ" sz="2600" dirty="0"/>
              <a:t> z latiny</a:t>
            </a:r>
          </a:p>
          <a:p>
            <a:r>
              <a:rPr lang="cs-CZ" sz="2600" dirty="0"/>
              <a:t>využívá se v různé podobě v řadě oblastí lidské činnosti (politika, ekonomie a finančnictví, umělecké a tvůrčí obory ...)</a:t>
            </a:r>
          </a:p>
          <a:p>
            <a:pPr marL="0" indent="0">
              <a:buNone/>
            </a:pPr>
            <a:endParaRPr lang="cs-CZ" sz="2600" dirty="0"/>
          </a:p>
          <a:p>
            <a:pPr>
              <a:spcBef>
                <a:spcPts val="24"/>
              </a:spcBef>
            </a:pPr>
            <a:r>
              <a:rPr lang="cs-CZ" sz="2600" i="1" dirty="0"/>
              <a:t>soubor materiálů/dokumentů/artefaktů </a:t>
            </a:r>
            <a:r>
              <a:rPr lang="cs-CZ" sz="2600" dirty="0"/>
              <a:t>(výtvorů), který je: </a:t>
            </a:r>
          </a:p>
          <a:p>
            <a:pPr lvl="1">
              <a:spcBef>
                <a:spcPts val="24"/>
              </a:spcBef>
            </a:pPr>
            <a:r>
              <a:rPr lang="cs-CZ" i="1" dirty="0"/>
              <a:t>strukturovaný, </a:t>
            </a:r>
            <a:endParaRPr lang="cs-CZ" dirty="0"/>
          </a:p>
          <a:p>
            <a:pPr lvl="1">
              <a:spcBef>
                <a:spcPts val="24"/>
              </a:spcBef>
            </a:pPr>
            <a:r>
              <a:rPr lang="cs-CZ" i="1" dirty="0"/>
              <a:t>selektivní, </a:t>
            </a:r>
            <a:endParaRPr lang="cs-CZ" dirty="0"/>
          </a:p>
          <a:p>
            <a:pPr lvl="1">
              <a:spcBef>
                <a:spcPts val="24"/>
              </a:spcBef>
            </a:pPr>
            <a:r>
              <a:rPr lang="cs-CZ" i="1" dirty="0"/>
              <a:t>reprezentativní,</a:t>
            </a:r>
            <a:endParaRPr lang="cs-CZ" dirty="0"/>
          </a:p>
          <a:p>
            <a:pPr lvl="1">
              <a:spcBef>
                <a:spcPts val="24"/>
              </a:spcBef>
            </a:pPr>
            <a:r>
              <a:rPr lang="cs-CZ" i="1" dirty="0"/>
              <a:t>srozumitelný „publiku“ </a:t>
            </a:r>
            <a:r>
              <a:rPr lang="cs-CZ" dirty="0"/>
              <a:t>(Píšová, 2007, s. 40).</a:t>
            </a:r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77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PROFESNÍ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„</a:t>
            </a:r>
            <a:r>
              <a:rPr lang="cs-CZ" i="1" dirty="0"/>
              <a:t>Portfolio je více než propracované album nebo soubor psaných dokumentů: je to individualizovaný portrét učitele – profesionála reflektujícího svoji filosofii a praxi. Tento portrét je plně realizován prostřednictvím učitelova uváženého výběru artefaktů a promyšlené reflexe těchto artefaktů, které poskytují vhled do učitelova /profesního/ růstu.</a:t>
            </a:r>
            <a:r>
              <a:rPr lang="cs-CZ" dirty="0"/>
              <a:t>“ (</a:t>
            </a:r>
            <a:r>
              <a:rPr lang="cs-CZ" dirty="0" err="1"/>
              <a:t>Painter</a:t>
            </a:r>
            <a:r>
              <a:rPr lang="cs-CZ" dirty="0"/>
              <a:t>, 2001, s. 31)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TYPY PORTFOLIA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portfolio vývojové</a:t>
            </a:r>
            <a:r>
              <a:rPr lang="cs-CZ" dirty="0"/>
              <a:t> </a:t>
            </a:r>
          </a:p>
          <a:p>
            <a:pPr lvl="0">
              <a:buFont typeface="Lucida Grande"/>
              <a:buChar char="-"/>
            </a:pPr>
            <a:r>
              <a:rPr lang="cs-CZ" dirty="0"/>
              <a:t>dokumentuje profesní rozvoj studenta, jinými slovy, odpovídá spíše na otázku „Kým se stávám a jak?“ než na otázku „Kdo jsem?“ (</a:t>
            </a:r>
            <a:r>
              <a:rPr lang="cs-CZ" dirty="0" err="1"/>
              <a:t>Wyatt</a:t>
            </a:r>
            <a:r>
              <a:rPr lang="cs-CZ" dirty="0"/>
              <a:t> &amp; </a:t>
            </a:r>
            <a:r>
              <a:rPr lang="cs-CZ" dirty="0" err="1"/>
              <a:t>Looper</a:t>
            </a:r>
            <a:r>
              <a:rPr lang="cs-CZ" dirty="0"/>
              <a:t>, 1999, s. 14)</a:t>
            </a:r>
          </a:p>
          <a:p>
            <a:pPr lvl="0">
              <a:buFont typeface="Lucida Grande"/>
              <a:buChar char="-"/>
            </a:pPr>
            <a:r>
              <a:rPr lang="cs-CZ" dirty="0"/>
              <a:t>spojuje perspektivu s retrospektivním pohledem</a:t>
            </a:r>
          </a:p>
          <a:p>
            <a:pPr marL="0" indent="0">
              <a:buNone/>
            </a:pPr>
            <a:endParaRPr lang="cs-CZ" b="1" dirty="0"/>
          </a:p>
          <a:p>
            <a:pPr lvl="0"/>
            <a:r>
              <a:rPr lang="cs-CZ" b="1" dirty="0"/>
              <a:t>portfolio prezentační</a:t>
            </a:r>
            <a:r>
              <a:rPr lang="cs-CZ" i="1" dirty="0"/>
              <a:t> </a:t>
            </a:r>
            <a:endParaRPr lang="cs-CZ" dirty="0"/>
          </a:p>
          <a:p>
            <a:pPr lvl="0">
              <a:buFontTx/>
              <a:buChar char="-"/>
            </a:pPr>
            <a:r>
              <a:rPr lang="cs-CZ" dirty="0"/>
              <a:t>metafora „výkladní skříně“: jde především o dokumentaci vlastních profesních kvalit, úspěchů, silných profesních stránek</a:t>
            </a:r>
          </a:p>
          <a:p>
            <a:pPr lvl="0">
              <a:buFontTx/>
              <a:buChar char="-"/>
            </a:pPr>
            <a:r>
              <a:rPr lang="cs-CZ" dirty="0"/>
              <a:t>předpokládá se prezentace takového portfolia konkrétnímu „publiku“, ať v písemné, či ústní podobě, s čímž je spojeno jeho případné vysvětlení i obhajoba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VAŠE PROFESNÍ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CÍLE</a:t>
            </a:r>
          </a:p>
          <a:p>
            <a:r>
              <a:rPr lang="cs-CZ" dirty="0"/>
              <a:t>Cílem práce s portfoliem je pomoc při </a:t>
            </a:r>
            <a:r>
              <a:rPr lang="cs-CZ" b="1" dirty="0" err="1"/>
              <a:t>seberozvoji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/>
              <a:t>sebehodnocení; </a:t>
            </a:r>
          </a:p>
          <a:p>
            <a:r>
              <a:rPr lang="cs-CZ" dirty="0"/>
              <a:t>portfolio vám dává možnost uvědomovat si význam procesu učení a </a:t>
            </a:r>
            <a:r>
              <a:rPr lang="cs-CZ" b="1" dirty="0"/>
              <a:t>získat dovednost samostatně dokumentovat svůj vývoj </a:t>
            </a:r>
            <a:r>
              <a:rPr lang="cs-CZ" dirty="0"/>
              <a:t>ve znalostech, dovednostech a postojích v rámci učitelské přípravy;</a:t>
            </a:r>
          </a:p>
          <a:p>
            <a:r>
              <a:rPr lang="cs-CZ" dirty="0"/>
              <a:t>současně umožňuje </a:t>
            </a:r>
            <a:r>
              <a:rPr lang="cs-CZ" b="1" dirty="0"/>
              <a:t>získat zkušenosti</a:t>
            </a:r>
            <a:r>
              <a:rPr lang="cs-CZ" dirty="0"/>
              <a:t>, které bude možné využít při zpracování diagnostických portfolií v budoucí profesi.</a:t>
            </a:r>
            <a:r>
              <a:rPr lang="cs-CZ" dirty="0">
                <a:effectLst/>
              </a:rPr>
              <a:t> 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84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898</Words>
  <Application>Microsoft Office PowerPoint</Application>
  <PresentationFormat>Širokoúhlá obrazovka</PresentationFormat>
  <Paragraphs>105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3" baseType="lpstr">
      <vt:lpstr>Arial</vt:lpstr>
      <vt:lpstr>Avenir Next LT Pro</vt:lpstr>
      <vt:lpstr>Calibri</vt:lpstr>
      <vt:lpstr>Cambria</vt:lpstr>
      <vt:lpstr>Geneva CE</vt:lpstr>
      <vt:lpstr>Lucida Grande</vt:lpstr>
      <vt:lpstr>Times New Roman</vt:lpstr>
      <vt:lpstr>Tw Cen MT</vt:lpstr>
      <vt:lpstr>Tw Cen MT Condensed</vt:lpstr>
      <vt:lpstr>Wingdings</vt:lpstr>
      <vt:lpstr>Wingdings 3</vt:lpstr>
      <vt:lpstr>Integrál</vt:lpstr>
      <vt:lpstr>Autodiagnostika a profesní portfoliO</vt:lpstr>
      <vt:lpstr>Doporučená literatura</vt:lpstr>
      <vt:lpstr>Obsah</vt:lpstr>
      <vt:lpstr>1. Autodiagnostika</vt:lpstr>
      <vt:lpstr>vztah sebereflexe  a autodiagnostické činnosti</vt:lpstr>
      <vt:lpstr>2. Portfolio a jeho význam</vt:lpstr>
      <vt:lpstr>PROFESNÍ PORTFOLIO</vt:lpstr>
      <vt:lpstr>TYPY PORTFOLIA</vt:lpstr>
      <vt:lpstr>VAŠE PROFESNÍ PORTFOLIO</vt:lpstr>
      <vt:lpstr>VAŠE PROFESNÍ PORTFOLIO</vt:lpstr>
      <vt:lpstr>VAŠE PROFESNÍ PORTFOLIO</vt:lpstr>
      <vt:lpstr>3. Obsah portfolia</vt:lpstr>
      <vt:lpstr>Prezentace aplikace PowerPoint</vt:lpstr>
      <vt:lpstr>Struktura portfolia</vt:lpstr>
      <vt:lpstr>Prezentace aplikace PowerPoint</vt:lpstr>
      <vt:lpstr>Prezentace aplikace PowerPoint</vt:lpstr>
      <vt:lpstr>MAPA MÉHO PORTFOLIA</vt:lpstr>
      <vt:lpstr>4. Proces tvorby portfolia</vt:lpstr>
      <vt:lpstr>SKRIPTA: Profesní portfolio</vt:lpstr>
      <vt:lpstr>Kritéria kvalitního portfolia</vt:lpstr>
      <vt:lpstr>Portfolio a szz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Autodiagnostika a profesní portfoliO</dc:title>
  <dc:creator>Syslová Zora</dc:creator>
  <cp:lastModifiedBy>Syslová Zora</cp:lastModifiedBy>
  <cp:revision>6</cp:revision>
  <dcterms:created xsi:type="dcterms:W3CDTF">2020-12-24T08:34:05Z</dcterms:created>
  <dcterms:modified xsi:type="dcterms:W3CDTF">2020-12-24T09:27:44Z</dcterms:modified>
</cp:coreProperties>
</file>