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handoutMasterIdLst>
    <p:handoutMasterId r:id="rId33"/>
  </p:handoutMasterIdLst>
  <p:sldIdLst>
    <p:sldId id="256" r:id="rId2"/>
    <p:sldId id="257" r:id="rId3"/>
    <p:sldId id="264" r:id="rId4"/>
    <p:sldId id="258" r:id="rId5"/>
    <p:sldId id="261" r:id="rId6"/>
    <p:sldId id="262" r:id="rId7"/>
    <p:sldId id="266" r:id="rId8"/>
    <p:sldId id="269" r:id="rId9"/>
    <p:sldId id="271" r:id="rId10"/>
    <p:sldId id="273" r:id="rId11"/>
    <p:sldId id="274" r:id="rId12"/>
    <p:sldId id="275" r:id="rId13"/>
    <p:sldId id="276" r:id="rId14"/>
    <p:sldId id="278" r:id="rId15"/>
    <p:sldId id="280" r:id="rId16"/>
    <p:sldId id="279" r:id="rId17"/>
    <p:sldId id="259" r:id="rId18"/>
    <p:sldId id="265" r:id="rId19"/>
    <p:sldId id="267" r:id="rId20"/>
    <p:sldId id="268" r:id="rId21"/>
    <p:sldId id="270" r:id="rId22"/>
    <p:sldId id="284" r:id="rId23"/>
    <p:sldId id="286" r:id="rId24"/>
    <p:sldId id="287" r:id="rId25"/>
    <p:sldId id="288" r:id="rId26"/>
    <p:sldId id="282" r:id="rId27"/>
    <p:sldId id="272" r:id="rId28"/>
    <p:sldId id="281" r:id="rId29"/>
    <p:sldId id="277" r:id="rId30"/>
    <p:sldId id="283"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FF7300"/>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768" autoAdjust="0"/>
  </p:normalViewPr>
  <p:slideViewPr>
    <p:cSldViewPr snapToGrid="0">
      <p:cViewPr varScale="1">
        <p:scale>
          <a:sx n="70" d="100"/>
          <a:sy n="70" d="100"/>
        </p:scale>
        <p:origin x="738" y="6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doi.org/10.4135/9781446249222.n28" TargetMode="External"/><Relationship Id="rId2" Type="http://schemas.openxmlformats.org/officeDocument/2006/relationships/hyperlink" Target="https://psycnet.apa.org/doi/10.1016/j.jsp.2006.09.00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oi.org/10.1080/02619768.2012.662636" TargetMode="External"/><Relationship Id="rId2" Type="http://schemas.openxmlformats.org/officeDocument/2006/relationships/hyperlink" Target="https://ceskoslovenskapsychologie.cz/index.php/csps/article/download/6/5/74" TargetMode="External"/><Relationship Id="rId1" Type="http://schemas.openxmlformats.org/officeDocument/2006/relationships/slideLayout" Target="../slideLayouts/slideLayout2.xml"/><Relationship Id="rId4" Type="http://schemas.openxmlformats.org/officeDocument/2006/relationships/hyperlink" Target="https://doi.org/10.1080/08856257.2019.168368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is.muni.cz/el/ped/podzim2012/ZS1MP_SRT/Autodiagnostika_ucitele.pdf" TargetMode="External"/><Relationship Id="rId2" Type="http://schemas.openxmlformats.org/officeDocument/2006/relationships/hyperlink" Target="https://doi.org/10.1037/edu0000424" TargetMode="External"/><Relationship Id="rId1" Type="http://schemas.openxmlformats.org/officeDocument/2006/relationships/slideLayout" Target="../slideLayouts/slideLayout2.xml"/><Relationship Id="rId4" Type="http://schemas.openxmlformats.org/officeDocument/2006/relationships/hyperlink" Target="https://doi.org/10.1080/13603116.2020.171822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080/10615806.2015.1058369" TargetMode="External"/><Relationship Id="rId2" Type="http://schemas.openxmlformats.org/officeDocument/2006/relationships/hyperlink" Target="http://dx.doi.org/10.25115/psye.v9i2.655" TargetMode="External"/><Relationship Id="rId1" Type="http://schemas.openxmlformats.org/officeDocument/2006/relationships/slideLayout" Target="../slideLayouts/slideLayout2.xml"/><Relationship Id="rId4" Type="http://schemas.openxmlformats.org/officeDocument/2006/relationships/hyperlink" Target="https://doi.org/10.1016/j.tate.2018.07.00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Sebepojetí učitele</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pPr algn="r"/>
            <a:r>
              <a:rPr lang="cs-CZ" dirty="0"/>
              <a:t>Mgr. Jana Fikrlová</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E68A1F5-BB1E-4877-9A81-5665286C9B8F}"/>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CE949040-EC5E-4AB3-BDB5-93988B640CAE}"/>
              </a:ext>
            </a:extLst>
          </p:cNvPr>
          <p:cNvSpPr>
            <a:spLocks noGrp="1"/>
          </p:cNvSpPr>
          <p:nvPr>
            <p:ph type="title"/>
          </p:nvPr>
        </p:nvSpPr>
        <p:spPr/>
        <p:txBody>
          <a:bodyPr/>
          <a:lstStyle/>
          <a:p>
            <a:r>
              <a:rPr lang="cs-CZ" dirty="0"/>
              <a:t>Učitelské </a:t>
            </a:r>
            <a:r>
              <a:rPr lang="cs-CZ" dirty="0" err="1"/>
              <a:t>self-efficacy</a:t>
            </a:r>
            <a:endParaRPr lang="cs-CZ" dirty="0"/>
          </a:p>
        </p:txBody>
      </p:sp>
      <p:sp>
        <p:nvSpPr>
          <p:cNvPr id="5" name="Zástupný symbol pro obsah 4">
            <a:extLst>
              <a:ext uri="{FF2B5EF4-FFF2-40B4-BE49-F238E27FC236}">
                <a16:creationId xmlns:a16="http://schemas.microsoft.com/office/drawing/2014/main" id="{F46ECBF2-B28A-496C-8956-A30AA006922D}"/>
              </a:ext>
            </a:extLst>
          </p:cNvPr>
          <p:cNvSpPr>
            <a:spLocks noGrp="1"/>
          </p:cNvSpPr>
          <p:nvPr>
            <p:ph idx="1"/>
          </p:nvPr>
        </p:nvSpPr>
        <p:spPr>
          <a:xfrm>
            <a:off x="720000" y="1692002"/>
            <a:ext cx="10753200" cy="4139998"/>
          </a:xfrm>
        </p:spPr>
        <p:txBody>
          <a:bodyPr/>
          <a:lstStyle/>
          <a:p>
            <a:pPr marL="72000" indent="0">
              <a:buNone/>
            </a:pPr>
            <a:r>
              <a:rPr lang="cs-CZ" dirty="0">
                <a:solidFill>
                  <a:schemeClr val="accent1"/>
                </a:solidFill>
              </a:rPr>
              <a:t>=</a:t>
            </a:r>
            <a:r>
              <a:rPr lang="cs-CZ" dirty="0"/>
              <a:t> přesvědčení pedagoga o vlastní schopnosti efektivně zvládat úkoly, povinnosti a výzvy spojené s pedagogickou profesí </a:t>
            </a:r>
          </a:p>
          <a:p>
            <a:pPr marL="72000" indent="0">
              <a:buNone/>
            </a:pPr>
            <a:endParaRPr lang="cs-CZ" dirty="0"/>
          </a:p>
          <a:p>
            <a:r>
              <a:rPr lang="cs-CZ" dirty="0"/>
              <a:t>např.:</a:t>
            </a:r>
          </a:p>
          <a:p>
            <a:pPr lvl="1"/>
            <a:r>
              <a:rPr lang="cs-CZ" dirty="0"/>
              <a:t>zvládání chování děti (učení dětí, aby respektovaly pravidla atd.)</a:t>
            </a:r>
          </a:p>
          <a:p>
            <a:pPr lvl="1"/>
            <a:r>
              <a:rPr lang="cs-CZ" dirty="0"/>
              <a:t>schopnost získat si uznání od kolegů a od rodičů</a:t>
            </a:r>
          </a:p>
          <a:p>
            <a:pPr lvl="1"/>
            <a:r>
              <a:rPr lang="cs-CZ" dirty="0"/>
              <a:t>zvládání didaktických úkolů</a:t>
            </a:r>
          </a:p>
          <a:p>
            <a:pPr lvl="1"/>
            <a:r>
              <a:rPr lang="cs-CZ" dirty="0"/>
              <a:t>schopnost využívat ve výuce nové postupy a metody</a:t>
            </a:r>
          </a:p>
        </p:txBody>
      </p:sp>
      <p:sp>
        <p:nvSpPr>
          <p:cNvPr id="6" name="Zástupný symbol pro zápatí 1">
            <a:extLst>
              <a:ext uri="{FF2B5EF4-FFF2-40B4-BE49-F238E27FC236}">
                <a16:creationId xmlns:a16="http://schemas.microsoft.com/office/drawing/2014/main" id="{AAA06B50-A327-4FDC-A8C2-4D0E217A2F68}"/>
              </a:ext>
            </a:extLst>
          </p:cNvPr>
          <p:cNvSpPr>
            <a:spLocks noGrp="1"/>
          </p:cNvSpPr>
          <p:nvPr>
            <p:ph type="ftr" sz="quarter" idx="10"/>
          </p:nvPr>
        </p:nvSpPr>
        <p:spPr>
          <a:xfrm>
            <a:off x="720000" y="6228000"/>
            <a:ext cx="7920000" cy="252000"/>
          </a:xfrm>
        </p:spPr>
        <p:txBody>
          <a:bodyPr/>
          <a:lstStyle/>
          <a:p>
            <a:r>
              <a:rPr lang="cs-CZ" dirty="0"/>
              <a:t>Dle </a:t>
            </a:r>
            <a:r>
              <a:rPr lang="cs-CZ" dirty="0" err="1"/>
              <a:t>Caprary</a:t>
            </a:r>
            <a:r>
              <a:rPr lang="cs-CZ" dirty="0"/>
              <a:t> a kolegů (2006)</a:t>
            </a:r>
          </a:p>
        </p:txBody>
      </p:sp>
    </p:spTree>
    <p:extLst>
      <p:ext uri="{BB962C8B-B14F-4D97-AF65-F5344CB8AC3E}">
        <p14:creationId xmlns:p14="http://schemas.microsoft.com/office/powerpoint/2010/main" val="14710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B51C160-C417-4506-9379-1A3EA42949CA}"/>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F364F900-392E-4813-BECA-693565973FA7}"/>
              </a:ext>
            </a:extLst>
          </p:cNvPr>
          <p:cNvSpPr>
            <a:spLocks noGrp="1"/>
          </p:cNvSpPr>
          <p:nvPr>
            <p:ph type="title"/>
          </p:nvPr>
        </p:nvSpPr>
        <p:spPr/>
        <p:txBody>
          <a:bodyPr/>
          <a:lstStyle/>
          <a:p>
            <a:r>
              <a:rPr lang="cs-CZ" dirty="0"/>
              <a:t>Učitelské </a:t>
            </a:r>
            <a:r>
              <a:rPr lang="cs-CZ" dirty="0" err="1"/>
              <a:t>self-efficacy</a:t>
            </a:r>
            <a:endParaRPr lang="cs-CZ" dirty="0"/>
          </a:p>
        </p:txBody>
      </p:sp>
      <p:sp>
        <p:nvSpPr>
          <p:cNvPr id="5" name="Zástupný symbol pro obsah 4">
            <a:extLst>
              <a:ext uri="{FF2B5EF4-FFF2-40B4-BE49-F238E27FC236}">
                <a16:creationId xmlns:a16="http://schemas.microsoft.com/office/drawing/2014/main" id="{DE1BA6A3-1FC2-4836-A420-0DB1A827306B}"/>
              </a:ext>
            </a:extLst>
          </p:cNvPr>
          <p:cNvSpPr>
            <a:spLocks noGrp="1"/>
          </p:cNvSpPr>
          <p:nvPr>
            <p:ph idx="1"/>
          </p:nvPr>
        </p:nvSpPr>
        <p:spPr/>
        <p:txBody>
          <a:bodyPr/>
          <a:lstStyle/>
          <a:p>
            <a:pPr marL="72000" indent="0">
              <a:buNone/>
            </a:pPr>
            <a:endParaRPr lang="cs-CZ" sz="3600" dirty="0"/>
          </a:p>
          <a:p>
            <a:pPr marL="72000" indent="0" algn="ctr">
              <a:buNone/>
            </a:pPr>
            <a:endParaRPr lang="cs-CZ" sz="3600" dirty="0"/>
          </a:p>
          <a:p>
            <a:pPr marL="72000" indent="0" algn="ctr">
              <a:buNone/>
            </a:pPr>
            <a:endParaRPr lang="cs-CZ" sz="3600" dirty="0"/>
          </a:p>
          <a:p>
            <a:pPr marL="72000" indent="0" algn="ctr">
              <a:buNone/>
            </a:pPr>
            <a:r>
              <a:rPr lang="cs-CZ" sz="3600" b="1" dirty="0">
                <a:solidFill>
                  <a:schemeClr val="accent1"/>
                </a:solidFill>
              </a:rPr>
              <a:t>Co má podle Vás vliv na učitelské </a:t>
            </a:r>
            <a:r>
              <a:rPr lang="cs-CZ" sz="3600" b="1" dirty="0" err="1">
                <a:solidFill>
                  <a:schemeClr val="accent1"/>
                </a:solidFill>
              </a:rPr>
              <a:t>self-efficacy</a:t>
            </a:r>
            <a:r>
              <a:rPr lang="cs-CZ" sz="3600" b="1" dirty="0">
                <a:solidFill>
                  <a:schemeClr val="accent1"/>
                </a:solidFill>
              </a:rPr>
              <a:t> pedagogů v mateřské škole?</a:t>
            </a:r>
          </a:p>
        </p:txBody>
      </p:sp>
    </p:spTree>
    <p:extLst>
      <p:ext uri="{BB962C8B-B14F-4D97-AF65-F5344CB8AC3E}">
        <p14:creationId xmlns:p14="http://schemas.microsoft.com/office/powerpoint/2010/main" val="372135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5F36C51-4F27-4F15-A963-45D72FE6F383}"/>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368C6293-6033-4E7B-8D39-8E4DC9260025}"/>
              </a:ext>
            </a:extLst>
          </p:cNvPr>
          <p:cNvSpPr>
            <a:spLocks noGrp="1"/>
          </p:cNvSpPr>
          <p:nvPr>
            <p:ph type="title"/>
          </p:nvPr>
        </p:nvSpPr>
        <p:spPr/>
        <p:txBody>
          <a:bodyPr/>
          <a:lstStyle/>
          <a:p>
            <a:r>
              <a:rPr lang="cs-CZ" dirty="0" err="1"/>
              <a:t>Self-efficacy</a:t>
            </a:r>
            <a:r>
              <a:rPr lang="cs-CZ" dirty="0"/>
              <a:t> pedagogů MŠ</a:t>
            </a:r>
          </a:p>
        </p:txBody>
      </p:sp>
      <p:sp>
        <p:nvSpPr>
          <p:cNvPr id="5" name="Zástupný symbol pro obsah 4">
            <a:extLst>
              <a:ext uri="{FF2B5EF4-FFF2-40B4-BE49-F238E27FC236}">
                <a16:creationId xmlns:a16="http://schemas.microsoft.com/office/drawing/2014/main" id="{1C4B15D2-910B-4910-BA7F-B814303486D5}"/>
              </a:ext>
            </a:extLst>
          </p:cNvPr>
          <p:cNvSpPr>
            <a:spLocks noGrp="1"/>
          </p:cNvSpPr>
          <p:nvPr>
            <p:ph idx="1"/>
          </p:nvPr>
        </p:nvSpPr>
        <p:spPr/>
        <p:txBody>
          <a:bodyPr/>
          <a:lstStyle/>
          <a:p>
            <a:pPr algn="just"/>
            <a:r>
              <a:rPr lang="en-US" dirty="0"/>
              <a:t>von </a:t>
            </a:r>
            <a:r>
              <a:rPr lang="en-US" dirty="0" err="1"/>
              <a:t>Suchodoletz</a:t>
            </a:r>
            <a:r>
              <a:rPr lang="cs-CZ" dirty="0"/>
              <a:t> a kolegové (2018)</a:t>
            </a:r>
          </a:p>
          <a:p>
            <a:pPr lvl="1" algn="just"/>
            <a:r>
              <a:rPr lang="cs-CZ" dirty="0"/>
              <a:t>zabývali se </a:t>
            </a:r>
            <a:r>
              <a:rPr lang="cs-CZ" dirty="0" err="1"/>
              <a:t>self-efficacy</a:t>
            </a:r>
            <a:r>
              <a:rPr lang="cs-CZ" dirty="0"/>
              <a:t> u pedagogů mateřských škol</a:t>
            </a:r>
          </a:p>
          <a:p>
            <a:pPr lvl="1" algn="just"/>
            <a:r>
              <a:rPr lang="cs-CZ" dirty="0"/>
              <a:t>zároveň zjišťovali, co může pedagogům mateřských škol pomoci k vyššímu </a:t>
            </a:r>
            <a:r>
              <a:rPr lang="cs-CZ" dirty="0" err="1"/>
              <a:t>self-efficacy</a:t>
            </a:r>
            <a:endParaRPr lang="cs-CZ" dirty="0"/>
          </a:p>
          <a:p>
            <a:pPr lvl="1" algn="just"/>
            <a:r>
              <a:rPr lang="cs-CZ" b="1" dirty="0"/>
              <a:t>vyšší </a:t>
            </a:r>
            <a:r>
              <a:rPr lang="cs-CZ" b="1" dirty="0" err="1"/>
              <a:t>self-efficacy</a:t>
            </a:r>
            <a:r>
              <a:rPr lang="cs-CZ" b="1" dirty="0"/>
              <a:t> s praxí </a:t>
            </a:r>
            <a:r>
              <a:rPr lang="cs-CZ" dirty="0"/>
              <a:t>(s každým rokem na pozici pedagoga mateřské školy vyšší </a:t>
            </a:r>
            <a:r>
              <a:rPr lang="cs-CZ" dirty="0" err="1"/>
              <a:t>self-efficacy</a:t>
            </a:r>
            <a:r>
              <a:rPr lang="cs-CZ" dirty="0"/>
              <a:t>)</a:t>
            </a:r>
          </a:p>
          <a:p>
            <a:pPr lvl="1" algn="just"/>
            <a:r>
              <a:rPr lang="cs-CZ" b="1" dirty="0"/>
              <a:t>negativní vliv mělo náročné, problémové chování dětí ve školce</a:t>
            </a:r>
          </a:p>
          <a:p>
            <a:pPr lvl="1" algn="just"/>
            <a:r>
              <a:rPr lang="cs-CZ" b="1" dirty="0"/>
              <a:t>efektivnější byl osobní „</a:t>
            </a:r>
            <a:r>
              <a:rPr lang="cs-CZ" b="1" dirty="0" err="1"/>
              <a:t>koučink</a:t>
            </a:r>
            <a:r>
              <a:rPr lang="cs-CZ" b="1" dirty="0"/>
              <a:t>“ </a:t>
            </a:r>
            <a:r>
              <a:rPr lang="cs-CZ" dirty="0"/>
              <a:t>(pedagog dostává od odborníka konkrétní zpětnou vazbu a tipy, co dělat, např. pokud si „neví rady“ s nějakým dítětem) </a:t>
            </a:r>
            <a:r>
              <a:rPr lang="cs-CZ" b="1" dirty="0"/>
              <a:t>než kurz </a:t>
            </a:r>
            <a:r>
              <a:rPr lang="cs-CZ" dirty="0"/>
              <a:t>(klasický kurz, ve kterém pedagogům vysvětlovali, jak děti rozvíjet atp.)</a:t>
            </a:r>
          </a:p>
          <a:p>
            <a:pPr algn="just"/>
            <a:endParaRPr lang="cs-CZ" dirty="0"/>
          </a:p>
        </p:txBody>
      </p:sp>
    </p:spTree>
    <p:extLst>
      <p:ext uri="{BB962C8B-B14F-4D97-AF65-F5344CB8AC3E}">
        <p14:creationId xmlns:p14="http://schemas.microsoft.com/office/powerpoint/2010/main" val="408144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14030A9-A8C0-439A-8751-EAA281CD6509}"/>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7EC8121-A600-44E6-8A57-968F0A87BDE4}"/>
              </a:ext>
            </a:extLst>
          </p:cNvPr>
          <p:cNvSpPr>
            <a:spLocks noGrp="1"/>
          </p:cNvSpPr>
          <p:nvPr>
            <p:ph type="title"/>
          </p:nvPr>
        </p:nvSpPr>
        <p:spPr/>
        <p:txBody>
          <a:bodyPr/>
          <a:lstStyle/>
          <a:p>
            <a:r>
              <a:rPr lang="cs-CZ" dirty="0" err="1"/>
              <a:t>Self-efficacy</a:t>
            </a:r>
            <a:r>
              <a:rPr lang="cs-CZ" dirty="0"/>
              <a:t> pedagogů MŠ</a:t>
            </a:r>
          </a:p>
        </p:txBody>
      </p:sp>
      <p:sp>
        <p:nvSpPr>
          <p:cNvPr id="5" name="Zástupný symbol pro obsah 4">
            <a:extLst>
              <a:ext uri="{FF2B5EF4-FFF2-40B4-BE49-F238E27FC236}">
                <a16:creationId xmlns:a16="http://schemas.microsoft.com/office/drawing/2014/main" id="{DF7992C8-FA5F-445C-8F7F-5578097A46D6}"/>
              </a:ext>
            </a:extLst>
          </p:cNvPr>
          <p:cNvSpPr>
            <a:spLocks noGrp="1"/>
          </p:cNvSpPr>
          <p:nvPr>
            <p:ph idx="1"/>
          </p:nvPr>
        </p:nvSpPr>
        <p:spPr/>
        <p:txBody>
          <a:bodyPr/>
          <a:lstStyle/>
          <a:p>
            <a:r>
              <a:rPr lang="en-US" dirty="0" err="1"/>
              <a:t>Múñez</a:t>
            </a:r>
            <a:r>
              <a:rPr lang="cs-CZ" dirty="0"/>
              <a:t> a kolegové (2017)</a:t>
            </a:r>
          </a:p>
          <a:p>
            <a:pPr lvl="1"/>
            <a:r>
              <a:rPr lang="cs-CZ" dirty="0"/>
              <a:t>zabývali se vlivem formálních a neformálních profesních rozvojových aktivit na </a:t>
            </a:r>
            <a:r>
              <a:rPr lang="cs-CZ" dirty="0" err="1"/>
              <a:t>self-efficacy</a:t>
            </a:r>
            <a:r>
              <a:rPr lang="cs-CZ" dirty="0"/>
              <a:t> pedagogů mateřských škol</a:t>
            </a:r>
          </a:p>
          <a:p>
            <a:pPr lvl="1"/>
            <a:r>
              <a:rPr lang="cs-CZ"/>
              <a:t>profesní </a:t>
            </a:r>
            <a:r>
              <a:rPr lang="cs-CZ" dirty="0"/>
              <a:t>rozvojové aktivity</a:t>
            </a:r>
          </a:p>
          <a:p>
            <a:pPr marL="1200150" lvl="2" indent="-285750">
              <a:buFont typeface="Arial" panose="020B0604020202020204" pitchFamily="34" charset="0"/>
              <a:buChar char="•"/>
            </a:pPr>
            <a:r>
              <a:rPr lang="cs-CZ" dirty="0"/>
              <a:t>formální: semináře, kurzy, konference…</a:t>
            </a:r>
          </a:p>
          <a:p>
            <a:pPr marL="1200150" lvl="2" indent="-285750">
              <a:buFont typeface="Arial" panose="020B0604020202020204" pitchFamily="34" charset="0"/>
              <a:buChar char="•"/>
            </a:pPr>
            <a:r>
              <a:rPr lang="cs-CZ" dirty="0"/>
              <a:t>neformální, kolektivní: např. sdílení nápadů s ostatními pedagogy, společné přípravy, možnost použít materiály kolegů, sdílení problémů s kolegy, rady od ostatních kolegů, poskytování rad kolegům…</a:t>
            </a:r>
          </a:p>
          <a:p>
            <a:pPr marL="1200150" lvl="2" indent="-285750">
              <a:buFont typeface="Arial" panose="020B0604020202020204" pitchFamily="34" charset="0"/>
              <a:buChar char="•"/>
            </a:pPr>
            <a:r>
              <a:rPr lang="cs-CZ" dirty="0"/>
              <a:t>neformální, individuální: např. čtení literatury, zpětná vazba od dětí, hledání, jak přizpůsobit aktivity dle potřeb dětí…</a:t>
            </a:r>
          </a:p>
          <a:p>
            <a:pPr lvl="1"/>
            <a:r>
              <a:rPr lang="cs-CZ" dirty="0"/>
              <a:t>pozitivní vliv na zvýšení </a:t>
            </a:r>
            <a:r>
              <a:rPr lang="cs-CZ" dirty="0" err="1"/>
              <a:t>self-efficacy</a:t>
            </a:r>
            <a:r>
              <a:rPr lang="cs-CZ" dirty="0"/>
              <a:t> pedagogů mateřských škol měly zejména kolektivní neformální rozvojové aktivity</a:t>
            </a:r>
          </a:p>
          <a:p>
            <a:pPr lvl="1"/>
            <a:r>
              <a:rPr lang="cs-CZ" dirty="0"/>
              <a:t>zároveň se do nich pedagogové nejvíc zapojovali</a:t>
            </a:r>
          </a:p>
        </p:txBody>
      </p:sp>
    </p:spTree>
    <p:extLst>
      <p:ext uri="{BB962C8B-B14F-4D97-AF65-F5344CB8AC3E}">
        <p14:creationId xmlns:p14="http://schemas.microsoft.com/office/powerpoint/2010/main" val="174391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04C083-09D3-4F35-9028-C2F25D8FEF0B}"/>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C7A59A71-03FD-4B1D-8042-E76775A2F712}"/>
              </a:ext>
            </a:extLst>
          </p:cNvPr>
          <p:cNvSpPr>
            <a:spLocks noGrp="1"/>
          </p:cNvSpPr>
          <p:nvPr>
            <p:ph type="title"/>
          </p:nvPr>
        </p:nvSpPr>
        <p:spPr/>
        <p:txBody>
          <a:bodyPr/>
          <a:lstStyle/>
          <a:p>
            <a:r>
              <a:rPr lang="cs-CZ" dirty="0" err="1"/>
              <a:t>Self-efficacy</a:t>
            </a:r>
            <a:r>
              <a:rPr lang="cs-CZ" dirty="0"/>
              <a:t> a syndrom vyhoření</a:t>
            </a:r>
          </a:p>
        </p:txBody>
      </p:sp>
      <p:sp>
        <p:nvSpPr>
          <p:cNvPr id="5" name="Zástupný symbol pro obsah 4">
            <a:extLst>
              <a:ext uri="{FF2B5EF4-FFF2-40B4-BE49-F238E27FC236}">
                <a16:creationId xmlns:a16="http://schemas.microsoft.com/office/drawing/2014/main" id="{07DA8008-AB69-4ABE-A662-8D7BDA1AAE4D}"/>
              </a:ext>
            </a:extLst>
          </p:cNvPr>
          <p:cNvSpPr>
            <a:spLocks noGrp="1"/>
          </p:cNvSpPr>
          <p:nvPr>
            <p:ph idx="1"/>
          </p:nvPr>
        </p:nvSpPr>
        <p:spPr/>
        <p:txBody>
          <a:bodyPr/>
          <a:lstStyle/>
          <a:p>
            <a:pPr algn="just"/>
            <a:r>
              <a:rPr lang="cs-CZ" dirty="0" err="1"/>
              <a:t>Shoji</a:t>
            </a:r>
            <a:r>
              <a:rPr lang="cs-CZ" dirty="0"/>
              <a:t> a kolegové (2016)</a:t>
            </a:r>
          </a:p>
          <a:p>
            <a:pPr lvl="1" algn="just"/>
            <a:r>
              <a:rPr lang="cs-CZ" dirty="0"/>
              <a:t>středně silná souvislost mezi </a:t>
            </a:r>
            <a:r>
              <a:rPr lang="cs-CZ" dirty="0" err="1"/>
              <a:t>self-efficacy</a:t>
            </a:r>
            <a:r>
              <a:rPr lang="cs-CZ" dirty="0"/>
              <a:t> pracovníků a syndromem vyhoření</a:t>
            </a:r>
          </a:p>
          <a:p>
            <a:pPr lvl="1" algn="just"/>
            <a:r>
              <a:rPr lang="cs-CZ" b="1" dirty="0"/>
              <a:t>u pedagogů výrazně silnější </a:t>
            </a:r>
            <a:r>
              <a:rPr lang="cs-CZ" dirty="0"/>
              <a:t>ve srovnání se zdravotnickými pracovníky</a:t>
            </a:r>
          </a:p>
          <a:p>
            <a:pPr lvl="1" algn="just"/>
            <a:r>
              <a:rPr lang="cs-CZ" dirty="0"/>
              <a:t>zároveň pozor – často ve studiích nezohledněny skupiny</a:t>
            </a:r>
          </a:p>
          <a:p>
            <a:pPr lvl="1" algn="just"/>
            <a:endParaRPr lang="cs-CZ" dirty="0"/>
          </a:p>
          <a:p>
            <a:pPr algn="just"/>
            <a:r>
              <a:rPr lang="cs-CZ" dirty="0"/>
              <a:t>Kim a </a:t>
            </a:r>
            <a:r>
              <a:rPr lang="cs-CZ" dirty="0" err="1"/>
              <a:t>Burić</a:t>
            </a:r>
            <a:r>
              <a:rPr lang="cs-CZ" dirty="0"/>
              <a:t> (2020)</a:t>
            </a:r>
          </a:p>
          <a:p>
            <a:pPr lvl="1" algn="just"/>
            <a:r>
              <a:rPr lang="cs-CZ" b="1" dirty="0"/>
              <a:t>longitudinální výzkum souvislosti mezi </a:t>
            </a:r>
            <a:r>
              <a:rPr lang="cs-CZ" b="1" dirty="0" err="1"/>
              <a:t>self-efficacy</a:t>
            </a:r>
            <a:r>
              <a:rPr lang="cs-CZ" b="1" dirty="0"/>
              <a:t> a syndromem vyhoření</a:t>
            </a:r>
          </a:p>
          <a:p>
            <a:pPr lvl="1" algn="just"/>
            <a:r>
              <a:rPr lang="cs-CZ" dirty="0"/>
              <a:t>sledovali </a:t>
            </a:r>
            <a:r>
              <a:rPr lang="cs-CZ" dirty="0" err="1"/>
              <a:t>self-efficacy</a:t>
            </a:r>
            <a:r>
              <a:rPr lang="cs-CZ" dirty="0"/>
              <a:t> a vyhoření u pedagogů ve třech různých časových bodech s odstupem 6 měsíců</a:t>
            </a:r>
          </a:p>
          <a:p>
            <a:pPr lvl="1" algn="just"/>
            <a:r>
              <a:rPr lang="cs-CZ" dirty="0"/>
              <a:t>symptomy syndromu vyhoření predikovaly nižší </a:t>
            </a:r>
            <a:r>
              <a:rPr lang="cs-CZ" dirty="0" err="1"/>
              <a:t>self-efficacy</a:t>
            </a:r>
            <a:r>
              <a:rPr lang="cs-CZ" dirty="0"/>
              <a:t>, nikoliv naopak (tzn. pedagogové, kteří uvedli symptomy vyhoření, měli v budoucnu nižší </a:t>
            </a:r>
            <a:r>
              <a:rPr lang="cs-CZ" dirty="0" err="1"/>
              <a:t>self-efficacy</a:t>
            </a:r>
            <a:r>
              <a:rPr lang="cs-CZ" dirty="0"/>
              <a:t>)</a:t>
            </a:r>
          </a:p>
          <a:p>
            <a:pPr marL="324000" lvl="1" indent="0" algn="just">
              <a:buNone/>
            </a:pPr>
            <a:endParaRPr lang="cs-CZ" b="1" dirty="0"/>
          </a:p>
          <a:p>
            <a:pPr marL="324000" lvl="1" indent="0" algn="just">
              <a:buNone/>
            </a:pPr>
            <a:endParaRPr lang="cs-CZ" b="1" dirty="0"/>
          </a:p>
        </p:txBody>
      </p:sp>
    </p:spTree>
    <p:extLst>
      <p:ext uri="{BB962C8B-B14F-4D97-AF65-F5344CB8AC3E}">
        <p14:creationId xmlns:p14="http://schemas.microsoft.com/office/powerpoint/2010/main" val="422662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D0C41A3-FEF2-43CE-9980-9A62AED56C5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514F6A82-7AFC-421F-A0F8-D1FECFE83DF4}"/>
              </a:ext>
            </a:extLst>
          </p:cNvPr>
          <p:cNvSpPr>
            <a:spLocks noGrp="1"/>
          </p:cNvSpPr>
          <p:nvPr>
            <p:ph type="title"/>
          </p:nvPr>
        </p:nvSpPr>
        <p:spPr/>
        <p:txBody>
          <a:bodyPr/>
          <a:lstStyle/>
          <a:p>
            <a:r>
              <a:rPr lang="cs-CZ" dirty="0" err="1"/>
              <a:t>Self-efficacy</a:t>
            </a:r>
            <a:r>
              <a:rPr lang="cs-CZ" dirty="0"/>
              <a:t> a inkluze</a:t>
            </a:r>
          </a:p>
        </p:txBody>
      </p:sp>
      <p:sp>
        <p:nvSpPr>
          <p:cNvPr id="5" name="Zástupný obsah 4">
            <a:extLst>
              <a:ext uri="{FF2B5EF4-FFF2-40B4-BE49-F238E27FC236}">
                <a16:creationId xmlns:a16="http://schemas.microsoft.com/office/drawing/2014/main" id="{C0B230D3-4E7C-4CC5-9AB8-B5CA8BB9C845}"/>
              </a:ext>
            </a:extLst>
          </p:cNvPr>
          <p:cNvSpPr>
            <a:spLocks noGrp="1"/>
          </p:cNvSpPr>
          <p:nvPr>
            <p:ph idx="1"/>
          </p:nvPr>
        </p:nvSpPr>
        <p:spPr/>
        <p:txBody>
          <a:bodyPr/>
          <a:lstStyle/>
          <a:p>
            <a:pPr algn="just"/>
            <a:r>
              <a:rPr lang="cs-CZ" dirty="0"/>
              <a:t>Kiel a kolegové (2020)</a:t>
            </a:r>
            <a:endParaRPr lang="cs-CZ" sz="2800" dirty="0"/>
          </a:p>
          <a:p>
            <a:pPr lvl="1" algn="just"/>
            <a:r>
              <a:rPr lang="cs-CZ" dirty="0" err="1"/>
              <a:t>self-efficacy</a:t>
            </a:r>
            <a:r>
              <a:rPr lang="cs-CZ" dirty="0"/>
              <a:t> ohledně inkluze </a:t>
            </a:r>
          </a:p>
          <a:p>
            <a:pPr lvl="1" algn="just"/>
            <a:r>
              <a:rPr lang="cs-CZ" dirty="0"/>
              <a:t>pedagogové s nejvyšším </a:t>
            </a:r>
            <a:r>
              <a:rPr lang="cs-CZ" dirty="0" err="1"/>
              <a:t>self-efficacy</a:t>
            </a:r>
            <a:r>
              <a:rPr lang="cs-CZ" dirty="0"/>
              <a:t> ohledně inkluze používali inkluzivní postupy nejčastěji také v praxi</a:t>
            </a:r>
          </a:p>
          <a:p>
            <a:pPr lvl="1" algn="just"/>
            <a:endParaRPr lang="cs-CZ" dirty="0"/>
          </a:p>
          <a:p>
            <a:pPr algn="just"/>
            <a:r>
              <a:rPr lang="en-US" sz="2800" dirty="0"/>
              <a:t>Leonard</a:t>
            </a:r>
            <a:r>
              <a:rPr lang="cs-CZ" sz="2800" dirty="0"/>
              <a:t> a </a:t>
            </a:r>
            <a:r>
              <a:rPr lang="en-US" sz="2800" dirty="0"/>
              <a:t>Smyth</a:t>
            </a:r>
            <a:r>
              <a:rPr lang="cs-CZ" sz="2800" dirty="0"/>
              <a:t> </a:t>
            </a:r>
            <a:r>
              <a:rPr lang="en-US" sz="2800" dirty="0"/>
              <a:t>(2020)</a:t>
            </a:r>
            <a:endParaRPr lang="cs-CZ" sz="2800" dirty="0"/>
          </a:p>
          <a:p>
            <a:pPr lvl="1" algn="just"/>
            <a:r>
              <a:rPr lang="cs-CZ" dirty="0"/>
              <a:t>postoje pedagogů k inkluzi nesouvisely s pohlavím pedagogů, délkou pedagogické praxe, speciálně pedagogickým vzděláním ani s absolvováním speciálních kurzů</a:t>
            </a:r>
          </a:p>
          <a:p>
            <a:pPr lvl="1" algn="just"/>
            <a:r>
              <a:rPr lang="cs-CZ" dirty="0"/>
              <a:t>výrazný byl vliv materiální (speciální pomůcky…) a personální (erudovaný, kvalitní asistent, psycholog, speciální pedagog) podpory</a:t>
            </a:r>
          </a:p>
          <a:p>
            <a:pPr lvl="1" algn="just"/>
            <a:r>
              <a:rPr lang="cs-CZ" dirty="0"/>
              <a:t>pokud pedagogové vnímali, že mají dostatečnou materiální a personální podporu, měli výrazně pozitivnější postoj k zařazení dítěte s poruchou autistického spektra do třídy</a:t>
            </a:r>
          </a:p>
          <a:p>
            <a:pPr lvl="1" algn="just"/>
            <a:endParaRPr lang="cs-CZ" dirty="0"/>
          </a:p>
          <a:p>
            <a:pPr lvl="1" algn="just"/>
            <a:endParaRPr lang="cs-CZ" dirty="0"/>
          </a:p>
          <a:p>
            <a:pPr algn="just"/>
            <a:endParaRPr lang="cs-CZ" dirty="0"/>
          </a:p>
        </p:txBody>
      </p:sp>
    </p:spTree>
    <p:extLst>
      <p:ext uri="{BB962C8B-B14F-4D97-AF65-F5344CB8AC3E}">
        <p14:creationId xmlns:p14="http://schemas.microsoft.com/office/powerpoint/2010/main" val="362202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8962BB-411B-4C84-A1BB-96D706F80178}"/>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939D8235-B54E-4B75-84C3-D12F2F5CCAAC}"/>
              </a:ext>
            </a:extLst>
          </p:cNvPr>
          <p:cNvSpPr>
            <a:spLocks noGrp="1"/>
          </p:cNvSpPr>
          <p:nvPr>
            <p:ph type="title"/>
          </p:nvPr>
        </p:nvSpPr>
        <p:spPr/>
        <p:txBody>
          <a:bodyPr/>
          <a:lstStyle/>
          <a:p>
            <a:r>
              <a:rPr lang="cs-CZ" dirty="0"/>
              <a:t>Sebehodnocení</a:t>
            </a:r>
          </a:p>
        </p:txBody>
      </p:sp>
      <p:sp>
        <p:nvSpPr>
          <p:cNvPr id="5" name="Zástupný obsah 4">
            <a:extLst>
              <a:ext uri="{FF2B5EF4-FFF2-40B4-BE49-F238E27FC236}">
                <a16:creationId xmlns:a16="http://schemas.microsoft.com/office/drawing/2014/main" id="{0E2416CC-1E06-42B9-83C8-143B14BD1096}"/>
              </a:ext>
            </a:extLst>
          </p:cNvPr>
          <p:cNvSpPr>
            <a:spLocks noGrp="1"/>
          </p:cNvSpPr>
          <p:nvPr>
            <p:ph idx="1"/>
          </p:nvPr>
        </p:nvSpPr>
        <p:spPr/>
        <p:txBody>
          <a:bodyPr/>
          <a:lstStyle/>
          <a:p>
            <a:r>
              <a:rPr lang="cs-CZ" dirty="0" err="1"/>
              <a:t>self-esteem</a:t>
            </a:r>
            <a:endParaRPr lang="cs-CZ" dirty="0"/>
          </a:p>
          <a:p>
            <a:pPr marL="72000" indent="0">
              <a:buNone/>
            </a:pPr>
            <a:endParaRPr lang="cs-CZ" dirty="0"/>
          </a:p>
          <a:p>
            <a:pPr marL="72000" indent="0">
              <a:buNone/>
            </a:pPr>
            <a:r>
              <a:rPr lang="cs-CZ" dirty="0">
                <a:solidFill>
                  <a:srgbClr val="0000DC"/>
                </a:solidFill>
              </a:rPr>
              <a:t>=</a:t>
            </a:r>
            <a:r>
              <a:rPr lang="cs-CZ" b="1" dirty="0">
                <a:solidFill>
                  <a:srgbClr val="0000DC"/>
                </a:solidFill>
              </a:rPr>
              <a:t> </a:t>
            </a:r>
            <a:r>
              <a:rPr lang="cs-CZ" dirty="0"/>
              <a:t>celkový pocit ze sebe sama (Macek, 2008)</a:t>
            </a:r>
          </a:p>
          <a:p>
            <a:pPr marL="72000" indent="0">
              <a:buNone/>
            </a:pPr>
            <a:endParaRPr lang="cs-CZ" b="1" dirty="0">
              <a:solidFill>
                <a:srgbClr val="0000DC"/>
              </a:solidFill>
            </a:endParaRPr>
          </a:p>
          <a:p>
            <a:pPr marL="72000" indent="0">
              <a:buNone/>
            </a:pPr>
            <a:r>
              <a:rPr lang="cs-CZ" dirty="0">
                <a:solidFill>
                  <a:srgbClr val="0000DC"/>
                </a:solidFill>
              </a:rPr>
              <a:t>=</a:t>
            </a:r>
            <a:r>
              <a:rPr lang="cs-CZ" b="1" dirty="0">
                <a:solidFill>
                  <a:srgbClr val="0000DC"/>
                </a:solidFill>
              </a:rPr>
              <a:t> </a:t>
            </a:r>
            <a:r>
              <a:rPr lang="cs-CZ" dirty="0"/>
              <a:t>jak lidé sami sebe hodnotí, tj. do jaké míry sami sebe vnímají jako dobré, kompetentní a slušné lidi (</a:t>
            </a:r>
            <a:r>
              <a:rPr lang="cs-CZ" dirty="0" err="1"/>
              <a:t>Aronson</a:t>
            </a:r>
            <a:r>
              <a:rPr lang="cs-CZ" dirty="0"/>
              <a:t>, 2010)</a:t>
            </a:r>
          </a:p>
          <a:p>
            <a:pPr marL="72000" indent="0">
              <a:buNone/>
            </a:pPr>
            <a:endParaRPr lang="cs-CZ" b="1" dirty="0">
              <a:solidFill>
                <a:srgbClr val="0000DC"/>
              </a:solidFill>
            </a:endParaRPr>
          </a:p>
        </p:txBody>
      </p:sp>
    </p:spTree>
    <p:extLst>
      <p:ext uri="{BB962C8B-B14F-4D97-AF65-F5344CB8AC3E}">
        <p14:creationId xmlns:p14="http://schemas.microsoft.com/office/powerpoint/2010/main" val="231689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1FE39B3-61D0-4789-B501-52175BE6178B}"/>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6" name="Ovál 5">
            <a:extLst>
              <a:ext uri="{FF2B5EF4-FFF2-40B4-BE49-F238E27FC236}">
                <a16:creationId xmlns:a16="http://schemas.microsoft.com/office/drawing/2014/main" id="{F6C55C31-CF80-4A6B-9838-2C8DE22DE019}"/>
              </a:ext>
            </a:extLst>
          </p:cNvPr>
          <p:cNvSpPr/>
          <p:nvPr/>
        </p:nvSpPr>
        <p:spPr bwMode="auto">
          <a:xfrm>
            <a:off x="1931157" y="2575703"/>
            <a:ext cx="4164843" cy="3913243"/>
          </a:xfrm>
          <a:prstGeom prst="ellipse">
            <a:avLst/>
          </a:prstGeom>
          <a:solidFill>
            <a:schemeClr val="accent1"/>
          </a:solidFill>
          <a:ln w="38100"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solidFill>
                <a:schemeClr val="bg1"/>
              </a:solidFill>
              <a:effectLst/>
              <a:latin typeface="+mn-lt"/>
            </a:endParaRPr>
          </a:p>
          <a:p>
            <a:pPr marL="0" marR="0" indent="0" algn="l" defTabSz="914400" rtl="0" eaLnBrk="1" fontAlgn="base" latinLnBrk="0" hangingPunct="1">
              <a:lnSpc>
                <a:spcPct val="100000"/>
              </a:lnSpc>
              <a:spcBef>
                <a:spcPct val="0"/>
              </a:spcBef>
              <a:spcAft>
                <a:spcPct val="0"/>
              </a:spcAft>
              <a:buClrTx/>
              <a:buSzTx/>
              <a:buFontTx/>
              <a:buNone/>
              <a:tabLst/>
            </a:pPr>
            <a:endParaRPr lang="cs-CZ" sz="2800" dirty="0">
              <a:solidFill>
                <a:schemeClr val="bg1"/>
              </a:solidFill>
              <a:latin typeface="+mn-lt"/>
            </a:endParaRPr>
          </a:p>
          <a:p>
            <a:pPr marL="0" marR="0" indent="0" algn="l" defTabSz="914400" rtl="0" eaLnBrk="1" fontAlgn="base" latinLnBrk="0" hangingPunct="1">
              <a:lnSpc>
                <a:spcPct val="100000"/>
              </a:lnSpc>
              <a:spcBef>
                <a:spcPct val="0"/>
              </a:spcBef>
              <a:spcAft>
                <a:spcPct val="0"/>
              </a:spcAft>
              <a:buClrTx/>
              <a:buSzTx/>
              <a:buFontTx/>
              <a:buNone/>
              <a:tabLst/>
            </a:pPr>
            <a:endParaRPr lang="cs-CZ" sz="2800" dirty="0">
              <a:solidFill>
                <a:schemeClr val="bg1"/>
              </a:solidFill>
              <a:latin typeface="+mn-lt"/>
            </a:endParaRP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Sebehodnocení</a:t>
            </a:r>
            <a:endParaRPr kumimoji="0" lang="cs-CZ" sz="2800" b="0" i="0" u="none" strike="noStrike" cap="none" normalizeH="0" baseline="0" dirty="0">
              <a:ln>
                <a:noFill/>
              </a:ln>
              <a:solidFill>
                <a:schemeClr val="bg1"/>
              </a:solidFill>
              <a:effectLst/>
              <a:latin typeface="+mn-lt"/>
            </a:endParaRPr>
          </a:p>
        </p:txBody>
      </p:sp>
      <p:sp>
        <p:nvSpPr>
          <p:cNvPr id="7" name="Ovál 6">
            <a:extLst>
              <a:ext uri="{FF2B5EF4-FFF2-40B4-BE49-F238E27FC236}">
                <a16:creationId xmlns:a16="http://schemas.microsoft.com/office/drawing/2014/main" id="{6B1B029E-EA63-4422-B074-09EB34A773A6}"/>
              </a:ext>
            </a:extLst>
          </p:cNvPr>
          <p:cNvSpPr/>
          <p:nvPr/>
        </p:nvSpPr>
        <p:spPr bwMode="auto">
          <a:xfrm>
            <a:off x="5486399" y="2498777"/>
            <a:ext cx="4164843" cy="4067094"/>
          </a:xfrm>
          <a:prstGeom prst="ellipse">
            <a:avLst/>
          </a:prstGeom>
          <a:solidFill>
            <a:srgbClr val="FFC000"/>
          </a:solid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solidFill>
                <a:schemeClr val="bg1"/>
              </a:solidFill>
              <a:effectLst/>
              <a:latin typeface="+mn-lt"/>
            </a:endParaRPr>
          </a:p>
          <a:p>
            <a:pPr marL="0" marR="0" indent="0" algn="l" defTabSz="914400" rtl="0" eaLnBrk="1" fontAlgn="base" latinLnBrk="0" hangingPunct="1">
              <a:lnSpc>
                <a:spcPct val="100000"/>
              </a:lnSpc>
              <a:spcBef>
                <a:spcPct val="0"/>
              </a:spcBef>
              <a:spcAft>
                <a:spcPct val="0"/>
              </a:spcAft>
              <a:buClrTx/>
              <a:buSzTx/>
              <a:buFontTx/>
              <a:buNone/>
              <a:tabLst/>
            </a:pPr>
            <a:endParaRPr lang="cs-CZ" sz="2800" dirty="0">
              <a:solidFill>
                <a:schemeClr val="bg1"/>
              </a:solidFill>
              <a:latin typeface="+mn-lt"/>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solidFill>
                <a:schemeClr val="bg1"/>
              </a:solidFill>
              <a:effectLst/>
              <a:latin typeface="+mn-lt"/>
            </a:endParaRPr>
          </a:p>
          <a:p>
            <a:pPr marL="0" marR="0" indent="0" algn="ctr" defTabSz="914400" rtl="0" eaLnBrk="1" fontAlgn="base" latinLnBrk="0" hangingPunct="1">
              <a:lnSpc>
                <a:spcPct val="100000"/>
              </a:lnSpc>
              <a:spcBef>
                <a:spcPct val="0"/>
              </a:spcBef>
              <a:spcAft>
                <a:spcPct val="0"/>
              </a:spcAft>
              <a:buClrTx/>
              <a:buSzTx/>
              <a:buFontTx/>
              <a:buNone/>
              <a:tabLst/>
            </a:pPr>
            <a:r>
              <a:rPr lang="cs-CZ" sz="2800" dirty="0" err="1">
                <a:latin typeface="+mn-lt"/>
              </a:rPr>
              <a:t>Self-efficacy</a:t>
            </a:r>
            <a:endParaRPr kumimoji="0" lang="cs-CZ" sz="2800" b="0" i="0" u="none" strike="noStrike" cap="none" normalizeH="0" baseline="0" dirty="0">
              <a:ln>
                <a:noFill/>
              </a:ln>
              <a:effectLst/>
              <a:latin typeface="+mn-lt"/>
            </a:endParaRPr>
          </a:p>
        </p:txBody>
      </p:sp>
      <p:sp>
        <p:nvSpPr>
          <p:cNvPr id="8" name="Ovál 7">
            <a:extLst>
              <a:ext uri="{FF2B5EF4-FFF2-40B4-BE49-F238E27FC236}">
                <a16:creationId xmlns:a16="http://schemas.microsoft.com/office/drawing/2014/main" id="{503CDFEC-ABFB-426D-B6C3-5C7FB52324FF}"/>
              </a:ext>
            </a:extLst>
          </p:cNvPr>
          <p:cNvSpPr/>
          <p:nvPr/>
        </p:nvSpPr>
        <p:spPr bwMode="auto">
          <a:xfrm>
            <a:off x="3887336" y="215203"/>
            <a:ext cx="4164843" cy="3913243"/>
          </a:xfrm>
          <a:prstGeom prst="ellipse">
            <a:avLst/>
          </a:prstGeom>
          <a:solidFill>
            <a:schemeClr val="accent3">
              <a:lumMod val="60000"/>
              <a:lumOff val="40000"/>
            </a:schemeClr>
          </a:solid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effectLst/>
              <a:latin typeface="+mn-lt"/>
            </a:endParaRPr>
          </a:p>
          <a:p>
            <a:pPr marL="0" marR="0" indent="0" algn="ctr" defTabSz="914400" rtl="0" eaLnBrk="1" fontAlgn="base" latinLnBrk="0" hangingPunct="1">
              <a:lnSpc>
                <a:spcPct val="100000"/>
              </a:lnSpc>
              <a:spcBef>
                <a:spcPct val="0"/>
              </a:spcBef>
              <a:spcAft>
                <a:spcPct val="0"/>
              </a:spcAft>
              <a:buClrTx/>
              <a:buSzTx/>
              <a:buFontTx/>
              <a:buNone/>
              <a:tabLst/>
            </a:pPr>
            <a:endParaRPr lang="cs-CZ" sz="2800" dirty="0">
              <a:latin typeface="+mn-lt"/>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a:ln>
                  <a:noFill/>
                </a:ln>
                <a:effectLst/>
                <a:latin typeface="+mn-lt"/>
              </a:rPr>
              <a:t>Sebepojetí</a:t>
            </a:r>
          </a:p>
        </p:txBody>
      </p:sp>
    </p:spTree>
    <p:extLst>
      <p:ext uri="{BB962C8B-B14F-4D97-AF65-F5344CB8AC3E}">
        <p14:creationId xmlns:p14="http://schemas.microsoft.com/office/powerpoint/2010/main" val="3255438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0DE1BB7-FF99-4EB2-91B9-CF784AB8AB74}"/>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C56F0D35-0899-4936-A6F9-E6CCEF044A37}"/>
              </a:ext>
            </a:extLst>
          </p:cNvPr>
          <p:cNvSpPr>
            <a:spLocks noGrp="1"/>
          </p:cNvSpPr>
          <p:nvPr>
            <p:ph type="title"/>
          </p:nvPr>
        </p:nvSpPr>
        <p:spPr/>
        <p:txBody>
          <a:bodyPr/>
          <a:lstStyle/>
          <a:p>
            <a:r>
              <a:rPr lang="cs-CZ" dirty="0"/>
              <a:t>Aktivita: Silné stránky</a:t>
            </a:r>
          </a:p>
        </p:txBody>
      </p:sp>
      <p:sp>
        <p:nvSpPr>
          <p:cNvPr id="5" name="Zástupný symbol pro obsah 4">
            <a:extLst>
              <a:ext uri="{FF2B5EF4-FFF2-40B4-BE49-F238E27FC236}">
                <a16:creationId xmlns:a16="http://schemas.microsoft.com/office/drawing/2014/main" id="{8AF52243-B337-4506-8708-8CF2A6E828A4}"/>
              </a:ext>
            </a:extLst>
          </p:cNvPr>
          <p:cNvSpPr>
            <a:spLocks noGrp="1"/>
          </p:cNvSpPr>
          <p:nvPr>
            <p:ph idx="1"/>
          </p:nvPr>
        </p:nvSpPr>
        <p:spPr/>
        <p:txBody>
          <a:bodyPr/>
          <a:lstStyle/>
          <a:p>
            <a:r>
              <a:rPr lang="cs-CZ" dirty="0"/>
              <a:t>často se snažíme zlepšit naše „slabé stránky“</a:t>
            </a:r>
          </a:p>
          <a:p>
            <a:r>
              <a:rPr lang="cs-CZ" dirty="0"/>
              <a:t>často dostáváme zpětnou vazbu na to, co bychom měli zlepšit</a:t>
            </a:r>
          </a:p>
          <a:p>
            <a:r>
              <a:rPr lang="cs-CZ" dirty="0"/>
              <a:t>silné stránky nejsou tak často zdůrazňovány</a:t>
            </a:r>
          </a:p>
          <a:p>
            <a:r>
              <a:rPr lang="cs-CZ" dirty="0"/>
              <a:t>„aby si o sobě moc nemyslel/a“, „nevychvaluj se“…</a:t>
            </a:r>
          </a:p>
          <a:p>
            <a:r>
              <a:rPr lang="cs-CZ" dirty="0"/>
              <a:t>zaměření se na naše silné stránky</a:t>
            </a:r>
          </a:p>
        </p:txBody>
      </p:sp>
      <p:sp>
        <p:nvSpPr>
          <p:cNvPr id="6" name="Zástupný symbol pro zápatí 1">
            <a:extLst>
              <a:ext uri="{FF2B5EF4-FFF2-40B4-BE49-F238E27FC236}">
                <a16:creationId xmlns:a16="http://schemas.microsoft.com/office/drawing/2014/main" id="{BDF1AF3A-AC0B-4F89-A39A-991E4688AE3C}"/>
              </a:ext>
            </a:extLst>
          </p:cNvPr>
          <p:cNvSpPr>
            <a:spLocks noGrp="1"/>
          </p:cNvSpPr>
          <p:nvPr>
            <p:ph type="ftr" sz="quarter" idx="10"/>
          </p:nvPr>
        </p:nvSpPr>
        <p:spPr>
          <a:xfrm>
            <a:off x="720000" y="6228000"/>
            <a:ext cx="7920000" cy="252000"/>
          </a:xfrm>
        </p:spPr>
        <p:txBody>
          <a:bodyPr/>
          <a:lstStyle/>
          <a:p>
            <a:r>
              <a:rPr lang="cs-CZ" dirty="0" err="1"/>
              <a:t>Dacerová</a:t>
            </a:r>
            <a:r>
              <a:rPr lang="cs-CZ" dirty="0"/>
              <a:t> (2020)</a:t>
            </a:r>
          </a:p>
        </p:txBody>
      </p:sp>
    </p:spTree>
    <p:extLst>
      <p:ext uri="{BB962C8B-B14F-4D97-AF65-F5344CB8AC3E}">
        <p14:creationId xmlns:p14="http://schemas.microsoft.com/office/powerpoint/2010/main" val="77266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32F9B33-7523-4C0F-8A57-528FAA1C31BA}"/>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93DCA61F-79D7-4834-BDFA-B02BBDB579E9}"/>
              </a:ext>
            </a:extLst>
          </p:cNvPr>
          <p:cNvSpPr>
            <a:spLocks noGrp="1"/>
          </p:cNvSpPr>
          <p:nvPr>
            <p:ph type="title"/>
          </p:nvPr>
        </p:nvSpPr>
        <p:spPr/>
        <p:txBody>
          <a:bodyPr/>
          <a:lstStyle/>
          <a:p>
            <a:r>
              <a:rPr lang="cs-CZ" dirty="0"/>
              <a:t>Aktivita: Silné stránky</a:t>
            </a:r>
          </a:p>
        </p:txBody>
      </p:sp>
      <p:sp>
        <p:nvSpPr>
          <p:cNvPr id="5" name="Zástupný symbol pro obsah 4">
            <a:extLst>
              <a:ext uri="{FF2B5EF4-FFF2-40B4-BE49-F238E27FC236}">
                <a16:creationId xmlns:a16="http://schemas.microsoft.com/office/drawing/2014/main" id="{F91B2DAC-4930-41CD-ACFA-7D267D00E5E1}"/>
              </a:ext>
            </a:extLst>
          </p:cNvPr>
          <p:cNvSpPr>
            <a:spLocks noGrp="1"/>
          </p:cNvSpPr>
          <p:nvPr>
            <p:ph idx="1"/>
          </p:nvPr>
        </p:nvSpPr>
        <p:spPr/>
        <p:txBody>
          <a:bodyPr/>
          <a:lstStyle/>
          <a:p>
            <a:pPr marL="72000" indent="0" algn="ctr">
              <a:buNone/>
            </a:pPr>
            <a:r>
              <a:rPr lang="cs-CZ" b="1" dirty="0">
                <a:solidFill>
                  <a:srgbClr val="0000DC"/>
                </a:solidFill>
              </a:rPr>
              <a:t>Jaké jsou Vaše silné stránky co se týče pedagogické profese?</a:t>
            </a:r>
          </a:p>
          <a:p>
            <a:pPr marL="72000" indent="0" algn="ctr">
              <a:buNone/>
            </a:pPr>
            <a:endParaRPr lang="cs-CZ" b="1" dirty="0">
              <a:solidFill>
                <a:srgbClr val="0000DC"/>
              </a:solidFill>
            </a:endParaRPr>
          </a:p>
          <a:p>
            <a:pPr marL="72000" indent="0" algn="just">
              <a:buNone/>
            </a:pPr>
            <a:r>
              <a:rPr lang="cs-CZ" i="1" dirty="0"/>
              <a:t>Pomocné otázky:</a:t>
            </a:r>
          </a:p>
          <a:p>
            <a:pPr algn="just"/>
            <a:r>
              <a:rPr lang="cs-CZ" dirty="0"/>
              <a:t>V jakých situacích v MŠ se cítíte sebejistě?</a:t>
            </a:r>
          </a:p>
          <a:p>
            <a:pPr algn="just"/>
            <a:r>
              <a:rPr lang="cs-CZ" dirty="0"/>
              <a:t>Jaké Vaše vlastnosti Vám pomáhají či mohou pomáhat v pedagogické profesi (např. při zvládání náročných situací)?</a:t>
            </a:r>
          </a:p>
          <a:p>
            <a:pPr algn="just"/>
            <a:r>
              <a:rPr lang="cs-CZ" dirty="0"/>
              <a:t>Jaká hobby můžete využít?</a:t>
            </a:r>
          </a:p>
          <a:p>
            <a:pPr algn="just"/>
            <a:endParaRPr lang="cs-CZ" dirty="0"/>
          </a:p>
        </p:txBody>
      </p:sp>
      <p:sp>
        <p:nvSpPr>
          <p:cNvPr id="7" name="Zástupný symbol pro zápatí 1">
            <a:extLst>
              <a:ext uri="{FF2B5EF4-FFF2-40B4-BE49-F238E27FC236}">
                <a16:creationId xmlns:a16="http://schemas.microsoft.com/office/drawing/2014/main" id="{85E913C2-184D-4267-9211-07D7D76F23D6}"/>
              </a:ext>
            </a:extLst>
          </p:cNvPr>
          <p:cNvSpPr>
            <a:spLocks noGrp="1"/>
          </p:cNvSpPr>
          <p:nvPr>
            <p:ph type="ftr" sz="quarter" idx="10"/>
          </p:nvPr>
        </p:nvSpPr>
        <p:spPr>
          <a:xfrm>
            <a:off x="720000" y="6228000"/>
            <a:ext cx="7920000" cy="252000"/>
          </a:xfrm>
        </p:spPr>
        <p:txBody>
          <a:bodyPr/>
          <a:lstStyle/>
          <a:p>
            <a:r>
              <a:rPr lang="cs-CZ" dirty="0" err="1"/>
              <a:t>Dacerová</a:t>
            </a:r>
            <a:r>
              <a:rPr lang="cs-CZ" dirty="0"/>
              <a:t> (2020)</a:t>
            </a:r>
          </a:p>
        </p:txBody>
      </p:sp>
    </p:spTree>
    <p:extLst>
      <p:ext uri="{BB962C8B-B14F-4D97-AF65-F5344CB8AC3E}">
        <p14:creationId xmlns:p14="http://schemas.microsoft.com/office/powerpoint/2010/main" val="120699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8330F11-612B-4249-A4FC-DAA28FC73B59}"/>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DFC6A0C2-D618-47EE-8D58-DC8BC3068428}"/>
              </a:ext>
            </a:extLst>
          </p:cNvPr>
          <p:cNvSpPr>
            <a:spLocks noGrp="1"/>
          </p:cNvSpPr>
          <p:nvPr>
            <p:ph type="title"/>
          </p:nvPr>
        </p:nvSpPr>
        <p:spPr/>
        <p:txBody>
          <a:bodyPr/>
          <a:lstStyle/>
          <a:p>
            <a:r>
              <a:rPr lang="cs-CZ" dirty="0"/>
              <a:t>Co je to sebepojetí?</a:t>
            </a:r>
          </a:p>
        </p:txBody>
      </p:sp>
      <p:sp>
        <p:nvSpPr>
          <p:cNvPr id="5" name="Zástupný obsah 4">
            <a:extLst>
              <a:ext uri="{FF2B5EF4-FFF2-40B4-BE49-F238E27FC236}">
                <a16:creationId xmlns:a16="http://schemas.microsoft.com/office/drawing/2014/main" id="{F2BAFF7B-6621-441B-AAA6-7BA6CDFFF670}"/>
              </a:ext>
            </a:extLst>
          </p:cNvPr>
          <p:cNvSpPr>
            <a:spLocks noGrp="1"/>
          </p:cNvSpPr>
          <p:nvPr>
            <p:ph idx="1"/>
          </p:nvPr>
        </p:nvSpPr>
        <p:spPr/>
        <p:txBody>
          <a:bodyPr/>
          <a:lstStyle/>
          <a:p>
            <a:r>
              <a:rPr lang="cs-CZ" b="1" dirty="0">
                <a:solidFill>
                  <a:srgbClr val="0000DC"/>
                </a:solidFill>
              </a:rPr>
              <a:t>sebepojetí = </a:t>
            </a:r>
            <a:r>
              <a:rPr lang="cs-CZ" i="1" dirty="0" err="1"/>
              <a:t>self</a:t>
            </a:r>
            <a:r>
              <a:rPr lang="cs-CZ" i="1" dirty="0"/>
              <a:t> </a:t>
            </a:r>
            <a:r>
              <a:rPr lang="cs-CZ" i="1" dirty="0" err="1"/>
              <a:t>concept</a:t>
            </a:r>
            <a:endParaRPr lang="cs-CZ" i="1" dirty="0"/>
          </a:p>
          <a:p>
            <a:pPr marL="72000" indent="0">
              <a:buNone/>
            </a:pPr>
            <a:endParaRPr lang="cs-CZ" b="1" dirty="0">
              <a:solidFill>
                <a:srgbClr val="0000DC"/>
              </a:solidFill>
            </a:endParaRPr>
          </a:p>
          <a:p>
            <a:pPr marL="72000" indent="0">
              <a:buNone/>
            </a:pPr>
            <a:r>
              <a:rPr lang="cs-CZ" dirty="0">
                <a:solidFill>
                  <a:srgbClr val="0000DC"/>
                </a:solidFill>
              </a:rPr>
              <a:t>=  </a:t>
            </a:r>
            <a:r>
              <a:rPr lang="cs-CZ" dirty="0"/>
              <a:t>kognitivní složka „</a:t>
            </a:r>
            <a:r>
              <a:rPr lang="cs-CZ" dirty="0" err="1"/>
              <a:t>sebesystému</a:t>
            </a:r>
            <a:r>
              <a:rPr lang="cs-CZ" dirty="0"/>
              <a:t>“</a:t>
            </a:r>
          </a:p>
          <a:p>
            <a:pPr marL="72000" indent="0">
              <a:buNone/>
            </a:pPr>
            <a:endParaRPr lang="cs-CZ" dirty="0"/>
          </a:p>
          <a:p>
            <a:pPr marL="72000" indent="0">
              <a:buNone/>
            </a:pPr>
            <a:r>
              <a:rPr lang="cs-CZ" dirty="0">
                <a:solidFill>
                  <a:srgbClr val="0000DC"/>
                </a:solidFill>
              </a:rPr>
              <a:t>=  </a:t>
            </a:r>
            <a:r>
              <a:rPr lang="cs-CZ" b="1" dirty="0">
                <a:solidFill>
                  <a:srgbClr val="0000DC"/>
                </a:solidFill>
              </a:rPr>
              <a:t>znalosti, představy a přesvědčení o sobě samém </a:t>
            </a:r>
            <a:r>
              <a:rPr lang="cs-CZ" dirty="0"/>
              <a:t>(Macek, 2008)</a:t>
            </a:r>
          </a:p>
          <a:p>
            <a:pPr marL="72000" indent="0">
              <a:buNone/>
            </a:pPr>
            <a:endParaRPr lang="cs-CZ" dirty="0"/>
          </a:p>
          <a:p>
            <a:pPr marL="72000" indent="0">
              <a:buNone/>
            </a:pPr>
            <a:r>
              <a:rPr lang="cs-CZ" dirty="0">
                <a:solidFill>
                  <a:srgbClr val="0000DC"/>
                </a:solidFill>
              </a:rPr>
              <a:t>=  </a:t>
            </a:r>
            <a:r>
              <a:rPr lang="cs-CZ" b="1" dirty="0">
                <a:solidFill>
                  <a:srgbClr val="0000DC"/>
                </a:solidFill>
              </a:rPr>
              <a:t>naše znalosti o tom, kdo jsme </a:t>
            </a:r>
            <a:r>
              <a:rPr lang="cs-CZ" dirty="0"/>
              <a:t>(</a:t>
            </a:r>
            <a:r>
              <a:rPr lang="cs-CZ" dirty="0" err="1"/>
              <a:t>Aronson</a:t>
            </a:r>
            <a:r>
              <a:rPr lang="cs-CZ" dirty="0"/>
              <a:t> et al., 2010)</a:t>
            </a:r>
          </a:p>
          <a:p>
            <a:pPr marL="72000" indent="0">
              <a:buNone/>
            </a:pPr>
            <a:endParaRPr lang="cs-CZ" dirty="0"/>
          </a:p>
        </p:txBody>
      </p:sp>
    </p:spTree>
    <p:extLst>
      <p:ext uri="{BB962C8B-B14F-4D97-AF65-F5344CB8AC3E}">
        <p14:creationId xmlns:p14="http://schemas.microsoft.com/office/powerpoint/2010/main" val="19389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2C6FEA-530C-4A61-890A-736BBBA8B337}"/>
              </a:ext>
            </a:extLst>
          </p:cNvPr>
          <p:cNvSpPr>
            <a:spLocks noGrp="1"/>
          </p:cNvSpPr>
          <p:nvPr>
            <p:ph type="ftr" sz="quarter" idx="10"/>
          </p:nvPr>
        </p:nvSpPr>
        <p:spPr/>
        <p:txBody>
          <a:bodyPr/>
          <a:lstStyle/>
          <a:p>
            <a:r>
              <a:rPr lang="cs-CZ" dirty="0"/>
              <a:t>Dle </a:t>
            </a:r>
            <a:r>
              <a:rPr lang="cs-CZ" dirty="0" err="1"/>
              <a:t>Aronsona</a:t>
            </a:r>
            <a:r>
              <a:rPr lang="cs-CZ" dirty="0"/>
              <a:t> a kolegů (2010)</a:t>
            </a:r>
          </a:p>
        </p:txBody>
      </p:sp>
      <p:sp>
        <p:nvSpPr>
          <p:cNvPr id="3" name="Zástupný symbol pro číslo snímku 2">
            <a:extLst>
              <a:ext uri="{FF2B5EF4-FFF2-40B4-BE49-F238E27FC236}">
                <a16:creationId xmlns:a16="http://schemas.microsoft.com/office/drawing/2014/main" id="{C8A9978C-800F-434C-A7EE-D9D0842265F2}"/>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667330BA-33E8-476B-A8BB-1467E24B629D}"/>
              </a:ext>
            </a:extLst>
          </p:cNvPr>
          <p:cNvSpPr>
            <a:spLocks noGrp="1"/>
          </p:cNvSpPr>
          <p:nvPr>
            <p:ph type="title"/>
          </p:nvPr>
        </p:nvSpPr>
        <p:spPr/>
        <p:txBody>
          <a:bodyPr/>
          <a:lstStyle/>
          <a:p>
            <a:r>
              <a:rPr lang="cs-CZ" dirty="0" err="1"/>
              <a:t>Self-awareness</a:t>
            </a:r>
            <a:r>
              <a:rPr lang="cs-CZ" dirty="0"/>
              <a:t> </a:t>
            </a:r>
            <a:r>
              <a:rPr lang="cs-CZ" dirty="0" err="1"/>
              <a:t>theory</a:t>
            </a:r>
            <a:endParaRPr lang="cs-CZ" dirty="0"/>
          </a:p>
        </p:txBody>
      </p:sp>
      <p:sp>
        <p:nvSpPr>
          <p:cNvPr id="5" name="Zástupný symbol pro obsah 4">
            <a:extLst>
              <a:ext uri="{FF2B5EF4-FFF2-40B4-BE49-F238E27FC236}">
                <a16:creationId xmlns:a16="http://schemas.microsoft.com/office/drawing/2014/main" id="{F08E2397-052C-41D4-A7A4-55E485BB7389}"/>
              </a:ext>
            </a:extLst>
          </p:cNvPr>
          <p:cNvSpPr>
            <a:spLocks noGrp="1"/>
          </p:cNvSpPr>
          <p:nvPr>
            <p:ph idx="1"/>
          </p:nvPr>
        </p:nvSpPr>
        <p:spPr/>
        <p:txBody>
          <a:bodyPr/>
          <a:lstStyle/>
          <a:p>
            <a:pPr algn="just"/>
            <a:r>
              <a:rPr lang="cs-CZ" dirty="0"/>
              <a:t>když pozornost zaměříme sami na sebe (často např. v důsledku podnětu z prostředí – např. když sami sebe vidíme na videu), začneme své chování srovnávat se svými standardy a hodnotami</a:t>
            </a:r>
          </a:p>
          <a:p>
            <a:pPr algn="just"/>
            <a:r>
              <a:rPr lang="cs-CZ" dirty="0"/>
              <a:t>„nahlížíme“ na sebe samé očima pozorovatele</a:t>
            </a:r>
          </a:p>
          <a:p>
            <a:pPr marL="72000" indent="0" algn="just">
              <a:buNone/>
            </a:pPr>
            <a:endParaRPr lang="cs-CZ" dirty="0"/>
          </a:p>
          <a:p>
            <a:pPr marL="72000" indent="0" algn="just">
              <a:buNone/>
            </a:pPr>
            <a:endParaRPr lang="cs-CZ" dirty="0"/>
          </a:p>
        </p:txBody>
      </p:sp>
      <p:sp>
        <p:nvSpPr>
          <p:cNvPr id="6" name="Obdélník 5">
            <a:extLst>
              <a:ext uri="{FF2B5EF4-FFF2-40B4-BE49-F238E27FC236}">
                <a16:creationId xmlns:a16="http://schemas.microsoft.com/office/drawing/2014/main" id="{19A1D29C-8A6A-46F4-AFE1-A25475F82E15}"/>
              </a:ext>
            </a:extLst>
          </p:cNvPr>
          <p:cNvSpPr/>
          <p:nvPr/>
        </p:nvSpPr>
        <p:spPr bwMode="auto">
          <a:xfrm>
            <a:off x="3344258" y="4404606"/>
            <a:ext cx="2671483" cy="657353"/>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algn="ctr"/>
            <a:r>
              <a:rPr lang="cs-CZ" sz="2000" dirty="0">
                <a:solidFill>
                  <a:schemeClr val="bg1"/>
                </a:solidFill>
              </a:rPr>
              <a:t>Srovnání chování se </a:t>
            </a:r>
          </a:p>
          <a:p>
            <a:pPr algn="ctr"/>
            <a:r>
              <a:rPr lang="cs-CZ" sz="2000" dirty="0">
                <a:solidFill>
                  <a:schemeClr val="bg1"/>
                </a:solidFill>
              </a:rPr>
              <a:t>standardy</a:t>
            </a:r>
          </a:p>
        </p:txBody>
      </p:sp>
      <p:sp>
        <p:nvSpPr>
          <p:cNvPr id="7" name="Obdélník 6">
            <a:extLst>
              <a:ext uri="{FF2B5EF4-FFF2-40B4-BE49-F238E27FC236}">
                <a16:creationId xmlns:a16="http://schemas.microsoft.com/office/drawing/2014/main" id="{217FAF8D-031A-40EF-B2B0-FDC3F76EC910}"/>
              </a:ext>
            </a:extLst>
          </p:cNvPr>
          <p:cNvSpPr/>
          <p:nvPr/>
        </p:nvSpPr>
        <p:spPr bwMode="auto">
          <a:xfrm>
            <a:off x="134469" y="4404605"/>
            <a:ext cx="2671483" cy="657354"/>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2000" dirty="0">
                <a:solidFill>
                  <a:schemeClr val="bg1"/>
                </a:solidFill>
                <a:latin typeface="+mn-lt"/>
              </a:rPr>
              <a:t>Zaměření se na sebe</a:t>
            </a:r>
          </a:p>
        </p:txBody>
      </p:sp>
      <p:sp>
        <p:nvSpPr>
          <p:cNvPr id="8" name="Obdélník 7">
            <a:extLst>
              <a:ext uri="{FF2B5EF4-FFF2-40B4-BE49-F238E27FC236}">
                <a16:creationId xmlns:a16="http://schemas.microsoft.com/office/drawing/2014/main" id="{5647FC17-E670-4A78-81C2-566DB4D871E5}"/>
              </a:ext>
            </a:extLst>
          </p:cNvPr>
          <p:cNvSpPr/>
          <p:nvPr/>
        </p:nvSpPr>
        <p:spPr bwMode="auto">
          <a:xfrm>
            <a:off x="6554047" y="4404605"/>
            <a:ext cx="2671483" cy="657354"/>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2000" dirty="0">
                <a:solidFill>
                  <a:schemeClr val="bg1"/>
                </a:solidFill>
                <a:latin typeface="+mn-lt"/>
              </a:rPr>
              <a:t>Jsou v souladu?</a:t>
            </a:r>
          </a:p>
        </p:txBody>
      </p:sp>
      <p:sp>
        <p:nvSpPr>
          <p:cNvPr id="9" name="Obdélník 8">
            <a:extLst>
              <a:ext uri="{FF2B5EF4-FFF2-40B4-BE49-F238E27FC236}">
                <a16:creationId xmlns:a16="http://schemas.microsoft.com/office/drawing/2014/main" id="{C283AE95-D463-4B1B-935A-700F0DC5D25A}"/>
              </a:ext>
            </a:extLst>
          </p:cNvPr>
          <p:cNvSpPr/>
          <p:nvPr/>
        </p:nvSpPr>
        <p:spPr bwMode="auto">
          <a:xfrm>
            <a:off x="9452331" y="3390399"/>
            <a:ext cx="2671483" cy="657354"/>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2000" dirty="0">
                <a:solidFill>
                  <a:schemeClr val="bg1"/>
                </a:solidFill>
                <a:latin typeface="+mn-lt"/>
              </a:rPr>
              <a:t>Vše je v pořádku.</a:t>
            </a:r>
          </a:p>
        </p:txBody>
      </p:sp>
      <p:sp>
        <p:nvSpPr>
          <p:cNvPr id="10" name="Obdélník 9">
            <a:extLst>
              <a:ext uri="{FF2B5EF4-FFF2-40B4-BE49-F238E27FC236}">
                <a16:creationId xmlns:a16="http://schemas.microsoft.com/office/drawing/2014/main" id="{8D4ECBEA-3DC4-4868-BC61-0E4EE0C5C162}"/>
              </a:ext>
            </a:extLst>
          </p:cNvPr>
          <p:cNvSpPr/>
          <p:nvPr/>
        </p:nvSpPr>
        <p:spPr bwMode="auto">
          <a:xfrm>
            <a:off x="9452332" y="5157616"/>
            <a:ext cx="2671483" cy="849193"/>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800" dirty="0">
                <a:solidFill>
                  <a:schemeClr val="bg1"/>
                </a:solidFill>
                <a:latin typeface="+mn-lt"/>
              </a:rPr>
              <a:t>Změna chování</a:t>
            </a:r>
          </a:p>
          <a:p>
            <a:pPr marL="0" marR="0" indent="0" algn="ctr" defTabSz="914400" rtl="0" eaLnBrk="1" fontAlgn="base" latinLnBrk="0" hangingPunct="1">
              <a:lnSpc>
                <a:spcPct val="100000"/>
              </a:lnSpc>
              <a:spcBef>
                <a:spcPct val="0"/>
              </a:spcBef>
              <a:spcAft>
                <a:spcPct val="0"/>
              </a:spcAft>
              <a:buClrTx/>
              <a:buSzTx/>
              <a:buFontTx/>
              <a:buNone/>
              <a:tabLst/>
            </a:pPr>
            <a:r>
              <a:rPr lang="cs-CZ" sz="1800" dirty="0">
                <a:solidFill>
                  <a:schemeClr val="bg1"/>
                </a:solidFill>
                <a:latin typeface="+mn-lt"/>
              </a:rPr>
              <a:t>nebo</a:t>
            </a:r>
          </a:p>
          <a:p>
            <a:pPr marL="0" marR="0" indent="0" algn="ctr" defTabSz="914400" rtl="0" eaLnBrk="1" fontAlgn="base" latinLnBrk="0" hangingPunct="1">
              <a:lnSpc>
                <a:spcPct val="100000"/>
              </a:lnSpc>
              <a:spcBef>
                <a:spcPct val="0"/>
              </a:spcBef>
              <a:spcAft>
                <a:spcPct val="0"/>
              </a:spcAft>
              <a:buClrTx/>
              <a:buSzTx/>
              <a:buFontTx/>
              <a:buNone/>
              <a:tabLst/>
            </a:pPr>
            <a:r>
              <a:rPr lang="cs-CZ" sz="1800" dirty="0">
                <a:solidFill>
                  <a:schemeClr val="bg1"/>
                </a:solidFill>
                <a:latin typeface="+mn-lt"/>
              </a:rPr>
              <a:t>únik od zaměření na sebe</a:t>
            </a:r>
          </a:p>
        </p:txBody>
      </p:sp>
      <p:cxnSp>
        <p:nvCxnSpPr>
          <p:cNvPr id="12" name="Přímá spojnice se šipkou 11">
            <a:extLst>
              <a:ext uri="{FF2B5EF4-FFF2-40B4-BE49-F238E27FC236}">
                <a16:creationId xmlns:a16="http://schemas.microsoft.com/office/drawing/2014/main" id="{AB452C9F-0481-4D1B-9C1E-EC0BAB929835}"/>
              </a:ext>
            </a:extLst>
          </p:cNvPr>
          <p:cNvCxnSpPr>
            <a:cxnSpLocks/>
          </p:cNvCxnSpPr>
          <p:nvPr/>
        </p:nvCxnSpPr>
        <p:spPr bwMode="auto">
          <a:xfrm flipV="1">
            <a:off x="9206048" y="4122391"/>
            <a:ext cx="557788" cy="58624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ovéPole 12">
            <a:extLst>
              <a:ext uri="{FF2B5EF4-FFF2-40B4-BE49-F238E27FC236}">
                <a16:creationId xmlns:a16="http://schemas.microsoft.com/office/drawing/2014/main" id="{76F3E58E-845C-48CA-9510-987C242C8A07}"/>
              </a:ext>
            </a:extLst>
          </p:cNvPr>
          <p:cNvSpPr txBox="1"/>
          <p:nvPr/>
        </p:nvSpPr>
        <p:spPr>
          <a:xfrm>
            <a:off x="9053018" y="4076476"/>
            <a:ext cx="923365" cy="338554"/>
          </a:xfrm>
          <a:prstGeom prst="rect">
            <a:avLst/>
          </a:prstGeom>
          <a:noFill/>
        </p:spPr>
        <p:txBody>
          <a:bodyPr wrap="square" rtlCol="0">
            <a:spAutoFit/>
          </a:bodyPr>
          <a:lstStyle/>
          <a:p>
            <a:pPr algn="l"/>
            <a:r>
              <a:rPr lang="cs-CZ" sz="1600" dirty="0">
                <a:solidFill>
                  <a:srgbClr val="00B050"/>
                </a:solidFill>
                <a:latin typeface="+mn-lt"/>
              </a:rPr>
              <a:t>ANO</a:t>
            </a:r>
          </a:p>
        </p:txBody>
      </p:sp>
      <p:sp>
        <p:nvSpPr>
          <p:cNvPr id="14" name="TextovéPole 13">
            <a:extLst>
              <a:ext uri="{FF2B5EF4-FFF2-40B4-BE49-F238E27FC236}">
                <a16:creationId xmlns:a16="http://schemas.microsoft.com/office/drawing/2014/main" id="{BB551357-52EB-4979-B821-FD3D33C00668}"/>
              </a:ext>
            </a:extLst>
          </p:cNvPr>
          <p:cNvSpPr txBox="1"/>
          <p:nvPr/>
        </p:nvSpPr>
        <p:spPr>
          <a:xfrm>
            <a:off x="9206048" y="4856981"/>
            <a:ext cx="923365" cy="338554"/>
          </a:xfrm>
          <a:prstGeom prst="rect">
            <a:avLst/>
          </a:prstGeom>
          <a:noFill/>
        </p:spPr>
        <p:txBody>
          <a:bodyPr wrap="square" rtlCol="0">
            <a:spAutoFit/>
          </a:bodyPr>
          <a:lstStyle/>
          <a:p>
            <a:pPr algn="l"/>
            <a:r>
              <a:rPr lang="cs-CZ" sz="1600" dirty="0">
                <a:solidFill>
                  <a:srgbClr val="F01928"/>
                </a:solidFill>
                <a:latin typeface="+mn-lt"/>
              </a:rPr>
              <a:t>NE</a:t>
            </a:r>
          </a:p>
        </p:txBody>
      </p:sp>
      <p:cxnSp>
        <p:nvCxnSpPr>
          <p:cNvPr id="18" name="Přímá spojnice se šipkou 17">
            <a:extLst>
              <a:ext uri="{FF2B5EF4-FFF2-40B4-BE49-F238E27FC236}">
                <a16:creationId xmlns:a16="http://schemas.microsoft.com/office/drawing/2014/main" id="{DA1944B7-706B-4078-A584-0A5436101E3D}"/>
              </a:ext>
            </a:extLst>
          </p:cNvPr>
          <p:cNvCxnSpPr>
            <a:cxnSpLocks/>
          </p:cNvCxnSpPr>
          <p:nvPr/>
        </p:nvCxnSpPr>
        <p:spPr bwMode="auto">
          <a:xfrm>
            <a:off x="9233369" y="4713920"/>
            <a:ext cx="672631" cy="40559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Přímá spojnice se šipkou 24">
            <a:extLst>
              <a:ext uri="{FF2B5EF4-FFF2-40B4-BE49-F238E27FC236}">
                <a16:creationId xmlns:a16="http://schemas.microsoft.com/office/drawing/2014/main" id="{BB37C2F6-AF17-4EB7-A149-47D0E67BE877}"/>
              </a:ext>
            </a:extLst>
          </p:cNvPr>
          <p:cNvCxnSpPr/>
          <p:nvPr/>
        </p:nvCxnSpPr>
        <p:spPr bwMode="auto">
          <a:xfrm>
            <a:off x="2805952" y="4733282"/>
            <a:ext cx="538306" cy="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Přímá spojnice se šipkou 25">
            <a:extLst>
              <a:ext uri="{FF2B5EF4-FFF2-40B4-BE49-F238E27FC236}">
                <a16:creationId xmlns:a16="http://schemas.microsoft.com/office/drawing/2014/main" id="{249BA2AF-99D8-400D-8169-51BA543F7DA8}"/>
              </a:ext>
            </a:extLst>
          </p:cNvPr>
          <p:cNvCxnSpPr/>
          <p:nvPr/>
        </p:nvCxnSpPr>
        <p:spPr bwMode="auto">
          <a:xfrm>
            <a:off x="6015741" y="4708640"/>
            <a:ext cx="538306" cy="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0100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fade">
                                      <p:cBhvr>
                                        <p:cTn id="6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10C15D5-5EA5-4467-BA56-7FEAB5139F06}"/>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7854767E-FC74-4F85-B04E-A01CBF52B1CC}"/>
              </a:ext>
            </a:extLst>
          </p:cNvPr>
          <p:cNvSpPr>
            <a:spLocks noGrp="1"/>
          </p:cNvSpPr>
          <p:nvPr>
            <p:ph type="title"/>
          </p:nvPr>
        </p:nvSpPr>
        <p:spPr/>
        <p:txBody>
          <a:bodyPr/>
          <a:lstStyle/>
          <a:p>
            <a:r>
              <a:rPr lang="cs-CZ" dirty="0"/>
              <a:t>Implicitní teorie</a:t>
            </a:r>
          </a:p>
        </p:txBody>
      </p:sp>
      <p:sp>
        <p:nvSpPr>
          <p:cNvPr id="5" name="Zástupný symbol pro obsah 4">
            <a:extLst>
              <a:ext uri="{FF2B5EF4-FFF2-40B4-BE49-F238E27FC236}">
                <a16:creationId xmlns:a16="http://schemas.microsoft.com/office/drawing/2014/main" id="{2DF0E71D-4F7B-451A-A438-AA4DB8B6E303}"/>
              </a:ext>
            </a:extLst>
          </p:cNvPr>
          <p:cNvSpPr>
            <a:spLocks noGrp="1"/>
          </p:cNvSpPr>
          <p:nvPr>
            <p:ph idx="1"/>
          </p:nvPr>
        </p:nvSpPr>
        <p:spPr>
          <a:xfrm>
            <a:off x="720000" y="1440002"/>
            <a:ext cx="10753200" cy="4787998"/>
          </a:xfrm>
        </p:spPr>
        <p:txBody>
          <a:bodyPr/>
          <a:lstStyle/>
          <a:p>
            <a:pPr marL="72000" indent="0">
              <a:buNone/>
            </a:pPr>
            <a:r>
              <a:rPr lang="cs-CZ" dirty="0"/>
              <a:t>= přesvědčení lidí o povaze povahových rysů, vlastností a dovedností (</a:t>
            </a:r>
            <a:r>
              <a:rPr lang="cs-CZ" dirty="0" err="1"/>
              <a:t>Dweck</a:t>
            </a:r>
            <a:r>
              <a:rPr lang="cs-CZ" dirty="0"/>
              <a:t>, 2012)</a:t>
            </a:r>
          </a:p>
          <a:p>
            <a:pPr marL="72000" indent="0">
              <a:buNone/>
            </a:pPr>
            <a:endParaRPr lang="cs-CZ" dirty="0"/>
          </a:p>
          <a:p>
            <a:r>
              <a:rPr lang="cs-CZ" dirty="0"/>
              <a:t>např. zda jsou inteligence, píle, impulzivita, kreativita atp. dané a spíše neměnné, nebo zda jdou rozvíjet </a:t>
            </a:r>
          </a:p>
          <a:p>
            <a:r>
              <a:rPr lang="cs-CZ" dirty="0"/>
              <a:t>např. představa o tom, jak vypadá „šikovné dítě“</a:t>
            </a:r>
          </a:p>
          <a:p>
            <a:pPr marL="72000" indent="0">
              <a:buNone/>
            </a:pPr>
            <a:endParaRPr lang="cs-CZ" dirty="0"/>
          </a:p>
          <a:p>
            <a:r>
              <a:rPr lang="cs-CZ" b="0" i="0" dirty="0" err="1">
                <a:solidFill>
                  <a:srgbClr val="333333"/>
                </a:solidFill>
                <a:effectLst/>
                <a:latin typeface="Helvetica" panose="020B0604020202020204" pitchFamily="34" charset="0"/>
              </a:rPr>
              <a:t>Jonsson</a:t>
            </a:r>
            <a:r>
              <a:rPr lang="cs-CZ" b="0" i="0" dirty="0">
                <a:solidFill>
                  <a:srgbClr val="333333"/>
                </a:solidFill>
                <a:effectLst/>
                <a:latin typeface="Helvetica" panose="020B0604020202020204" pitchFamily="34" charset="0"/>
              </a:rPr>
              <a:t> a kolegové (2012)</a:t>
            </a:r>
          </a:p>
          <a:p>
            <a:pPr lvl="1"/>
            <a:r>
              <a:rPr lang="cs-CZ" dirty="0">
                <a:solidFill>
                  <a:srgbClr val="333333"/>
                </a:solidFill>
                <a:latin typeface="Helvetica" panose="020B0604020202020204" pitchFamily="34" charset="0"/>
              </a:rPr>
              <a:t>učitelé matematiky více zastávali názor, že je inteligence „daná“</a:t>
            </a:r>
          </a:p>
          <a:p>
            <a:pPr lvl="1"/>
            <a:r>
              <a:rPr lang="cs-CZ" dirty="0">
                <a:solidFill>
                  <a:srgbClr val="333333"/>
                </a:solidFill>
                <a:latin typeface="Helvetica" panose="020B0604020202020204" pitchFamily="34" charset="0"/>
              </a:rPr>
              <a:t>oproti tomu učitelé sociálních věd, jazyků či praktických předmětů byli přesvědčení, že ji lze rozvíjet</a:t>
            </a:r>
          </a:p>
          <a:p>
            <a:pPr marL="72000" indent="0">
              <a:buNone/>
            </a:pPr>
            <a:endParaRPr lang="cs-CZ" dirty="0"/>
          </a:p>
          <a:p>
            <a:pPr marL="72000" indent="0">
              <a:buNone/>
            </a:pPr>
            <a:endParaRPr lang="cs-CZ" dirty="0"/>
          </a:p>
          <a:p>
            <a:pPr marL="72000" indent="0">
              <a:buNone/>
            </a:pPr>
            <a:endParaRPr lang="cs-CZ" dirty="0"/>
          </a:p>
        </p:txBody>
      </p:sp>
    </p:spTree>
    <p:extLst>
      <p:ext uri="{BB962C8B-B14F-4D97-AF65-F5344CB8AC3E}">
        <p14:creationId xmlns:p14="http://schemas.microsoft.com/office/powerpoint/2010/main" val="119876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D7DB80-6CA6-4600-83A4-B1831277A5BA}"/>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FD3DA003-8AE9-4B94-87AE-1F7D312A399A}"/>
              </a:ext>
            </a:extLst>
          </p:cNvPr>
          <p:cNvSpPr>
            <a:spLocks noGrp="1"/>
          </p:cNvSpPr>
          <p:nvPr>
            <p:ph type="title"/>
          </p:nvPr>
        </p:nvSpPr>
        <p:spPr/>
        <p:txBody>
          <a:bodyPr/>
          <a:lstStyle/>
          <a:p>
            <a:r>
              <a:rPr lang="cs-CZ" dirty="0"/>
              <a:t>Implicitní teorie</a:t>
            </a:r>
          </a:p>
        </p:txBody>
      </p:sp>
      <p:sp>
        <p:nvSpPr>
          <p:cNvPr id="5" name="Zástupný obsah 4">
            <a:extLst>
              <a:ext uri="{FF2B5EF4-FFF2-40B4-BE49-F238E27FC236}">
                <a16:creationId xmlns:a16="http://schemas.microsoft.com/office/drawing/2014/main" id="{3B97AE3B-DCB4-45C8-99A3-2522CDEA6865}"/>
              </a:ext>
            </a:extLst>
          </p:cNvPr>
          <p:cNvSpPr>
            <a:spLocks noGrp="1"/>
          </p:cNvSpPr>
          <p:nvPr>
            <p:ph idx="1"/>
          </p:nvPr>
        </p:nvSpPr>
        <p:spPr/>
        <p:txBody>
          <a:bodyPr/>
          <a:lstStyle/>
          <a:p>
            <a:pPr marL="72000" indent="0">
              <a:buNone/>
            </a:pPr>
            <a:r>
              <a:rPr lang="cs-CZ" dirty="0">
                <a:solidFill>
                  <a:srgbClr val="333333"/>
                </a:solidFill>
                <a:latin typeface="Helvetica" panose="020B0604020202020204" pitchFamily="34" charset="0"/>
              </a:rPr>
              <a:t>Carol </a:t>
            </a:r>
            <a:r>
              <a:rPr lang="cs-CZ" dirty="0" err="1">
                <a:solidFill>
                  <a:srgbClr val="333333"/>
                </a:solidFill>
                <a:latin typeface="Helvetica" panose="020B0604020202020204" pitchFamily="34" charset="0"/>
              </a:rPr>
              <a:t>Dweck</a:t>
            </a:r>
            <a:r>
              <a:rPr lang="cs-CZ" dirty="0">
                <a:solidFill>
                  <a:srgbClr val="333333"/>
                </a:solidFill>
                <a:latin typeface="Helvetica" panose="020B0604020202020204" pitchFamily="34" charset="0"/>
              </a:rPr>
              <a:t> (2006)</a:t>
            </a:r>
          </a:p>
          <a:p>
            <a:r>
              <a:rPr lang="cs-CZ" dirty="0">
                <a:solidFill>
                  <a:srgbClr val="333333"/>
                </a:solidFill>
                <a:latin typeface="Helvetica" panose="020B0604020202020204" pitchFamily="34" charset="0"/>
              </a:rPr>
              <a:t>fixní myšlení (</a:t>
            </a:r>
            <a:r>
              <a:rPr lang="cs-CZ" dirty="0" err="1">
                <a:solidFill>
                  <a:srgbClr val="333333"/>
                </a:solidFill>
                <a:latin typeface="Helvetica" panose="020B0604020202020204" pitchFamily="34" charset="0"/>
              </a:rPr>
              <a:t>fixed</a:t>
            </a:r>
            <a:r>
              <a:rPr lang="cs-CZ" dirty="0">
                <a:solidFill>
                  <a:srgbClr val="333333"/>
                </a:solidFill>
                <a:latin typeface="Helvetica" panose="020B0604020202020204" pitchFamily="34" charset="0"/>
              </a:rPr>
              <a:t> </a:t>
            </a:r>
            <a:r>
              <a:rPr lang="cs-CZ" dirty="0" err="1">
                <a:solidFill>
                  <a:srgbClr val="333333"/>
                </a:solidFill>
                <a:latin typeface="Helvetica" panose="020B0604020202020204" pitchFamily="34" charset="0"/>
              </a:rPr>
              <a:t>mindset</a:t>
            </a:r>
            <a:r>
              <a:rPr lang="cs-CZ" dirty="0">
                <a:solidFill>
                  <a:srgbClr val="333333"/>
                </a:solidFill>
                <a:latin typeface="Helvetica" panose="020B0604020202020204" pitchFamily="34" charset="0"/>
              </a:rPr>
              <a:t>) </a:t>
            </a:r>
          </a:p>
          <a:p>
            <a:pPr marL="72000" indent="0">
              <a:buNone/>
            </a:pPr>
            <a:r>
              <a:rPr lang="cs-CZ" dirty="0">
                <a:solidFill>
                  <a:srgbClr val="333333"/>
                </a:solidFill>
                <a:latin typeface="Helvetica" panose="020B0604020202020204" pitchFamily="34" charset="0"/>
              </a:rPr>
              <a:t>= představa, že jsou naše schopnosti v podstatě neměnné </a:t>
            </a:r>
          </a:p>
          <a:p>
            <a:pPr marL="72000" indent="0">
              <a:buNone/>
            </a:pPr>
            <a:endParaRPr lang="cs-CZ" dirty="0">
              <a:solidFill>
                <a:srgbClr val="333333"/>
              </a:solidFill>
              <a:latin typeface="Helvetica" panose="020B0604020202020204" pitchFamily="34" charset="0"/>
            </a:endParaRPr>
          </a:p>
          <a:p>
            <a:r>
              <a:rPr lang="cs-CZ" dirty="0">
                <a:solidFill>
                  <a:srgbClr val="333333"/>
                </a:solidFill>
                <a:latin typeface="Helvetica" panose="020B0604020202020204" pitchFamily="34" charset="0"/>
              </a:rPr>
              <a:t>růstové myšlení (</a:t>
            </a:r>
            <a:r>
              <a:rPr lang="cs-CZ" dirty="0" err="1">
                <a:solidFill>
                  <a:srgbClr val="333333"/>
                </a:solidFill>
                <a:latin typeface="Helvetica" panose="020B0604020202020204" pitchFamily="34" charset="0"/>
              </a:rPr>
              <a:t>growth</a:t>
            </a:r>
            <a:r>
              <a:rPr lang="cs-CZ" dirty="0">
                <a:solidFill>
                  <a:srgbClr val="333333"/>
                </a:solidFill>
                <a:latin typeface="Helvetica" panose="020B0604020202020204" pitchFamily="34" charset="0"/>
              </a:rPr>
              <a:t> </a:t>
            </a:r>
            <a:r>
              <a:rPr lang="cs-CZ" dirty="0" err="1">
                <a:solidFill>
                  <a:srgbClr val="333333"/>
                </a:solidFill>
                <a:latin typeface="Helvetica" panose="020B0604020202020204" pitchFamily="34" charset="0"/>
              </a:rPr>
              <a:t>mindset</a:t>
            </a:r>
            <a:r>
              <a:rPr lang="cs-CZ" dirty="0">
                <a:solidFill>
                  <a:srgbClr val="333333"/>
                </a:solidFill>
                <a:latin typeface="Helvetica" panose="020B0604020202020204" pitchFamily="34" charset="0"/>
              </a:rPr>
              <a:t>)</a:t>
            </a:r>
          </a:p>
          <a:p>
            <a:pPr marL="72000" indent="0">
              <a:buNone/>
            </a:pPr>
            <a:r>
              <a:rPr lang="cs-CZ" dirty="0">
                <a:solidFill>
                  <a:srgbClr val="333333"/>
                </a:solidFill>
                <a:latin typeface="Helvetica" panose="020B0604020202020204" pitchFamily="34" charset="0"/>
              </a:rPr>
              <a:t>= představa, že je naše schopnosti možné rozvíjet a zlepšovat</a:t>
            </a:r>
          </a:p>
        </p:txBody>
      </p:sp>
    </p:spTree>
    <p:extLst>
      <p:ext uri="{BB962C8B-B14F-4D97-AF65-F5344CB8AC3E}">
        <p14:creationId xmlns:p14="http://schemas.microsoft.com/office/powerpoint/2010/main" val="141869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B239EF2-64F2-4116-A563-0457D5F9D052}"/>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5A4FDBB7-76AD-4D61-B06C-421BFBD00BE4}"/>
              </a:ext>
            </a:extLst>
          </p:cNvPr>
          <p:cNvSpPr>
            <a:spLocks noGrp="1"/>
          </p:cNvSpPr>
          <p:nvPr>
            <p:ph type="title"/>
          </p:nvPr>
        </p:nvSpPr>
        <p:spPr/>
        <p:txBody>
          <a:bodyPr/>
          <a:lstStyle/>
          <a:p>
            <a:r>
              <a:rPr lang="cs-CZ" dirty="0"/>
              <a:t>Implicitní teorie</a:t>
            </a:r>
          </a:p>
        </p:txBody>
      </p:sp>
      <p:sp>
        <p:nvSpPr>
          <p:cNvPr id="5" name="Zástupný obsah 4">
            <a:extLst>
              <a:ext uri="{FF2B5EF4-FFF2-40B4-BE49-F238E27FC236}">
                <a16:creationId xmlns:a16="http://schemas.microsoft.com/office/drawing/2014/main" id="{57820294-4F05-47D7-AFE8-749247F69DD9}"/>
              </a:ext>
            </a:extLst>
          </p:cNvPr>
          <p:cNvSpPr>
            <a:spLocks noGrp="1"/>
          </p:cNvSpPr>
          <p:nvPr>
            <p:ph idx="1"/>
          </p:nvPr>
        </p:nvSpPr>
        <p:spPr/>
        <p:txBody>
          <a:bodyPr/>
          <a:lstStyle/>
          <a:p>
            <a:pPr marL="72000" indent="0" algn="just">
              <a:buNone/>
            </a:pPr>
            <a:r>
              <a:rPr lang="cs-CZ" b="1" dirty="0"/>
              <a:t>Učitelka A:</a:t>
            </a:r>
          </a:p>
          <a:p>
            <a:pPr marL="72000" indent="0" algn="just">
              <a:buNone/>
            </a:pPr>
            <a:r>
              <a:rPr lang="cs-CZ" dirty="0"/>
              <a:t>Představte si paní učitelku, které to šlo ve škole „samo“. Vždycky měla dobré výsledky, bez problémů se dostala na střední pedagogickou školu, maturitu zvládla levou zadní… Paní učitelka je přesvědčená o tom, že jsou některé děti zkrátka přirozeně chytřejší a šikovnější než jiné.</a:t>
            </a:r>
          </a:p>
        </p:txBody>
      </p:sp>
    </p:spTree>
    <p:extLst>
      <p:ext uri="{BB962C8B-B14F-4D97-AF65-F5344CB8AC3E}">
        <p14:creationId xmlns:p14="http://schemas.microsoft.com/office/powerpoint/2010/main" val="1831180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127F7B7-701F-402C-81C1-58F98EDBBB1C}"/>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BD56755A-8717-47BF-91BA-861A7E0A7605}"/>
              </a:ext>
            </a:extLst>
          </p:cNvPr>
          <p:cNvSpPr>
            <a:spLocks noGrp="1"/>
          </p:cNvSpPr>
          <p:nvPr>
            <p:ph type="title"/>
          </p:nvPr>
        </p:nvSpPr>
        <p:spPr/>
        <p:txBody>
          <a:bodyPr/>
          <a:lstStyle/>
          <a:p>
            <a:r>
              <a:rPr lang="cs-CZ" dirty="0"/>
              <a:t>Implicitní teorie</a:t>
            </a:r>
          </a:p>
        </p:txBody>
      </p:sp>
      <p:sp>
        <p:nvSpPr>
          <p:cNvPr id="5" name="Zástupný obsah 4">
            <a:extLst>
              <a:ext uri="{FF2B5EF4-FFF2-40B4-BE49-F238E27FC236}">
                <a16:creationId xmlns:a16="http://schemas.microsoft.com/office/drawing/2014/main" id="{28F802D9-032A-454D-9670-F706A0F30AD4}"/>
              </a:ext>
            </a:extLst>
          </p:cNvPr>
          <p:cNvSpPr>
            <a:spLocks noGrp="1"/>
          </p:cNvSpPr>
          <p:nvPr>
            <p:ph idx="1"/>
          </p:nvPr>
        </p:nvSpPr>
        <p:spPr/>
        <p:txBody>
          <a:bodyPr/>
          <a:lstStyle/>
          <a:p>
            <a:pPr marL="72000" indent="0" algn="just">
              <a:buNone/>
            </a:pPr>
            <a:r>
              <a:rPr lang="cs-CZ" b="1" dirty="0"/>
              <a:t>Učitelka B:</a:t>
            </a:r>
          </a:p>
          <a:p>
            <a:pPr marL="72000" indent="0" algn="just">
              <a:buNone/>
            </a:pPr>
            <a:r>
              <a:rPr lang="cs-CZ" dirty="0"/>
              <a:t>Představte si paní učitelku, která se ve škole musela vždy hodně snažit. Docela často se jí stávalo, že se na trojku nebo dvojku hodně nadřela, zatímco někteří spolužáci se moc nepřipravovali a dostali stejnou, nebo dokonce lepší známku. Povedlo se jí však dostat na střední pedagogickou školu, na kterou chtěla. Tím, že byla hodně snaživá, se jí postupně dařilo více a více a u maturity měla skvělé výsledky.</a:t>
            </a:r>
          </a:p>
        </p:txBody>
      </p:sp>
    </p:spTree>
    <p:extLst>
      <p:ext uri="{BB962C8B-B14F-4D97-AF65-F5344CB8AC3E}">
        <p14:creationId xmlns:p14="http://schemas.microsoft.com/office/powerpoint/2010/main" val="739374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1D7B4D8-9B11-4403-B885-652DE3D65BC4}"/>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1AF78CA3-8B9C-4E87-8F0D-EDA2679D0912}"/>
              </a:ext>
            </a:extLst>
          </p:cNvPr>
          <p:cNvSpPr>
            <a:spLocks noGrp="1"/>
          </p:cNvSpPr>
          <p:nvPr>
            <p:ph type="title"/>
          </p:nvPr>
        </p:nvSpPr>
        <p:spPr/>
        <p:txBody>
          <a:bodyPr/>
          <a:lstStyle/>
          <a:p>
            <a:r>
              <a:rPr lang="cs-CZ" dirty="0"/>
              <a:t>Implicitní teorie</a:t>
            </a:r>
          </a:p>
        </p:txBody>
      </p:sp>
      <p:sp>
        <p:nvSpPr>
          <p:cNvPr id="5" name="Zástupný obsah 4">
            <a:extLst>
              <a:ext uri="{FF2B5EF4-FFF2-40B4-BE49-F238E27FC236}">
                <a16:creationId xmlns:a16="http://schemas.microsoft.com/office/drawing/2014/main" id="{95AAF87F-0F50-4380-878F-9708BF90C7F3}"/>
              </a:ext>
            </a:extLst>
          </p:cNvPr>
          <p:cNvSpPr>
            <a:spLocks noGrp="1"/>
          </p:cNvSpPr>
          <p:nvPr>
            <p:ph idx="1"/>
          </p:nvPr>
        </p:nvSpPr>
        <p:spPr/>
        <p:txBody>
          <a:bodyPr/>
          <a:lstStyle/>
          <a:p>
            <a:pPr marL="72000" indent="0" algn="just">
              <a:buNone/>
            </a:pPr>
            <a:r>
              <a:rPr lang="cs-CZ" dirty="0"/>
              <a:t>Paní učitelka A i paní učitelka B pracují ve stejné mateřské školce. Do školky chodí také Davídek (5 let). Davídek často odbíhá od pracovních listů a společné činnosti. Je neustále „v pohybu“, nevydrží „posedět“. Ke konci úkolů často dělá spoustu chyb. Podle toho také jeho práce (obrázky, výrobky, pracovní listy…) vypadá. Je také poměrně hlasitý. Někdy ruší ostatní děti. </a:t>
            </a:r>
          </a:p>
        </p:txBody>
      </p:sp>
    </p:spTree>
    <p:extLst>
      <p:ext uri="{BB962C8B-B14F-4D97-AF65-F5344CB8AC3E}">
        <p14:creationId xmlns:p14="http://schemas.microsoft.com/office/powerpoint/2010/main" val="3952273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C2CF633-C548-4B63-BDD6-37E9D53AC455}"/>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172A9AFA-2298-40DE-A63C-838A228C210E}"/>
              </a:ext>
            </a:extLst>
          </p:cNvPr>
          <p:cNvSpPr>
            <a:spLocks noGrp="1"/>
          </p:cNvSpPr>
          <p:nvPr>
            <p:ph type="title"/>
          </p:nvPr>
        </p:nvSpPr>
        <p:spPr/>
        <p:txBody>
          <a:bodyPr/>
          <a:lstStyle/>
          <a:p>
            <a:r>
              <a:rPr lang="cs-CZ" dirty="0"/>
              <a:t>Cesta k sebepoznání – autodiagnostika </a:t>
            </a:r>
          </a:p>
        </p:txBody>
      </p:sp>
      <p:sp>
        <p:nvSpPr>
          <p:cNvPr id="5" name="Zástupný obsah 4">
            <a:extLst>
              <a:ext uri="{FF2B5EF4-FFF2-40B4-BE49-F238E27FC236}">
                <a16:creationId xmlns:a16="http://schemas.microsoft.com/office/drawing/2014/main" id="{A46D9776-6374-49C3-89D9-EBCC3C7F0E71}"/>
              </a:ext>
            </a:extLst>
          </p:cNvPr>
          <p:cNvSpPr>
            <a:spLocks noGrp="1"/>
          </p:cNvSpPr>
          <p:nvPr>
            <p:ph idx="1"/>
          </p:nvPr>
        </p:nvSpPr>
        <p:spPr/>
        <p:txBody>
          <a:bodyPr/>
          <a:lstStyle/>
          <a:p>
            <a:pPr algn="just"/>
            <a:r>
              <a:rPr lang="cs-CZ" sz="2400" dirty="0"/>
              <a:t>Pozorování sebe sama v daný moment (jak se chovám, jaké kladu otázky, jak reaguji…)</a:t>
            </a:r>
          </a:p>
          <a:p>
            <a:pPr algn="just"/>
            <a:r>
              <a:rPr lang="cs-CZ" sz="2400" dirty="0"/>
              <a:t>Pozorování sebe sama na záznamu (videozáznam, hlasový záznam…)</a:t>
            </a:r>
          </a:p>
          <a:p>
            <a:pPr algn="just"/>
            <a:r>
              <a:rPr lang="cs-CZ" sz="2400" dirty="0"/>
              <a:t>Analýza vlastních příprav (úkolů, metod práce, používání pomůcek)</a:t>
            </a:r>
          </a:p>
          <a:p>
            <a:pPr algn="just"/>
            <a:r>
              <a:rPr lang="cs-CZ" sz="2400" dirty="0"/>
              <a:t>Pozorování reakcí dětí</a:t>
            </a:r>
          </a:p>
          <a:p>
            <a:pPr algn="just"/>
            <a:r>
              <a:rPr lang="cs-CZ" sz="2400" dirty="0"/>
              <a:t>Zpětná vazba dětí </a:t>
            </a:r>
          </a:p>
          <a:p>
            <a:pPr algn="just"/>
            <a:r>
              <a:rPr lang="cs-CZ" sz="2400" dirty="0"/>
              <a:t>Zpětná vazba od někoho jiného (kolegové, rodiče…)</a:t>
            </a:r>
          </a:p>
          <a:p>
            <a:pPr algn="just"/>
            <a:r>
              <a:rPr lang="cs-CZ" sz="2400" dirty="0"/>
              <a:t>Supervize a intervize</a:t>
            </a:r>
          </a:p>
          <a:p>
            <a:pPr algn="just"/>
            <a:r>
              <a:rPr lang="cs-CZ" sz="2400" dirty="0"/>
              <a:t>Sebezkušenostní výcvik</a:t>
            </a:r>
          </a:p>
        </p:txBody>
      </p:sp>
      <p:sp>
        <p:nvSpPr>
          <p:cNvPr id="6" name="Zástupný symbol pro zápatí 1">
            <a:extLst>
              <a:ext uri="{FF2B5EF4-FFF2-40B4-BE49-F238E27FC236}">
                <a16:creationId xmlns:a16="http://schemas.microsoft.com/office/drawing/2014/main" id="{09801800-23B3-4751-97D2-8761DBED2D81}"/>
              </a:ext>
            </a:extLst>
          </p:cNvPr>
          <p:cNvSpPr>
            <a:spLocks noGrp="1"/>
          </p:cNvSpPr>
          <p:nvPr>
            <p:ph type="ftr" sz="quarter" idx="10"/>
          </p:nvPr>
        </p:nvSpPr>
        <p:spPr>
          <a:xfrm>
            <a:off x="720000" y="6228000"/>
            <a:ext cx="7920000" cy="252000"/>
          </a:xfrm>
        </p:spPr>
        <p:txBody>
          <a:bodyPr/>
          <a:lstStyle/>
          <a:p>
            <a:r>
              <a:rPr lang="cs-CZ" dirty="0"/>
              <a:t>Dle </a:t>
            </a:r>
            <a:r>
              <a:rPr lang="de-DE" dirty="0"/>
              <a:t>Braun</a:t>
            </a:r>
            <a:r>
              <a:rPr lang="cs-CZ" dirty="0"/>
              <a:t>a </a:t>
            </a:r>
            <a:r>
              <a:rPr lang="cs-CZ" dirty="0" err="1"/>
              <a:t>a</a:t>
            </a:r>
            <a:r>
              <a:rPr lang="cs-CZ" dirty="0"/>
              <a:t> kolegů (2014) a dle</a:t>
            </a:r>
            <a:r>
              <a:rPr lang="de-DE" dirty="0"/>
              <a:t>.</a:t>
            </a:r>
            <a:r>
              <a:rPr lang="cs-CZ" dirty="0"/>
              <a:t>Kratochvílové (2012)</a:t>
            </a:r>
          </a:p>
        </p:txBody>
      </p:sp>
    </p:spTree>
    <p:extLst>
      <p:ext uri="{BB962C8B-B14F-4D97-AF65-F5344CB8AC3E}">
        <p14:creationId xmlns:p14="http://schemas.microsoft.com/office/powerpoint/2010/main" val="186663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5358DF-0BC0-4D61-A0DD-B992D04B13DC}"/>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8153919E-F120-40C1-B30A-5454C03D2914}"/>
              </a:ext>
            </a:extLst>
          </p:cNvPr>
          <p:cNvSpPr>
            <a:spLocks noGrp="1"/>
          </p:cNvSpPr>
          <p:nvPr>
            <p:ph type="title"/>
          </p:nvPr>
        </p:nvSpPr>
        <p:spPr/>
        <p:txBody>
          <a:bodyPr/>
          <a:lstStyle/>
          <a:p>
            <a:r>
              <a:rPr lang="cs-CZ" dirty="0"/>
              <a:t>Seznam použité literatury</a:t>
            </a:r>
          </a:p>
        </p:txBody>
      </p:sp>
      <p:sp>
        <p:nvSpPr>
          <p:cNvPr id="5" name="Zástupný symbol pro obsah 4">
            <a:extLst>
              <a:ext uri="{FF2B5EF4-FFF2-40B4-BE49-F238E27FC236}">
                <a16:creationId xmlns:a16="http://schemas.microsoft.com/office/drawing/2014/main" id="{1FA27E62-7A61-4225-872A-F420E08727D5}"/>
              </a:ext>
            </a:extLst>
          </p:cNvPr>
          <p:cNvSpPr>
            <a:spLocks noGrp="1"/>
          </p:cNvSpPr>
          <p:nvPr>
            <p:ph idx="1"/>
          </p:nvPr>
        </p:nvSpPr>
        <p:spPr>
          <a:xfrm>
            <a:off x="719400" y="1675672"/>
            <a:ext cx="10753200" cy="4352752"/>
          </a:xfrm>
        </p:spPr>
        <p:txBody>
          <a:bodyPr/>
          <a:lstStyle/>
          <a:p>
            <a:pPr algn="just"/>
            <a:r>
              <a:rPr lang="cs-CZ" sz="1600" dirty="0" err="1"/>
              <a:t>Aronson</a:t>
            </a:r>
            <a:r>
              <a:rPr lang="cs-CZ" sz="1600" dirty="0"/>
              <a:t>, E., Wilson, T. D., &amp; </a:t>
            </a:r>
            <a:r>
              <a:rPr lang="cs-CZ" sz="1600" dirty="0" err="1"/>
              <a:t>Akert</a:t>
            </a:r>
            <a:r>
              <a:rPr lang="cs-CZ" sz="1600" dirty="0"/>
              <a:t>, R. M. (2010). </a:t>
            </a:r>
            <a:r>
              <a:rPr lang="cs-CZ" sz="1600" i="1" dirty="0" err="1"/>
              <a:t>Social</a:t>
            </a:r>
            <a:r>
              <a:rPr lang="cs-CZ" sz="1600" i="1" dirty="0"/>
              <a:t> psychology </a:t>
            </a:r>
            <a:r>
              <a:rPr lang="cs-CZ" sz="1600" dirty="0"/>
              <a:t>(7th </a:t>
            </a:r>
            <a:r>
              <a:rPr lang="cs-CZ" sz="1600" dirty="0" err="1"/>
              <a:t>ed</a:t>
            </a:r>
            <a:r>
              <a:rPr lang="cs-CZ" sz="1600" dirty="0"/>
              <a:t>.). </a:t>
            </a:r>
            <a:r>
              <a:rPr lang="cs-CZ" sz="1600" dirty="0" err="1"/>
              <a:t>Pearson</a:t>
            </a:r>
            <a:r>
              <a:rPr lang="cs-CZ" sz="1600" dirty="0"/>
              <a:t>.</a:t>
            </a:r>
          </a:p>
          <a:p>
            <a:pPr algn="just"/>
            <a:r>
              <a:rPr lang="de-DE" sz="1600" dirty="0"/>
              <a:t>Braun, R. </a:t>
            </a:r>
            <a:r>
              <a:rPr lang="de-DE" sz="1600" dirty="0" err="1"/>
              <a:t>Marková</a:t>
            </a:r>
            <a:r>
              <a:rPr lang="de-DE" sz="1600" dirty="0"/>
              <a:t>, D., &amp; </a:t>
            </a:r>
            <a:r>
              <a:rPr lang="de-DE" sz="1600" dirty="0" err="1"/>
              <a:t>Nováčková</a:t>
            </a:r>
            <a:r>
              <a:rPr lang="de-DE" sz="1600" dirty="0"/>
              <a:t>, J. (2014). </a:t>
            </a:r>
            <a:r>
              <a:rPr lang="de-DE" sz="1600" i="1" dirty="0"/>
              <a:t>Praktikum </a:t>
            </a:r>
            <a:r>
              <a:rPr lang="de-DE" sz="1600" i="1" dirty="0" err="1"/>
              <a:t>školní</a:t>
            </a:r>
            <a:r>
              <a:rPr lang="de-DE" sz="1600" i="1" dirty="0"/>
              <a:t> </a:t>
            </a:r>
            <a:r>
              <a:rPr lang="de-DE" sz="1600" i="1" dirty="0" err="1"/>
              <a:t>psychologie</a:t>
            </a:r>
            <a:r>
              <a:rPr lang="de-DE" sz="1600" dirty="0"/>
              <a:t>. </a:t>
            </a:r>
            <a:r>
              <a:rPr lang="de-DE" sz="1600" dirty="0" err="1"/>
              <a:t>Portál</a:t>
            </a:r>
            <a:r>
              <a:rPr lang="de-DE" sz="1600" dirty="0"/>
              <a:t>.</a:t>
            </a:r>
            <a:endParaRPr lang="cs-CZ" sz="1600" dirty="0"/>
          </a:p>
          <a:p>
            <a:pPr algn="just"/>
            <a:r>
              <a:rPr lang="en-US" sz="1600" dirty="0" err="1"/>
              <a:t>Caprara</a:t>
            </a:r>
            <a:r>
              <a:rPr lang="en-US" sz="1600" dirty="0"/>
              <a:t>, G. V., </a:t>
            </a:r>
            <a:r>
              <a:rPr lang="en-US" sz="1600" dirty="0" err="1"/>
              <a:t>Barbaranelli</a:t>
            </a:r>
            <a:r>
              <a:rPr lang="en-US" sz="1600" dirty="0"/>
              <a:t>, C., </a:t>
            </a:r>
            <a:r>
              <a:rPr lang="en-US" sz="1600" dirty="0" err="1"/>
              <a:t>Steca</a:t>
            </a:r>
            <a:r>
              <a:rPr lang="en-US" sz="1600" dirty="0"/>
              <a:t>, P., &amp; Malone, P. S. (2006). Teachers' self-efficacy beliefs as determinants of job satisfaction and students' academic achievement: A study at the school level. </a:t>
            </a:r>
            <a:r>
              <a:rPr lang="en-US" sz="1600" i="1" dirty="0"/>
              <a:t>Journal of School Psychology, 44</a:t>
            </a:r>
            <a:r>
              <a:rPr lang="en-US" sz="1600" dirty="0"/>
              <a:t>(6), 473–490. </a:t>
            </a:r>
            <a:r>
              <a:rPr lang="en-US" sz="1600" dirty="0">
                <a:hlinkClick r:id="rId2"/>
              </a:rPr>
              <a:t>https://doi.org/10.1016/j.jsp.2006.09.001</a:t>
            </a:r>
            <a:endParaRPr lang="cs-CZ" sz="1600" dirty="0"/>
          </a:p>
          <a:p>
            <a:r>
              <a:rPr lang="en-US" sz="1600" dirty="0">
                <a:effectLst/>
                <a:latin typeface="+mj-lt"/>
              </a:rPr>
              <a:t>Dweck,  C.  S.  (2006).  Mindset:  The  new  psychology  of  success.  Random House.</a:t>
            </a:r>
            <a:endParaRPr lang="cs-CZ" sz="1600" dirty="0">
              <a:effectLst/>
              <a:latin typeface="+mj-lt"/>
            </a:endParaRPr>
          </a:p>
          <a:p>
            <a:r>
              <a:rPr lang="cs-CZ" sz="1600" dirty="0" err="1">
                <a:effectLst/>
                <a:latin typeface="+mj-lt"/>
              </a:rPr>
              <a:t>Dweck</a:t>
            </a:r>
            <a:r>
              <a:rPr lang="cs-CZ" sz="1600" dirty="0">
                <a:effectLst/>
                <a:latin typeface="+mj-lt"/>
              </a:rPr>
              <a:t>, C. S. (2012). </a:t>
            </a:r>
            <a:r>
              <a:rPr lang="cs-CZ" sz="1600" dirty="0" err="1">
                <a:effectLst/>
                <a:latin typeface="+mj-lt"/>
              </a:rPr>
              <a:t>Implicit</a:t>
            </a:r>
            <a:r>
              <a:rPr lang="cs-CZ" sz="1600" dirty="0">
                <a:effectLst/>
                <a:latin typeface="+mj-lt"/>
              </a:rPr>
              <a:t> </a:t>
            </a:r>
            <a:r>
              <a:rPr lang="cs-CZ" sz="1600" dirty="0" err="1">
                <a:effectLst/>
                <a:latin typeface="+mj-lt"/>
              </a:rPr>
              <a:t>theories</a:t>
            </a:r>
            <a:r>
              <a:rPr lang="cs-CZ" sz="1600" dirty="0">
                <a:effectLst/>
                <a:latin typeface="+mj-lt"/>
              </a:rPr>
              <a:t>. In P. A. M. Van </a:t>
            </a:r>
            <a:r>
              <a:rPr lang="cs-CZ" sz="1600" dirty="0" err="1">
                <a:effectLst/>
                <a:latin typeface="+mj-lt"/>
              </a:rPr>
              <a:t>Lange</a:t>
            </a:r>
            <a:r>
              <a:rPr lang="cs-CZ" sz="1600" dirty="0">
                <a:effectLst/>
                <a:latin typeface="+mj-lt"/>
              </a:rPr>
              <a:t>, A. W. </a:t>
            </a:r>
            <a:r>
              <a:rPr lang="cs-CZ" sz="1600" dirty="0" err="1">
                <a:effectLst/>
                <a:latin typeface="+mj-lt"/>
              </a:rPr>
              <a:t>Kruglanski</a:t>
            </a:r>
            <a:r>
              <a:rPr lang="cs-CZ" sz="1600" dirty="0">
                <a:effectLst/>
                <a:latin typeface="+mj-lt"/>
              </a:rPr>
              <a:t>, &amp; E. T. </a:t>
            </a:r>
            <a:r>
              <a:rPr lang="cs-CZ" sz="1600" dirty="0" err="1">
                <a:effectLst/>
                <a:latin typeface="+mj-lt"/>
              </a:rPr>
              <a:t>Higgins</a:t>
            </a:r>
            <a:r>
              <a:rPr lang="cs-CZ" sz="1600" dirty="0">
                <a:effectLst/>
                <a:latin typeface="+mj-lt"/>
              </a:rPr>
              <a:t> (</a:t>
            </a:r>
            <a:r>
              <a:rPr lang="cs-CZ" sz="1600" dirty="0" err="1">
                <a:effectLst/>
                <a:latin typeface="+mj-lt"/>
              </a:rPr>
              <a:t>Eds</a:t>
            </a:r>
            <a:r>
              <a:rPr lang="cs-CZ" sz="1600" dirty="0">
                <a:effectLst/>
                <a:latin typeface="+mj-lt"/>
              </a:rPr>
              <a:t>.), </a:t>
            </a:r>
            <a:r>
              <a:rPr lang="cs-CZ" sz="1600" i="1" dirty="0">
                <a:effectLst/>
                <a:latin typeface="+mj-lt"/>
              </a:rPr>
              <a:t>Handbook </a:t>
            </a:r>
            <a:r>
              <a:rPr lang="cs-CZ" sz="1600" i="1" dirty="0" err="1">
                <a:effectLst/>
                <a:latin typeface="+mj-lt"/>
              </a:rPr>
              <a:t>of</a:t>
            </a:r>
            <a:r>
              <a:rPr lang="cs-CZ" sz="1600" i="1" dirty="0">
                <a:effectLst/>
                <a:latin typeface="+mj-lt"/>
              </a:rPr>
              <a:t> </a:t>
            </a:r>
            <a:r>
              <a:rPr lang="cs-CZ" sz="1600" i="1" dirty="0" err="1">
                <a:effectLst/>
                <a:latin typeface="+mj-lt"/>
              </a:rPr>
              <a:t>theories</a:t>
            </a:r>
            <a:r>
              <a:rPr lang="cs-CZ" sz="1600" i="1" dirty="0">
                <a:effectLst/>
                <a:latin typeface="+mj-lt"/>
              </a:rPr>
              <a:t> </a:t>
            </a:r>
            <a:r>
              <a:rPr lang="cs-CZ" sz="1600" i="1" dirty="0" err="1">
                <a:effectLst/>
                <a:latin typeface="+mj-lt"/>
              </a:rPr>
              <a:t>of</a:t>
            </a:r>
            <a:r>
              <a:rPr lang="cs-CZ" sz="1600" i="1" dirty="0">
                <a:effectLst/>
                <a:latin typeface="+mj-lt"/>
              </a:rPr>
              <a:t> </a:t>
            </a:r>
            <a:r>
              <a:rPr lang="cs-CZ" sz="1600" i="1" dirty="0" err="1">
                <a:effectLst/>
                <a:latin typeface="+mj-lt"/>
              </a:rPr>
              <a:t>social</a:t>
            </a:r>
            <a:r>
              <a:rPr lang="cs-CZ" sz="1600" i="1" dirty="0">
                <a:effectLst/>
                <a:latin typeface="+mj-lt"/>
              </a:rPr>
              <a:t> psychology</a:t>
            </a:r>
            <a:r>
              <a:rPr lang="cs-CZ" sz="1600" dirty="0">
                <a:effectLst/>
                <a:latin typeface="+mj-lt"/>
              </a:rPr>
              <a:t> (pp. 43–61). </a:t>
            </a:r>
            <a:r>
              <a:rPr lang="cs-CZ" sz="1600" dirty="0" err="1">
                <a:effectLst/>
                <a:latin typeface="+mj-lt"/>
              </a:rPr>
              <a:t>Sage</a:t>
            </a:r>
            <a:r>
              <a:rPr lang="cs-CZ" sz="1600" dirty="0">
                <a:effectLst/>
                <a:latin typeface="+mj-lt"/>
              </a:rPr>
              <a:t> </a:t>
            </a:r>
            <a:r>
              <a:rPr lang="cs-CZ" sz="1600" dirty="0" err="1">
                <a:effectLst/>
                <a:latin typeface="+mj-lt"/>
              </a:rPr>
              <a:t>Publications</a:t>
            </a:r>
            <a:r>
              <a:rPr lang="cs-CZ" sz="1600" dirty="0">
                <a:effectLst/>
                <a:latin typeface="+mj-lt"/>
              </a:rPr>
              <a:t>. </a:t>
            </a:r>
            <a:r>
              <a:rPr lang="cs-CZ" sz="1600" dirty="0">
                <a:effectLst/>
                <a:latin typeface="+mj-lt"/>
                <a:hlinkClick r:id="rId3"/>
              </a:rPr>
              <a:t>https://doi.org/10.4135/9781446249222.n28</a:t>
            </a:r>
            <a:r>
              <a:rPr lang="cs-CZ" sz="1600" dirty="0">
                <a:effectLst/>
                <a:latin typeface="+mj-lt"/>
              </a:rPr>
              <a:t> </a:t>
            </a:r>
            <a:endParaRPr lang="cs-CZ" sz="1600" dirty="0"/>
          </a:p>
          <a:p>
            <a:pPr algn="just"/>
            <a:endParaRPr lang="cs-CZ" sz="1600" b="0" i="0" dirty="0">
              <a:effectLst/>
              <a:latin typeface="+mj-lt"/>
            </a:endParaRPr>
          </a:p>
        </p:txBody>
      </p:sp>
    </p:spTree>
    <p:extLst>
      <p:ext uri="{BB962C8B-B14F-4D97-AF65-F5344CB8AC3E}">
        <p14:creationId xmlns:p14="http://schemas.microsoft.com/office/powerpoint/2010/main" val="1031552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37086EE-6F8F-4473-9062-B4245EB72EC7}"/>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83C3EAE-ECA1-477D-9185-90C35BEEC600}"/>
              </a:ext>
            </a:extLst>
          </p:cNvPr>
          <p:cNvSpPr>
            <a:spLocks noGrp="1"/>
          </p:cNvSpPr>
          <p:nvPr>
            <p:ph type="title"/>
          </p:nvPr>
        </p:nvSpPr>
        <p:spPr/>
        <p:txBody>
          <a:bodyPr/>
          <a:lstStyle/>
          <a:p>
            <a:r>
              <a:rPr lang="cs-CZ" dirty="0"/>
              <a:t>Seznam použité literatury </a:t>
            </a:r>
          </a:p>
        </p:txBody>
      </p:sp>
      <p:sp>
        <p:nvSpPr>
          <p:cNvPr id="5" name="Zástupný obsah 4">
            <a:extLst>
              <a:ext uri="{FF2B5EF4-FFF2-40B4-BE49-F238E27FC236}">
                <a16:creationId xmlns:a16="http://schemas.microsoft.com/office/drawing/2014/main" id="{FD579955-274C-48B8-BD6D-698464565F4F}"/>
              </a:ext>
            </a:extLst>
          </p:cNvPr>
          <p:cNvSpPr>
            <a:spLocks noGrp="1"/>
          </p:cNvSpPr>
          <p:nvPr>
            <p:ph idx="1"/>
          </p:nvPr>
        </p:nvSpPr>
        <p:spPr>
          <a:xfrm>
            <a:off x="720000" y="1610461"/>
            <a:ext cx="10753200" cy="4139998"/>
          </a:xfrm>
        </p:spPr>
        <p:txBody>
          <a:bodyPr/>
          <a:lstStyle/>
          <a:p>
            <a:pPr algn="just"/>
            <a:r>
              <a:rPr lang="cs-CZ" sz="1600" dirty="0"/>
              <a:t>Hodačová, L., Cígler, H., Vachková, E., &amp; Mareš, J. (2020). Psychometrické vlastnosti české verze dotazníku Obecné </a:t>
            </a:r>
            <a:r>
              <a:rPr lang="cs-CZ" sz="1600" dirty="0" err="1"/>
              <a:t>Self-Efficacy</a:t>
            </a:r>
            <a:r>
              <a:rPr lang="cs-CZ" sz="1600" dirty="0"/>
              <a:t>  u populace hospitalizovaných pacientů. </a:t>
            </a:r>
            <a:r>
              <a:rPr lang="cs-CZ" sz="1600" i="1" dirty="0"/>
              <a:t>Československá psychologie/</a:t>
            </a:r>
            <a:r>
              <a:rPr lang="cs-CZ" sz="1600" dirty="0"/>
              <a:t>, </a:t>
            </a:r>
            <a:r>
              <a:rPr lang="cs-CZ" sz="1600" i="1" dirty="0"/>
              <a:t>64</a:t>
            </a:r>
            <a:r>
              <a:rPr lang="cs-CZ" sz="1600" dirty="0"/>
              <a:t>(6), 639–655. </a:t>
            </a:r>
            <a:r>
              <a:rPr lang="cs-CZ" sz="1600" dirty="0">
                <a:hlinkClick r:id="rId2"/>
              </a:rPr>
              <a:t>https://ceskoslovenskapsychologie.cz/index.php/csps/article/download/6/5/74</a:t>
            </a:r>
            <a:r>
              <a:rPr lang="cs-CZ" sz="1600" dirty="0"/>
              <a:t> </a:t>
            </a:r>
          </a:p>
          <a:p>
            <a:pPr algn="just"/>
            <a:r>
              <a:rPr lang="en-US" sz="1600" b="0" i="0" dirty="0">
                <a:effectLst/>
                <a:latin typeface="+mj-lt"/>
              </a:rPr>
              <a:t>Jonsson, A.-C., Beach, D., </a:t>
            </a:r>
            <a:r>
              <a:rPr lang="en-US" sz="1600" b="0" i="0" dirty="0" err="1">
                <a:effectLst/>
                <a:latin typeface="+mj-lt"/>
              </a:rPr>
              <a:t>Korp</a:t>
            </a:r>
            <a:r>
              <a:rPr lang="en-US" sz="1600" b="0" i="0" dirty="0">
                <a:effectLst/>
                <a:latin typeface="+mj-lt"/>
              </a:rPr>
              <a:t>, H., &amp; Erlandson, P. (2012). Teachers’ implicit theories of intelligence: influences from different disciplines and scientific theories. </a:t>
            </a:r>
            <a:r>
              <a:rPr lang="en-US" sz="1600" b="0" i="1" dirty="0">
                <a:effectLst/>
                <a:latin typeface="+mj-lt"/>
              </a:rPr>
              <a:t>European Journal of Teacher Education</a:t>
            </a:r>
            <a:r>
              <a:rPr lang="en-US" sz="1600" b="0" i="0" dirty="0">
                <a:effectLst/>
                <a:latin typeface="+mj-lt"/>
              </a:rPr>
              <a:t>, </a:t>
            </a:r>
            <a:r>
              <a:rPr lang="en-US" sz="1600" b="0" i="1" dirty="0">
                <a:effectLst/>
                <a:latin typeface="+mj-lt"/>
              </a:rPr>
              <a:t>35</a:t>
            </a:r>
            <a:r>
              <a:rPr lang="en-US" sz="1600" b="0" i="0" dirty="0">
                <a:effectLst/>
                <a:latin typeface="+mj-lt"/>
              </a:rPr>
              <a:t>(4), 387–400. </a:t>
            </a:r>
            <a:r>
              <a:rPr lang="en-US" sz="1600" b="0" i="0" dirty="0">
                <a:effectLst/>
                <a:latin typeface="+mj-lt"/>
                <a:hlinkClick r:id="rId3"/>
              </a:rPr>
              <a:t>https://doi.org/10.1080/02619768.2012.662636</a:t>
            </a:r>
            <a:endParaRPr lang="cs-CZ" sz="1600" b="0" i="0" dirty="0">
              <a:effectLst/>
              <a:latin typeface="+mj-lt"/>
            </a:endParaRPr>
          </a:p>
          <a:p>
            <a:pPr algn="just"/>
            <a:r>
              <a:rPr lang="en-US" sz="1600" b="0" i="0" dirty="0">
                <a:effectLst/>
                <a:latin typeface="+mj-lt"/>
              </a:rPr>
              <a:t>Kiel, E., Braun, A., </a:t>
            </a:r>
            <a:r>
              <a:rPr lang="en-US" sz="1600" b="0" i="0" dirty="0" err="1">
                <a:effectLst/>
                <a:latin typeface="+mj-lt"/>
              </a:rPr>
              <a:t>Muckenthaler</a:t>
            </a:r>
            <a:r>
              <a:rPr lang="en-US" sz="1600" b="0" i="0" dirty="0">
                <a:effectLst/>
                <a:latin typeface="+mj-lt"/>
              </a:rPr>
              <a:t>, M., Heimlich, U., &amp; Weiss, S. (2020). Self-efficacy of teachers in inclusive classes. How do teachers with different self-efficacy beliefs differ in implementing inclusion? </a:t>
            </a:r>
            <a:r>
              <a:rPr lang="en-US" sz="1600" b="0" i="1" dirty="0">
                <a:effectLst/>
                <a:latin typeface="+mj-lt"/>
              </a:rPr>
              <a:t>European Journal of Special Needs Education</a:t>
            </a:r>
            <a:r>
              <a:rPr lang="en-US" sz="1600" b="0" i="0" dirty="0">
                <a:effectLst/>
                <a:latin typeface="+mj-lt"/>
              </a:rPr>
              <a:t>, </a:t>
            </a:r>
            <a:r>
              <a:rPr lang="en-US" sz="1600" b="0" i="1" dirty="0">
                <a:effectLst/>
                <a:latin typeface="+mj-lt"/>
              </a:rPr>
              <a:t>35</a:t>
            </a:r>
            <a:r>
              <a:rPr lang="en-US" sz="1600" b="0" i="0" dirty="0">
                <a:effectLst/>
                <a:latin typeface="+mj-lt"/>
              </a:rPr>
              <a:t>(3), 333–349. </a:t>
            </a:r>
            <a:r>
              <a:rPr lang="en-US" sz="1600" b="0" i="0" dirty="0">
                <a:effectLst/>
                <a:latin typeface="+mj-lt"/>
                <a:hlinkClick r:id="rId4"/>
              </a:rPr>
              <a:t>https://doi.org/10.1080/08856257.2019.1683685</a:t>
            </a:r>
            <a:r>
              <a:rPr lang="cs-CZ" sz="1600" b="0" i="0" dirty="0">
                <a:effectLst/>
                <a:latin typeface="+mj-lt"/>
              </a:rPr>
              <a:t> </a:t>
            </a:r>
            <a:endParaRPr lang="cs-CZ" sz="2400" dirty="0">
              <a:latin typeface="+mj-lt"/>
            </a:endParaRPr>
          </a:p>
          <a:p>
            <a:pPr algn="just"/>
            <a:endParaRPr lang="cs-CZ" sz="1600" dirty="0"/>
          </a:p>
          <a:p>
            <a:pPr algn="just"/>
            <a:endParaRPr lang="cs-CZ" sz="1600" dirty="0"/>
          </a:p>
        </p:txBody>
      </p:sp>
    </p:spTree>
    <p:extLst>
      <p:ext uri="{BB962C8B-B14F-4D97-AF65-F5344CB8AC3E}">
        <p14:creationId xmlns:p14="http://schemas.microsoft.com/office/powerpoint/2010/main" val="3496995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626DA09-AA1C-42E8-B7A1-CBCE29871CBA}"/>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A3EB5FDA-3815-49AB-8C2D-46D5C94FBEB4}"/>
              </a:ext>
            </a:extLst>
          </p:cNvPr>
          <p:cNvSpPr>
            <a:spLocks noGrp="1"/>
          </p:cNvSpPr>
          <p:nvPr>
            <p:ph type="title"/>
          </p:nvPr>
        </p:nvSpPr>
        <p:spPr/>
        <p:txBody>
          <a:bodyPr/>
          <a:lstStyle/>
          <a:p>
            <a:r>
              <a:rPr lang="cs-CZ" dirty="0"/>
              <a:t>Seznam použité literatury</a:t>
            </a:r>
          </a:p>
        </p:txBody>
      </p:sp>
      <p:sp>
        <p:nvSpPr>
          <p:cNvPr id="5" name="Zástupný symbol pro obsah 4">
            <a:extLst>
              <a:ext uri="{FF2B5EF4-FFF2-40B4-BE49-F238E27FC236}">
                <a16:creationId xmlns:a16="http://schemas.microsoft.com/office/drawing/2014/main" id="{9CBC609C-ADF6-49D6-A5A3-26257CB7BB23}"/>
              </a:ext>
            </a:extLst>
          </p:cNvPr>
          <p:cNvSpPr>
            <a:spLocks noGrp="1"/>
          </p:cNvSpPr>
          <p:nvPr>
            <p:ph idx="1"/>
          </p:nvPr>
        </p:nvSpPr>
        <p:spPr>
          <a:xfrm>
            <a:off x="720000" y="1359000"/>
            <a:ext cx="10753200" cy="4868999"/>
          </a:xfrm>
        </p:spPr>
        <p:txBody>
          <a:bodyPr/>
          <a:lstStyle/>
          <a:p>
            <a:pPr algn="just"/>
            <a:r>
              <a:rPr lang="en-US" sz="1600" b="0" i="0" dirty="0">
                <a:effectLst/>
                <a:latin typeface="+mj-lt"/>
              </a:rPr>
              <a:t>Kim, L. E., &amp; </a:t>
            </a:r>
            <a:r>
              <a:rPr lang="en-US" sz="1600" b="0" i="0" dirty="0" err="1">
                <a:effectLst/>
                <a:latin typeface="+mj-lt"/>
              </a:rPr>
              <a:t>Burić</a:t>
            </a:r>
            <a:r>
              <a:rPr lang="en-US" sz="1600" b="0" i="0" dirty="0">
                <a:effectLst/>
                <a:latin typeface="+mj-lt"/>
              </a:rPr>
              <a:t>, I. (2020). Teacher self-efficacy and burnout: Determining the directions of prediction through an autoregressive cross-lagged panel model. </a:t>
            </a:r>
            <a:r>
              <a:rPr lang="en-US" sz="1600" b="0" i="1" dirty="0">
                <a:effectLst/>
                <a:latin typeface="+mj-lt"/>
              </a:rPr>
              <a:t>Journal of Educational Psychology</a:t>
            </a:r>
            <a:r>
              <a:rPr lang="en-US" sz="1600" b="0" i="0" dirty="0">
                <a:effectLst/>
                <a:latin typeface="+mj-lt"/>
              </a:rPr>
              <a:t>, </a:t>
            </a:r>
            <a:r>
              <a:rPr lang="en-US" sz="1600" b="0" i="1" dirty="0">
                <a:effectLst/>
                <a:latin typeface="+mj-lt"/>
              </a:rPr>
              <a:t>112</a:t>
            </a:r>
            <a:r>
              <a:rPr lang="en-US" sz="1600" b="0" i="0" dirty="0">
                <a:effectLst/>
                <a:latin typeface="+mj-lt"/>
              </a:rPr>
              <a:t>(8), 1661–1676. </a:t>
            </a:r>
            <a:r>
              <a:rPr lang="en-US" sz="1600" b="0" i="0" dirty="0">
                <a:effectLst/>
                <a:latin typeface="+mj-lt"/>
                <a:hlinkClick r:id="rId2"/>
              </a:rPr>
              <a:t>https://doi.org/10.1037/edu0000424</a:t>
            </a:r>
            <a:endParaRPr lang="cs-CZ" sz="1600" b="0" i="0" dirty="0">
              <a:effectLst/>
              <a:latin typeface="+mj-lt"/>
            </a:endParaRPr>
          </a:p>
          <a:p>
            <a:pPr algn="just"/>
            <a:r>
              <a:rPr lang="cs-CZ" sz="1600" b="0" i="0" dirty="0">
                <a:effectLst/>
                <a:latin typeface="+mj-lt"/>
              </a:rPr>
              <a:t>Kratochvílová, J. (2012). Autodiagnostika učitele. [PowerPoint </a:t>
            </a:r>
            <a:r>
              <a:rPr lang="cs-CZ" sz="1600" b="0" i="0" dirty="0" err="1">
                <a:effectLst/>
                <a:latin typeface="+mj-lt"/>
              </a:rPr>
              <a:t>slides</a:t>
            </a:r>
            <a:r>
              <a:rPr lang="cs-CZ" sz="1600" b="0" i="0" dirty="0">
                <a:effectLst/>
                <a:latin typeface="+mj-lt"/>
              </a:rPr>
              <a:t>]. Masarykova univerzita. </a:t>
            </a:r>
            <a:r>
              <a:rPr lang="cs-CZ" sz="1600" b="0" i="0" dirty="0">
                <a:effectLst/>
                <a:latin typeface="+mj-lt"/>
                <a:hlinkClick r:id="rId3"/>
              </a:rPr>
              <a:t>https://is.muni.cz/el/ped/podzim2012/ZS1MP_SRT/Autodiagnostika_ucitele.pdf</a:t>
            </a:r>
            <a:r>
              <a:rPr lang="cs-CZ" sz="1600" dirty="0">
                <a:latin typeface="+mj-lt"/>
              </a:rPr>
              <a:t> </a:t>
            </a:r>
            <a:r>
              <a:rPr lang="cs-CZ" sz="1600" b="0" i="0" dirty="0">
                <a:effectLst/>
                <a:latin typeface="+mj-lt"/>
              </a:rPr>
              <a:t> </a:t>
            </a:r>
            <a:endParaRPr lang="cs-CZ" sz="1600" dirty="0"/>
          </a:p>
          <a:p>
            <a:pPr algn="just"/>
            <a:r>
              <a:rPr lang="en-US" sz="1600" dirty="0"/>
              <a:t>Leonard, N. M., &amp; Smyth, S. (2020). Does training matter? Exploring teachers’</a:t>
            </a:r>
            <a:r>
              <a:rPr lang="cs-CZ" sz="1600" dirty="0"/>
              <a:t> a</a:t>
            </a:r>
            <a:r>
              <a:rPr lang="en-US" sz="1600" dirty="0" err="1"/>
              <a:t>ttitudes</a:t>
            </a:r>
            <a:r>
              <a:rPr lang="en-US" sz="1600" dirty="0"/>
              <a:t> towards the inclusion of children with autism spectrum disorder in mainstream education in Ireland. </a:t>
            </a:r>
            <a:r>
              <a:rPr lang="en-US" sz="1600" i="1" dirty="0"/>
              <a:t>International Journal of Inclusive Education</a:t>
            </a:r>
            <a:r>
              <a:rPr lang="en-US" sz="1600" dirty="0"/>
              <a:t>, 1–15. </a:t>
            </a:r>
            <a:r>
              <a:rPr lang="en-US" sz="1600" dirty="0">
                <a:hlinkClick r:id="rId4"/>
              </a:rPr>
              <a:t>https://doi.org/10.1080/13603116.2020.1718221</a:t>
            </a:r>
            <a:endParaRPr lang="cs-CZ" sz="1600" dirty="0"/>
          </a:p>
          <a:p>
            <a:pPr algn="just"/>
            <a:r>
              <a:rPr lang="cs-CZ" sz="1600" dirty="0"/>
              <a:t>Macek, P. (2008). </a:t>
            </a:r>
            <a:r>
              <a:rPr lang="cs-CZ" sz="1600" dirty="0" err="1"/>
              <a:t>Sebesystém</a:t>
            </a:r>
            <a:r>
              <a:rPr lang="cs-CZ" sz="1600" dirty="0"/>
              <a:t>, vztah k vlastnímu já. In J. Výrost &amp; I. Slaměník (</a:t>
            </a:r>
            <a:r>
              <a:rPr lang="cs-CZ" sz="1600" dirty="0" err="1"/>
              <a:t>Eds</a:t>
            </a:r>
            <a:r>
              <a:rPr lang="cs-CZ" sz="1600" dirty="0"/>
              <a:t>.), </a:t>
            </a:r>
            <a:r>
              <a:rPr lang="cs-CZ" sz="1600" i="1" dirty="0"/>
              <a:t>Sociální psychologie </a:t>
            </a:r>
            <a:r>
              <a:rPr lang="cs-CZ" sz="1600" dirty="0"/>
              <a:t>(2nd </a:t>
            </a:r>
            <a:r>
              <a:rPr lang="cs-CZ" sz="1600" dirty="0" err="1"/>
              <a:t>ed</a:t>
            </a:r>
            <a:r>
              <a:rPr lang="cs-CZ" sz="1600" dirty="0"/>
              <a:t>., pp. 89-108). Grada.</a:t>
            </a:r>
          </a:p>
          <a:p>
            <a:endParaRPr lang="cs-CZ" sz="1600" dirty="0">
              <a:latin typeface="+mj-lt"/>
            </a:endParaRPr>
          </a:p>
          <a:p>
            <a:pPr marL="72000" indent="0">
              <a:buNone/>
            </a:pPr>
            <a:endParaRPr lang="cs-CZ" sz="1600" dirty="0">
              <a:latin typeface="+mj-lt"/>
            </a:endParaRPr>
          </a:p>
          <a:p>
            <a:endParaRPr lang="cs-CZ" sz="1600" dirty="0">
              <a:latin typeface="+mj-lt"/>
            </a:endParaRPr>
          </a:p>
        </p:txBody>
      </p:sp>
    </p:spTree>
    <p:extLst>
      <p:ext uri="{BB962C8B-B14F-4D97-AF65-F5344CB8AC3E}">
        <p14:creationId xmlns:p14="http://schemas.microsoft.com/office/powerpoint/2010/main" val="3234254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A4DC258-54F5-41CB-9C61-2C30967809AB}"/>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80C22328-00BE-46A2-A0CF-6F43215440F9}"/>
              </a:ext>
            </a:extLst>
          </p:cNvPr>
          <p:cNvSpPr>
            <a:spLocks noGrp="1"/>
          </p:cNvSpPr>
          <p:nvPr>
            <p:ph type="title"/>
          </p:nvPr>
        </p:nvSpPr>
        <p:spPr/>
        <p:txBody>
          <a:bodyPr/>
          <a:lstStyle/>
          <a:p>
            <a:r>
              <a:rPr lang="cs-CZ" dirty="0"/>
              <a:t>Co je to sebepojetí?</a:t>
            </a:r>
          </a:p>
        </p:txBody>
      </p:sp>
      <p:sp>
        <p:nvSpPr>
          <p:cNvPr id="5" name="Zástupný symbol pro obsah 4">
            <a:extLst>
              <a:ext uri="{FF2B5EF4-FFF2-40B4-BE49-F238E27FC236}">
                <a16:creationId xmlns:a16="http://schemas.microsoft.com/office/drawing/2014/main" id="{40D9EC9B-C888-48CC-B990-4E974CA5C3AF}"/>
              </a:ext>
            </a:extLst>
          </p:cNvPr>
          <p:cNvSpPr>
            <a:spLocks noGrp="1"/>
          </p:cNvSpPr>
          <p:nvPr>
            <p:ph idx="1"/>
          </p:nvPr>
        </p:nvSpPr>
        <p:spPr/>
        <p:txBody>
          <a:bodyPr/>
          <a:lstStyle/>
          <a:p>
            <a:pPr marL="72000" indent="0" algn="ctr">
              <a:buNone/>
            </a:pPr>
            <a:endParaRPr lang="cs-CZ" sz="4000" b="1" i="1" dirty="0">
              <a:solidFill>
                <a:srgbClr val="0000DC"/>
              </a:solidFill>
            </a:endParaRPr>
          </a:p>
          <a:p>
            <a:pPr marL="72000" indent="0" algn="ctr">
              <a:buNone/>
            </a:pPr>
            <a:endParaRPr lang="cs-CZ" sz="4000" b="1" i="1" dirty="0">
              <a:solidFill>
                <a:srgbClr val="0000DC"/>
              </a:solidFill>
            </a:endParaRPr>
          </a:p>
          <a:p>
            <a:pPr marL="72000" indent="0" algn="ctr">
              <a:buNone/>
            </a:pPr>
            <a:endParaRPr lang="cs-CZ" sz="4000" b="1" dirty="0">
              <a:solidFill>
                <a:srgbClr val="0000DC"/>
              </a:solidFill>
            </a:endParaRPr>
          </a:p>
          <a:p>
            <a:pPr marL="72000" indent="0" algn="ctr">
              <a:buNone/>
            </a:pPr>
            <a:r>
              <a:rPr lang="cs-CZ" sz="4000" b="1" dirty="0">
                <a:solidFill>
                  <a:srgbClr val="0000DC"/>
                </a:solidFill>
              </a:rPr>
              <a:t>Odpověď na otázku </a:t>
            </a:r>
          </a:p>
          <a:p>
            <a:pPr marL="72000" indent="0" algn="ctr">
              <a:buNone/>
            </a:pPr>
            <a:endParaRPr lang="cs-CZ" sz="4000" b="1" dirty="0">
              <a:solidFill>
                <a:srgbClr val="0000DC"/>
              </a:solidFill>
            </a:endParaRPr>
          </a:p>
          <a:p>
            <a:pPr marL="72000" indent="0" algn="ctr">
              <a:buNone/>
            </a:pPr>
            <a:r>
              <a:rPr lang="cs-CZ" sz="4000" b="1" dirty="0">
                <a:solidFill>
                  <a:srgbClr val="0000DC"/>
                </a:solidFill>
              </a:rPr>
              <a:t>„Kdo jsem?“</a:t>
            </a:r>
          </a:p>
        </p:txBody>
      </p:sp>
    </p:spTree>
    <p:extLst>
      <p:ext uri="{BB962C8B-B14F-4D97-AF65-F5344CB8AC3E}">
        <p14:creationId xmlns:p14="http://schemas.microsoft.com/office/powerpoint/2010/main" val="395175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AFEEFBB-25EE-409E-A830-42096EA8053E}"/>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60CCC231-1332-438A-B703-43FDE6B96C95}"/>
              </a:ext>
            </a:extLst>
          </p:cNvPr>
          <p:cNvSpPr>
            <a:spLocks noGrp="1"/>
          </p:cNvSpPr>
          <p:nvPr>
            <p:ph type="title"/>
          </p:nvPr>
        </p:nvSpPr>
        <p:spPr/>
        <p:txBody>
          <a:bodyPr/>
          <a:lstStyle/>
          <a:p>
            <a:r>
              <a:rPr lang="cs-CZ" dirty="0"/>
              <a:t>Seznam použité literatury</a:t>
            </a:r>
          </a:p>
        </p:txBody>
      </p:sp>
      <p:sp>
        <p:nvSpPr>
          <p:cNvPr id="5" name="Zástupný obsah 4">
            <a:extLst>
              <a:ext uri="{FF2B5EF4-FFF2-40B4-BE49-F238E27FC236}">
                <a16:creationId xmlns:a16="http://schemas.microsoft.com/office/drawing/2014/main" id="{F8A7FEAB-1A77-4AFA-90CA-B9EDA38CDFBF}"/>
              </a:ext>
            </a:extLst>
          </p:cNvPr>
          <p:cNvSpPr>
            <a:spLocks noGrp="1"/>
          </p:cNvSpPr>
          <p:nvPr>
            <p:ph idx="1"/>
          </p:nvPr>
        </p:nvSpPr>
        <p:spPr/>
        <p:txBody>
          <a:bodyPr/>
          <a:lstStyle/>
          <a:p>
            <a:r>
              <a:rPr lang="en-US" sz="1600" dirty="0" err="1"/>
              <a:t>Múñez</a:t>
            </a:r>
            <a:r>
              <a:rPr lang="en-US" sz="1600" dirty="0"/>
              <a:t>, D., Bautista, A., </a:t>
            </a:r>
            <a:r>
              <a:rPr lang="en-US" sz="1600" dirty="0" err="1"/>
              <a:t>Khiu</a:t>
            </a:r>
            <a:r>
              <a:rPr lang="en-US" sz="1600" dirty="0"/>
              <a:t>, E., </a:t>
            </a:r>
            <a:r>
              <a:rPr lang="en-US" sz="1600" dirty="0" err="1"/>
              <a:t>Keh</a:t>
            </a:r>
            <a:r>
              <a:rPr lang="en-US" sz="1600" dirty="0"/>
              <a:t>, J. –S., &amp; Bull, R. (2017). Preschool teachers’ engagement in professional development: Frequency, perceived usefulness, and relationship with self-efficacy beliefs. </a:t>
            </a:r>
            <a:r>
              <a:rPr lang="en-US" sz="1600" i="1" dirty="0"/>
              <a:t>Psychology, Society, &amp; Education, 9</a:t>
            </a:r>
            <a:r>
              <a:rPr lang="en-US" sz="1600" dirty="0"/>
              <a:t>(2), 181-199. </a:t>
            </a:r>
            <a:r>
              <a:rPr lang="en-US" sz="1600" dirty="0">
                <a:hlinkClick r:id="rId2"/>
              </a:rPr>
              <a:t>http://dx.doi.org/10.25115/psye.v9i2.655</a:t>
            </a:r>
            <a:r>
              <a:rPr lang="cs-CZ" sz="1600" dirty="0"/>
              <a:t> </a:t>
            </a:r>
          </a:p>
          <a:p>
            <a:r>
              <a:rPr lang="cs-CZ" sz="1600" b="0" i="0" dirty="0" err="1">
                <a:solidFill>
                  <a:srgbClr val="333333"/>
                </a:solidFill>
                <a:effectLst/>
                <a:latin typeface="+mj-lt"/>
              </a:rPr>
              <a:t>Shoji</a:t>
            </a:r>
            <a:r>
              <a:rPr lang="cs-CZ" sz="1600" b="0" i="0" dirty="0">
                <a:solidFill>
                  <a:srgbClr val="333333"/>
                </a:solidFill>
                <a:effectLst/>
                <a:latin typeface="+mj-lt"/>
              </a:rPr>
              <a:t>, K., </a:t>
            </a:r>
            <a:r>
              <a:rPr lang="cs-CZ" sz="1600" b="0" i="0" dirty="0" err="1">
                <a:solidFill>
                  <a:srgbClr val="333333"/>
                </a:solidFill>
                <a:effectLst/>
                <a:latin typeface="+mj-lt"/>
              </a:rPr>
              <a:t>Cieslak</a:t>
            </a:r>
            <a:r>
              <a:rPr lang="cs-CZ" sz="1600" b="0" i="0" dirty="0">
                <a:solidFill>
                  <a:srgbClr val="333333"/>
                </a:solidFill>
                <a:effectLst/>
                <a:latin typeface="+mj-lt"/>
              </a:rPr>
              <a:t>, R., </a:t>
            </a:r>
            <a:r>
              <a:rPr lang="cs-CZ" sz="1600" b="0" i="0" dirty="0" err="1">
                <a:solidFill>
                  <a:srgbClr val="333333"/>
                </a:solidFill>
                <a:effectLst/>
                <a:latin typeface="+mj-lt"/>
              </a:rPr>
              <a:t>Smoktunowicz</a:t>
            </a:r>
            <a:r>
              <a:rPr lang="cs-CZ" sz="1600" b="0" i="0" dirty="0">
                <a:solidFill>
                  <a:srgbClr val="333333"/>
                </a:solidFill>
                <a:effectLst/>
                <a:latin typeface="+mj-lt"/>
              </a:rPr>
              <a:t>, E., Rogala, A., </a:t>
            </a:r>
            <a:r>
              <a:rPr lang="cs-CZ" sz="1600" b="0" i="0" dirty="0" err="1">
                <a:solidFill>
                  <a:srgbClr val="333333"/>
                </a:solidFill>
                <a:effectLst/>
                <a:latin typeface="+mj-lt"/>
              </a:rPr>
              <a:t>Benight</a:t>
            </a:r>
            <a:r>
              <a:rPr lang="cs-CZ" sz="1600" b="0" i="0" dirty="0">
                <a:solidFill>
                  <a:srgbClr val="333333"/>
                </a:solidFill>
                <a:effectLst/>
                <a:latin typeface="+mj-lt"/>
              </a:rPr>
              <a:t>, C. C., &amp; </a:t>
            </a:r>
            <a:r>
              <a:rPr lang="cs-CZ" sz="1600" b="0" i="0" dirty="0" err="1">
                <a:solidFill>
                  <a:srgbClr val="333333"/>
                </a:solidFill>
                <a:effectLst/>
                <a:latin typeface="+mj-lt"/>
              </a:rPr>
              <a:t>Luszczynska</a:t>
            </a:r>
            <a:r>
              <a:rPr lang="cs-CZ" sz="1600" b="0" i="0" dirty="0">
                <a:solidFill>
                  <a:srgbClr val="333333"/>
                </a:solidFill>
                <a:effectLst/>
                <a:latin typeface="+mj-lt"/>
              </a:rPr>
              <a:t>, A. (2016). </a:t>
            </a:r>
            <a:r>
              <a:rPr lang="cs-CZ" sz="1600" b="0" i="0" dirty="0" err="1">
                <a:solidFill>
                  <a:srgbClr val="333333"/>
                </a:solidFill>
                <a:effectLst/>
                <a:latin typeface="+mj-lt"/>
              </a:rPr>
              <a:t>Associations</a:t>
            </a:r>
            <a:r>
              <a:rPr lang="cs-CZ" sz="1600" b="0" i="0" dirty="0">
                <a:solidFill>
                  <a:srgbClr val="333333"/>
                </a:solidFill>
                <a:effectLst/>
                <a:latin typeface="+mj-lt"/>
              </a:rPr>
              <a:t> </a:t>
            </a:r>
            <a:r>
              <a:rPr lang="cs-CZ" sz="1600" b="0" i="0" dirty="0" err="1">
                <a:solidFill>
                  <a:srgbClr val="333333"/>
                </a:solidFill>
                <a:effectLst/>
                <a:latin typeface="+mj-lt"/>
              </a:rPr>
              <a:t>between</a:t>
            </a:r>
            <a:r>
              <a:rPr lang="cs-CZ" sz="1600" b="0" i="0" dirty="0">
                <a:solidFill>
                  <a:srgbClr val="333333"/>
                </a:solidFill>
                <a:effectLst/>
                <a:latin typeface="+mj-lt"/>
              </a:rPr>
              <a:t> </a:t>
            </a:r>
            <a:r>
              <a:rPr lang="cs-CZ" sz="1600" b="0" i="0" dirty="0" err="1">
                <a:solidFill>
                  <a:srgbClr val="333333"/>
                </a:solidFill>
                <a:effectLst/>
                <a:latin typeface="+mj-lt"/>
              </a:rPr>
              <a:t>job</a:t>
            </a:r>
            <a:r>
              <a:rPr lang="cs-CZ" sz="1600" b="0" i="0" dirty="0">
                <a:solidFill>
                  <a:srgbClr val="333333"/>
                </a:solidFill>
                <a:effectLst/>
                <a:latin typeface="+mj-lt"/>
              </a:rPr>
              <a:t> </a:t>
            </a:r>
            <a:r>
              <a:rPr lang="cs-CZ" sz="1600" b="0" i="0" dirty="0" err="1">
                <a:solidFill>
                  <a:srgbClr val="333333"/>
                </a:solidFill>
                <a:effectLst/>
                <a:latin typeface="+mj-lt"/>
              </a:rPr>
              <a:t>burnout</a:t>
            </a:r>
            <a:r>
              <a:rPr lang="cs-CZ" sz="1600" b="0" i="0" dirty="0">
                <a:solidFill>
                  <a:srgbClr val="333333"/>
                </a:solidFill>
                <a:effectLst/>
                <a:latin typeface="+mj-lt"/>
              </a:rPr>
              <a:t> and </a:t>
            </a:r>
            <a:r>
              <a:rPr lang="cs-CZ" sz="1600" b="0" i="0" dirty="0" err="1">
                <a:solidFill>
                  <a:srgbClr val="333333"/>
                </a:solidFill>
                <a:effectLst/>
                <a:latin typeface="+mj-lt"/>
              </a:rPr>
              <a:t>self-efficacy</a:t>
            </a:r>
            <a:r>
              <a:rPr lang="cs-CZ" sz="1600" b="0" i="0" dirty="0">
                <a:solidFill>
                  <a:srgbClr val="333333"/>
                </a:solidFill>
                <a:effectLst/>
                <a:latin typeface="+mj-lt"/>
              </a:rPr>
              <a:t>: a meta-</a:t>
            </a:r>
            <a:r>
              <a:rPr lang="cs-CZ" sz="1600" b="0" i="0" dirty="0" err="1">
                <a:solidFill>
                  <a:srgbClr val="333333"/>
                </a:solidFill>
                <a:effectLst/>
                <a:latin typeface="+mj-lt"/>
              </a:rPr>
              <a:t>analysis</a:t>
            </a:r>
            <a:r>
              <a:rPr lang="cs-CZ" sz="1600" b="0" i="0" dirty="0">
                <a:solidFill>
                  <a:srgbClr val="333333"/>
                </a:solidFill>
                <a:effectLst/>
                <a:latin typeface="+mj-lt"/>
              </a:rPr>
              <a:t>. </a:t>
            </a:r>
            <a:r>
              <a:rPr lang="cs-CZ" sz="1600" b="0" i="1" dirty="0" err="1">
                <a:solidFill>
                  <a:srgbClr val="333333"/>
                </a:solidFill>
                <a:effectLst/>
                <a:latin typeface="+mj-lt"/>
              </a:rPr>
              <a:t>Anxiety</a:t>
            </a:r>
            <a:r>
              <a:rPr lang="cs-CZ" sz="1600" b="0" i="1" dirty="0">
                <a:solidFill>
                  <a:srgbClr val="333333"/>
                </a:solidFill>
                <a:effectLst/>
                <a:latin typeface="+mj-lt"/>
              </a:rPr>
              <a:t>, Stress &amp; </a:t>
            </a:r>
            <a:r>
              <a:rPr lang="cs-CZ" sz="1600" b="0" i="1" dirty="0" err="1">
                <a:solidFill>
                  <a:srgbClr val="333333"/>
                </a:solidFill>
                <a:effectLst/>
                <a:latin typeface="+mj-lt"/>
              </a:rPr>
              <a:t>Coping</a:t>
            </a:r>
            <a:r>
              <a:rPr lang="cs-CZ" sz="1600" b="0" i="0" dirty="0">
                <a:solidFill>
                  <a:srgbClr val="333333"/>
                </a:solidFill>
                <a:effectLst/>
                <a:latin typeface="+mj-lt"/>
              </a:rPr>
              <a:t>, </a:t>
            </a:r>
            <a:r>
              <a:rPr lang="cs-CZ" sz="1600" b="0" i="1" dirty="0">
                <a:solidFill>
                  <a:srgbClr val="333333"/>
                </a:solidFill>
                <a:effectLst/>
                <a:latin typeface="+mj-lt"/>
              </a:rPr>
              <a:t>29</a:t>
            </a:r>
            <a:r>
              <a:rPr lang="cs-CZ" sz="1600" b="0" i="0" dirty="0">
                <a:solidFill>
                  <a:srgbClr val="333333"/>
                </a:solidFill>
                <a:effectLst/>
                <a:latin typeface="+mj-lt"/>
              </a:rPr>
              <a:t>(4), 367–386. </a:t>
            </a:r>
            <a:r>
              <a:rPr lang="cs-CZ" sz="1600" b="0" i="0" dirty="0">
                <a:solidFill>
                  <a:srgbClr val="333333"/>
                </a:solidFill>
                <a:effectLst/>
                <a:latin typeface="+mj-lt"/>
                <a:hlinkClick r:id="rId3"/>
              </a:rPr>
              <a:t>https://doi.org/10.1080/10615806.2015.1058369</a:t>
            </a:r>
            <a:r>
              <a:rPr lang="cs-CZ" sz="1600" b="0" i="0" dirty="0">
                <a:solidFill>
                  <a:srgbClr val="333333"/>
                </a:solidFill>
                <a:effectLst/>
                <a:latin typeface="+mj-lt"/>
              </a:rPr>
              <a:t> </a:t>
            </a:r>
            <a:endParaRPr lang="cs-CZ" sz="1600" dirty="0">
              <a:latin typeface="+mj-lt"/>
            </a:endParaRPr>
          </a:p>
          <a:p>
            <a:r>
              <a:rPr lang="en-US" sz="1600" dirty="0">
                <a:latin typeface="+mj-lt"/>
              </a:rPr>
              <a:t>von </a:t>
            </a:r>
            <a:r>
              <a:rPr lang="en-US" sz="1600" dirty="0" err="1">
                <a:latin typeface="+mj-lt"/>
              </a:rPr>
              <a:t>Suchodoletz</a:t>
            </a:r>
            <a:r>
              <a:rPr lang="en-US" sz="1600" dirty="0">
                <a:latin typeface="+mj-lt"/>
              </a:rPr>
              <a:t>, A., Jamil, F. M., Larsen, R. A. A. A., &amp; Hamre, B. K. (2018). Personal and contextual factors associated with growth in preschool teachers’ self-efficacy beliefs during a longitudinal professional development study. </a:t>
            </a:r>
            <a:r>
              <a:rPr lang="en-US" sz="1600" i="1" dirty="0">
                <a:latin typeface="+mj-lt"/>
              </a:rPr>
              <a:t>Teaching and Teacher Education</a:t>
            </a:r>
            <a:r>
              <a:rPr lang="en-US" sz="1600" dirty="0">
                <a:latin typeface="+mj-lt"/>
              </a:rPr>
              <a:t>, </a:t>
            </a:r>
            <a:r>
              <a:rPr lang="en-US" sz="1600" i="1" dirty="0">
                <a:latin typeface="+mj-lt"/>
              </a:rPr>
              <a:t>75</a:t>
            </a:r>
            <a:r>
              <a:rPr lang="en-US" sz="1600" dirty="0">
                <a:latin typeface="+mj-lt"/>
              </a:rPr>
              <a:t>, 278–289. </a:t>
            </a:r>
            <a:r>
              <a:rPr lang="en-US" sz="1600" dirty="0">
                <a:latin typeface="+mj-lt"/>
                <a:hlinkClick r:id="rId4"/>
              </a:rPr>
              <a:t>https://doi.org/10.1016/j.tate.2018.07.009</a:t>
            </a:r>
            <a:r>
              <a:rPr lang="cs-CZ" sz="1600" dirty="0">
                <a:latin typeface="+mj-lt"/>
              </a:rPr>
              <a:t> </a:t>
            </a:r>
          </a:p>
          <a:p>
            <a:pPr marL="72000" indent="0">
              <a:buNone/>
            </a:pPr>
            <a:endParaRPr lang="cs-CZ" sz="1600" dirty="0"/>
          </a:p>
        </p:txBody>
      </p:sp>
    </p:spTree>
    <p:extLst>
      <p:ext uri="{BB962C8B-B14F-4D97-AF65-F5344CB8AC3E}">
        <p14:creationId xmlns:p14="http://schemas.microsoft.com/office/powerpoint/2010/main" val="127607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6E91DCC-DB19-473F-8CDF-0CA928AC269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9AC3E074-C6A2-44A2-BCED-6AE023899F4D}"/>
              </a:ext>
            </a:extLst>
          </p:cNvPr>
          <p:cNvSpPr>
            <a:spLocks noGrp="1"/>
          </p:cNvSpPr>
          <p:nvPr>
            <p:ph type="title"/>
          </p:nvPr>
        </p:nvSpPr>
        <p:spPr/>
        <p:txBody>
          <a:bodyPr/>
          <a:lstStyle/>
          <a:p>
            <a:r>
              <a:rPr lang="cs-CZ" dirty="0"/>
              <a:t>Co je to sebepojetí?</a:t>
            </a:r>
          </a:p>
        </p:txBody>
      </p:sp>
      <p:sp>
        <p:nvSpPr>
          <p:cNvPr id="5" name="Zástupný obsah 4">
            <a:extLst>
              <a:ext uri="{FF2B5EF4-FFF2-40B4-BE49-F238E27FC236}">
                <a16:creationId xmlns:a16="http://schemas.microsoft.com/office/drawing/2014/main" id="{EF7F988A-BA0E-4722-B6DB-F3F900F52E51}"/>
              </a:ext>
            </a:extLst>
          </p:cNvPr>
          <p:cNvSpPr>
            <a:spLocks noGrp="1"/>
          </p:cNvSpPr>
          <p:nvPr>
            <p:ph idx="1"/>
          </p:nvPr>
        </p:nvSpPr>
        <p:spPr/>
        <p:txBody>
          <a:bodyPr/>
          <a:lstStyle/>
          <a:p>
            <a:r>
              <a:rPr lang="cs-CZ" dirty="0"/>
              <a:t>role</a:t>
            </a:r>
          </a:p>
          <a:p>
            <a:r>
              <a:rPr lang="cs-CZ" dirty="0"/>
              <a:t>status</a:t>
            </a:r>
          </a:p>
          <a:p>
            <a:r>
              <a:rPr lang="cs-CZ" dirty="0"/>
              <a:t>povolání</a:t>
            </a:r>
          </a:p>
          <a:p>
            <a:r>
              <a:rPr lang="cs-CZ" dirty="0"/>
              <a:t>schopnosti a dovednosti</a:t>
            </a:r>
          </a:p>
          <a:p>
            <a:r>
              <a:rPr lang="cs-CZ" dirty="0"/>
              <a:t>osobnostní charakteristiky</a:t>
            </a:r>
          </a:p>
          <a:p>
            <a:r>
              <a:rPr lang="cs-CZ" dirty="0"/>
              <a:t>hodnoty</a:t>
            </a:r>
          </a:p>
          <a:p>
            <a:r>
              <a:rPr lang="cs-CZ" dirty="0"/>
              <a:t>cíle </a:t>
            </a:r>
          </a:p>
          <a:p>
            <a:r>
              <a:rPr lang="cs-CZ" dirty="0"/>
              <a:t>hobby</a:t>
            </a:r>
          </a:p>
          <a:p>
            <a:endParaRPr lang="cs-CZ" dirty="0"/>
          </a:p>
          <a:p>
            <a:endParaRPr lang="cs-CZ" dirty="0"/>
          </a:p>
        </p:txBody>
      </p:sp>
    </p:spTree>
    <p:extLst>
      <p:ext uri="{BB962C8B-B14F-4D97-AF65-F5344CB8AC3E}">
        <p14:creationId xmlns:p14="http://schemas.microsoft.com/office/powerpoint/2010/main" val="271969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A8C7FEA-F16D-4A65-BA75-4F599A4EAC5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6" name="Ovál 5">
            <a:extLst>
              <a:ext uri="{FF2B5EF4-FFF2-40B4-BE49-F238E27FC236}">
                <a16:creationId xmlns:a16="http://schemas.microsoft.com/office/drawing/2014/main" id="{1031C608-604D-46AB-968A-276C4144E925}"/>
              </a:ext>
            </a:extLst>
          </p:cNvPr>
          <p:cNvSpPr/>
          <p:nvPr/>
        </p:nvSpPr>
        <p:spPr bwMode="auto">
          <a:xfrm>
            <a:off x="3359624" y="559558"/>
            <a:ext cx="5472752" cy="5049672"/>
          </a:xfrm>
          <a:prstGeom prst="ellipse">
            <a:avLst/>
          </a:prstGeom>
          <a:solidFill>
            <a:schemeClr val="accent1"/>
          </a:solidFill>
          <a:ln w="38100"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     liberál        </a:t>
            </a:r>
            <a:r>
              <a:rPr kumimoji="0" lang="cs-CZ" sz="2800" b="0" i="0" u="none" strike="noStrike" cap="none" normalizeH="0" baseline="0" dirty="0">
                <a:ln>
                  <a:noFill/>
                </a:ln>
                <a:solidFill>
                  <a:schemeClr val="bg1"/>
                </a:solidFill>
                <a:effectLst/>
                <a:latin typeface="+mn-lt"/>
              </a:rPr>
              <a:t>introvertní           </a:t>
            </a: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programátor     </a:t>
            </a: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                      zvídavý</a:t>
            </a:r>
          </a:p>
          <a:p>
            <a:pPr marL="0" marR="0" indent="0" algn="l"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a:ln>
                  <a:noFill/>
                </a:ln>
                <a:solidFill>
                  <a:schemeClr val="bg1"/>
                </a:solidFill>
                <a:effectLst/>
                <a:latin typeface="+mn-lt"/>
              </a:rPr>
              <a:t>manžel        </a:t>
            </a: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                </a:t>
            </a:r>
            <a:r>
              <a:rPr kumimoji="0" lang="cs-CZ" sz="2800" b="0" i="0" u="none" strike="noStrike" cap="none" normalizeH="0" baseline="0" dirty="0">
                <a:ln>
                  <a:noFill/>
                </a:ln>
                <a:solidFill>
                  <a:schemeClr val="bg1"/>
                </a:solidFill>
                <a:effectLst/>
                <a:latin typeface="+mn-lt"/>
              </a:rPr>
              <a:t> hráč PC her</a:t>
            </a: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analytický         muž</a:t>
            </a:r>
          </a:p>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solidFill>
                <a:schemeClr val="bg1"/>
              </a:solidFill>
              <a:effectLst/>
              <a:latin typeface="+mn-lt"/>
            </a:endParaRPr>
          </a:p>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otec     upřímnost </a:t>
            </a:r>
            <a:endParaRPr kumimoji="0" lang="cs-CZ" sz="28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34147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5FFC89-55B4-4462-ABB0-C8CE370831AB}"/>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52B6422F-700A-4116-9801-834307A95E11}"/>
              </a:ext>
            </a:extLst>
          </p:cNvPr>
          <p:cNvSpPr>
            <a:spLocks noGrp="1"/>
          </p:cNvSpPr>
          <p:nvPr>
            <p:ph type="title"/>
          </p:nvPr>
        </p:nvSpPr>
        <p:spPr>
          <a:xfrm>
            <a:off x="719400" y="504000"/>
            <a:ext cx="10753200" cy="451576"/>
          </a:xfrm>
        </p:spPr>
        <p:txBody>
          <a:bodyPr/>
          <a:lstStyle/>
          <a:p>
            <a:pPr algn="ctr"/>
            <a:r>
              <a:rPr lang="cs-CZ" dirty="0"/>
              <a:t>Co je součástí Vašeho sebepojetí?</a:t>
            </a:r>
          </a:p>
        </p:txBody>
      </p:sp>
      <p:sp>
        <p:nvSpPr>
          <p:cNvPr id="8" name="Ovál 7">
            <a:extLst>
              <a:ext uri="{FF2B5EF4-FFF2-40B4-BE49-F238E27FC236}">
                <a16:creationId xmlns:a16="http://schemas.microsoft.com/office/drawing/2014/main" id="{7DF4E5F1-6C6F-4841-B619-BD77879BDD0F}"/>
              </a:ext>
            </a:extLst>
          </p:cNvPr>
          <p:cNvSpPr/>
          <p:nvPr/>
        </p:nvSpPr>
        <p:spPr bwMode="auto">
          <a:xfrm>
            <a:off x="3359624" y="1304328"/>
            <a:ext cx="5472752" cy="5049672"/>
          </a:xfrm>
          <a:prstGeom prst="ellipse">
            <a:avLst/>
          </a:prstGeom>
          <a:solidFill>
            <a:schemeClr val="accent1"/>
          </a:solidFill>
          <a:ln w="38100"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cs-CZ" sz="2800" dirty="0">
                <a:solidFill>
                  <a:schemeClr val="bg1"/>
                </a:solidFill>
                <a:latin typeface="+mn-lt"/>
              </a:rPr>
              <a:t>                   </a:t>
            </a:r>
            <a:endParaRPr kumimoji="0" lang="cs-CZ" sz="28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51105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B2FF37F-4AE0-4370-A76B-E6AC4056D6FA}"/>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46E8F11D-67F9-4AF9-8B58-329C6CC9DD09}"/>
              </a:ext>
            </a:extLst>
          </p:cNvPr>
          <p:cNvSpPr>
            <a:spLocks noGrp="1"/>
          </p:cNvSpPr>
          <p:nvPr>
            <p:ph type="title"/>
          </p:nvPr>
        </p:nvSpPr>
        <p:spPr/>
        <p:txBody>
          <a:bodyPr/>
          <a:lstStyle/>
          <a:p>
            <a:r>
              <a:rPr lang="cs-CZ" dirty="0"/>
              <a:t>Otázka</a:t>
            </a:r>
          </a:p>
        </p:txBody>
      </p:sp>
      <p:sp>
        <p:nvSpPr>
          <p:cNvPr id="5" name="Zástupný symbol pro obsah 4">
            <a:extLst>
              <a:ext uri="{FF2B5EF4-FFF2-40B4-BE49-F238E27FC236}">
                <a16:creationId xmlns:a16="http://schemas.microsoft.com/office/drawing/2014/main" id="{8FF2F511-929D-4240-ADB5-8224DFCB794B}"/>
              </a:ext>
            </a:extLst>
          </p:cNvPr>
          <p:cNvSpPr>
            <a:spLocks noGrp="1"/>
          </p:cNvSpPr>
          <p:nvPr>
            <p:ph idx="1"/>
          </p:nvPr>
        </p:nvSpPr>
        <p:spPr/>
        <p:txBody>
          <a:bodyPr/>
          <a:lstStyle/>
          <a:p>
            <a:pPr marL="72000" indent="0">
              <a:buNone/>
            </a:pPr>
            <a:endParaRPr lang="cs-CZ" dirty="0"/>
          </a:p>
          <a:p>
            <a:pPr marL="72000" indent="0">
              <a:buNone/>
            </a:pPr>
            <a:endParaRPr lang="cs-CZ" dirty="0"/>
          </a:p>
          <a:p>
            <a:pPr marL="72000" indent="0">
              <a:buNone/>
            </a:pPr>
            <a:endParaRPr lang="cs-CZ" dirty="0"/>
          </a:p>
          <a:p>
            <a:pPr marL="72000" indent="0" algn="ctr">
              <a:buNone/>
            </a:pPr>
            <a:r>
              <a:rPr lang="cs-CZ" b="1" dirty="0">
                <a:solidFill>
                  <a:srgbClr val="0000DC"/>
                </a:solidFill>
              </a:rPr>
              <a:t>Proč je důležité, aby bylo naše sebepojetí diferencované, tj. aby v něm nepřevládal pouze jeden aspekt?</a:t>
            </a:r>
            <a:endParaRPr lang="cs-CZ" dirty="0"/>
          </a:p>
          <a:p>
            <a:pPr marL="72000" indent="0" algn="ctr">
              <a:buNone/>
            </a:pPr>
            <a:endParaRPr lang="cs-CZ" dirty="0"/>
          </a:p>
          <a:p>
            <a:pPr marL="72000" indent="0">
              <a:buNone/>
            </a:pPr>
            <a:endParaRPr lang="cs-CZ" dirty="0"/>
          </a:p>
        </p:txBody>
      </p:sp>
    </p:spTree>
    <p:extLst>
      <p:ext uri="{BB962C8B-B14F-4D97-AF65-F5344CB8AC3E}">
        <p14:creationId xmlns:p14="http://schemas.microsoft.com/office/powerpoint/2010/main" val="47756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BBCEB29-9037-462E-BB2C-B74D92AED17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A41653C-15C8-433A-8B5E-8CC7B211C8FB}"/>
              </a:ext>
            </a:extLst>
          </p:cNvPr>
          <p:cNvSpPr>
            <a:spLocks noGrp="1"/>
          </p:cNvSpPr>
          <p:nvPr>
            <p:ph type="title"/>
          </p:nvPr>
        </p:nvSpPr>
        <p:spPr/>
        <p:txBody>
          <a:bodyPr/>
          <a:lstStyle/>
          <a:p>
            <a:r>
              <a:rPr lang="cs-CZ" dirty="0" err="1"/>
              <a:t>Self-efficacy</a:t>
            </a:r>
            <a:endParaRPr lang="cs-CZ" dirty="0"/>
          </a:p>
        </p:txBody>
      </p:sp>
      <p:sp>
        <p:nvSpPr>
          <p:cNvPr id="5" name="Zástupný symbol pro obsah 4">
            <a:extLst>
              <a:ext uri="{FF2B5EF4-FFF2-40B4-BE49-F238E27FC236}">
                <a16:creationId xmlns:a16="http://schemas.microsoft.com/office/drawing/2014/main" id="{9B52DE4C-15B4-4E74-8C5F-8EE9124E995F}"/>
              </a:ext>
            </a:extLst>
          </p:cNvPr>
          <p:cNvSpPr>
            <a:spLocks noGrp="1"/>
          </p:cNvSpPr>
          <p:nvPr>
            <p:ph idx="1"/>
          </p:nvPr>
        </p:nvSpPr>
        <p:spPr/>
        <p:txBody>
          <a:bodyPr/>
          <a:lstStyle/>
          <a:p>
            <a:pPr marL="72000" indent="0">
              <a:buNone/>
            </a:pPr>
            <a:endParaRPr lang="cs-CZ" dirty="0">
              <a:solidFill>
                <a:schemeClr val="tx2"/>
              </a:solidFill>
            </a:endParaRPr>
          </a:p>
          <a:p>
            <a:pPr marL="72000" indent="0">
              <a:buNone/>
            </a:pPr>
            <a:r>
              <a:rPr lang="cs-CZ" dirty="0">
                <a:solidFill>
                  <a:schemeClr val="tx2"/>
                </a:solidFill>
              </a:rPr>
              <a:t>=</a:t>
            </a:r>
            <a:r>
              <a:rPr lang="cs-CZ" dirty="0"/>
              <a:t> vědomí vlastní účinnosti</a:t>
            </a:r>
          </a:p>
          <a:p>
            <a:pPr marL="72000" indent="0">
              <a:buNone/>
            </a:pPr>
            <a:endParaRPr lang="cs-CZ" dirty="0"/>
          </a:p>
          <a:p>
            <a:pPr marL="72000" indent="0">
              <a:buNone/>
            </a:pPr>
            <a:endParaRPr lang="cs-CZ" dirty="0">
              <a:solidFill>
                <a:schemeClr val="accent1"/>
              </a:solidFill>
            </a:endParaRPr>
          </a:p>
          <a:p>
            <a:pPr marL="72000" indent="0">
              <a:buNone/>
            </a:pPr>
            <a:r>
              <a:rPr lang="cs-CZ" dirty="0">
                <a:solidFill>
                  <a:schemeClr val="accent1"/>
                </a:solidFill>
              </a:rPr>
              <a:t>=</a:t>
            </a:r>
            <a:r>
              <a:rPr lang="cs-CZ" dirty="0"/>
              <a:t> přesvědčení o vlastní schopnosti jednat takovým způsobem, abych dosáhl/a požadovaného výsledku (</a:t>
            </a:r>
            <a:r>
              <a:rPr lang="cs-CZ" dirty="0" err="1"/>
              <a:t>Aronson</a:t>
            </a:r>
            <a:r>
              <a:rPr lang="cs-CZ" dirty="0"/>
              <a:t> et al., 2010)</a:t>
            </a:r>
          </a:p>
        </p:txBody>
      </p:sp>
    </p:spTree>
    <p:extLst>
      <p:ext uri="{BB962C8B-B14F-4D97-AF65-F5344CB8AC3E}">
        <p14:creationId xmlns:p14="http://schemas.microsoft.com/office/powerpoint/2010/main" val="216468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6F1F4E0-6640-46C9-87D8-3D8CA63AE4DB}"/>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8" name="Nadpis 7">
            <a:extLst>
              <a:ext uri="{FF2B5EF4-FFF2-40B4-BE49-F238E27FC236}">
                <a16:creationId xmlns:a16="http://schemas.microsoft.com/office/drawing/2014/main" id="{09F14A94-A8C5-4A1C-BF76-44B38EA590E8}"/>
              </a:ext>
            </a:extLst>
          </p:cNvPr>
          <p:cNvSpPr>
            <a:spLocks noGrp="1"/>
          </p:cNvSpPr>
          <p:nvPr>
            <p:ph type="title"/>
          </p:nvPr>
        </p:nvSpPr>
        <p:spPr/>
        <p:txBody>
          <a:bodyPr/>
          <a:lstStyle/>
          <a:p>
            <a:r>
              <a:rPr lang="cs-CZ" dirty="0"/>
              <a:t>Dotazník obecné </a:t>
            </a:r>
            <a:r>
              <a:rPr lang="cs-CZ" dirty="0" err="1"/>
              <a:t>self-efficacy</a:t>
            </a:r>
            <a:endParaRPr lang="cs-CZ" dirty="0"/>
          </a:p>
        </p:txBody>
      </p:sp>
      <p:sp>
        <p:nvSpPr>
          <p:cNvPr id="9" name="Podnadpis 8">
            <a:extLst>
              <a:ext uri="{FF2B5EF4-FFF2-40B4-BE49-F238E27FC236}">
                <a16:creationId xmlns:a16="http://schemas.microsoft.com/office/drawing/2014/main" id="{BC9235C4-4734-40A1-9B4B-7842C9189130}"/>
              </a:ext>
            </a:extLst>
          </p:cNvPr>
          <p:cNvSpPr>
            <a:spLocks noGrp="1"/>
          </p:cNvSpPr>
          <p:nvPr>
            <p:ph type="subTitle" idx="1"/>
          </p:nvPr>
        </p:nvSpPr>
        <p:spPr/>
        <p:txBody>
          <a:bodyPr/>
          <a:lstStyle/>
          <a:p>
            <a:r>
              <a:rPr lang="cs-CZ" dirty="0"/>
              <a:t>Ze studie Hodačové a kolegů (2020)</a:t>
            </a:r>
          </a:p>
        </p:txBody>
      </p:sp>
      <p:sp>
        <p:nvSpPr>
          <p:cNvPr id="13" name="Zástupný symbol obrázku 12">
            <a:extLst>
              <a:ext uri="{FF2B5EF4-FFF2-40B4-BE49-F238E27FC236}">
                <a16:creationId xmlns:a16="http://schemas.microsoft.com/office/drawing/2014/main" id="{7B6D0291-5548-477E-A37F-E6E7CD098D1B}"/>
              </a:ext>
            </a:extLst>
          </p:cNvPr>
          <p:cNvSpPr>
            <a:spLocks noGrp="1"/>
          </p:cNvSpPr>
          <p:nvPr>
            <p:ph type="pic" sz="quarter" idx="12"/>
          </p:nvPr>
        </p:nvSpPr>
        <p:spPr/>
      </p:sp>
      <p:pic>
        <p:nvPicPr>
          <p:cNvPr id="14" name="Obrázek 13">
            <a:extLst>
              <a:ext uri="{FF2B5EF4-FFF2-40B4-BE49-F238E27FC236}">
                <a16:creationId xmlns:a16="http://schemas.microsoft.com/office/drawing/2014/main" id="{761270DB-60CC-4809-9F62-F121A221AE15}"/>
              </a:ext>
            </a:extLst>
          </p:cNvPr>
          <p:cNvPicPr>
            <a:picLocks noChangeAspect="1"/>
          </p:cNvPicPr>
          <p:nvPr/>
        </p:nvPicPr>
        <p:blipFill>
          <a:blip r:embed="rId2"/>
          <a:stretch>
            <a:fillRect/>
          </a:stretch>
        </p:blipFill>
        <p:spPr>
          <a:xfrm>
            <a:off x="6615753" y="0"/>
            <a:ext cx="5056494" cy="6931180"/>
          </a:xfrm>
          <a:prstGeom prst="rect">
            <a:avLst/>
          </a:prstGeom>
        </p:spPr>
      </p:pic>
    </p:spTree>
    <p:extLst>
      <p:ext uri="{BB962C8B-B14F-4D97-AF65-F5344CB8AC3E}">
        <p14:creationId xmlns:p14="http://schemas.microsoft.com/office/powerpoint/2010/main" val="13083698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 (1)</Template>
  <TotalTime>911</TotalTime>
  <Words>2084</Words>
  <Application>Microsoft Office PowerPoint</Application>
  <PresentationFormat>Širokoúhlá obrazovka</PresentationFormat>
  <Paragraphs>230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Helvetica</vt:lpstr>
      <vt:lpstr>Tahoma</vt:lpstr>
      <vt:lpstr>Wingdings</vt:lpstr>
      <vt:lpstr>Prezentace_MU_CZ</vt:lpstr>
      <vt:lpstr>Sebepojetí učitele</vt:lpstr>
      <vt:lpstr>Co je to sebepojetí?</vt:lpstr>
      <vt:lpstr>Co je to sebepojetí?</vt:lpstr>
      <vt:lpstr>Co je to sebepojetí?</vt:lpstr>
      <vt:lpstr>Prezentace aplikace PowerPoint</vt:lpstr>
      <vt:lpstr>Co je součástí Vašeho sebepojetí?</vt:lpstr>
      <vt:lpstr>Otázka</vt:lpstr>
      <vt:lpstr>Self-efficacy</vt:lpstr>
      <vt:lpstr>Dotazník obecné self-efficacy</vt:lpstr>
      <vt:lpstr>Učitelské self-efficacy</vt:lpstr>
      <vt:lpstr>Učitelské self-efficacy</vt:lpstr>
      <vt:lpstr>Self-efficacy pedagogů MŠ</vt:lpstr>
      <vt:lpstr>Self-efficacy pedagogů MŠ</vt:lpstr>
      <vt:lpstr>Self-efficacy a syndrom vyhoření</vt:lpstr>
      <vt:lpstr>Self-efficacy a inkluze</vt:lpstr>
      <vt:lpstr>Sebehodnocení</vt:lpstr>
      <vt:lpstr>Prezentace aplikace PowerPoint</vt:lpstr>
      <vt:lpstr>Aktivita: Silné stránky</vt:lpstr>
      <vt:lpstr>Aktivita: Silné stránky</vt:lpstr>
      <vt:lpstr>Self-awareness theory</vt:lpstr>
      <vt:lpstr>Implicitní teorie</vt:lpstr>
      <vt:lpstr>Implicitní teorie</vt:lpstr>
      <vt:lpstr>Implicitní teorie</vt:lpstr>
      <vt:lpstr>Implicitní teorie</vt:lpstr>
      <vt:lpstr>Implicitní teorie</vt:lpstr>
      <vt:lpstr>Cesta k sebepoznání – autodiagnostika </vt:lpstr>
      <vt:lpstr>Seznam použité literatury</vt:lpstr>
      <vt:lpstr>Seznam použité literatury </vt:lpstr>
      <vt:lpstr>Seznam použité literatury</vt:lpstr>
      <vt:lpstr>Seznam použité literatury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Sebepojetí učitele</dc:title>
  <dc:creator>Jana Fikrlová</dc:creator>
  <cp:lastModifiedBy>Jana Fikrlová</cp:lastModifiedBy>
  <cp:revision>29</cp:revision>
  <cp:lastPrinted>1601-01-01T00:00:00Z</cp:lastPrinted>
  <dcterms:created xsi:type="dcterms:W3CDTF">2021-12-01T18:39:28Z</dcterms:created>
  <dcterms:modified xsi:type="dcterms:W3CDTF">2021-12-03T15:59:34Z</dcterms:modified>
</cp:coreProperties>
</file>