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68" d="100"/>
          <a:sy n="68" d="100"/>
        </p:scale>
        <p:origin x="96" y="7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BDBD7-8BB5-43F5-A65C-333F15BCD779}" type="datetimeFigureOut">
              <a:rPr lang="cs-CZ" smtClean="0"/>
              <a:t>16.09.2022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D2AC4-0A08-4183-B9E5-8A41F6CE05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7041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BDBD7-8BB5-43F5-A65C-333F15BCD779}" type="datetimeFigureOut">
              <a:rPr lang="cs-CZ" smtClean="0"/>
              <a:t>16.09.2022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D2AC4-0A08-4183-B9E5-8A41F6CE05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5320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BDBD7-8BB5-43F5-A65C-333F15BCD779}" type="datetimeFigureOut">
              <a:rPr lang="cs-CZ" smtClean="0"/>
              <a:t>16.09.2022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D2AC4-0A08-4183-B9E5-8A41F6CE05D7}" type="slidenum">
              <a:rPr lang="cs-CZ" smtClean="0"/>
              <a:t>‹#›</a:t>
            </a:fld>
            <a:endParaRPr lang="cs-CZ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750516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BDBD7-8BB5-43F5-A65C-333F15BCD779}" type="datetimeFigureOut">
              <a:rPr lang="cs-CZ" smtClean="0"/>
              <a:t>16.09.2022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D2AC4-0A08-4183-B9E5-8A41F6CE05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98387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BDBD7-8BB5-43F5-A65C-333F15BCD779}" type="datetimeFigureOut">
              <a:rPr lang="cs-CZ" smtClean="0"/>
              <a:t>16.09.2022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D2AC4-0A08-4183-B9E5-8A41F6CE05D7}" type="slidenum">
              <a:rPr lang="cs-CZ" smtClean="0"/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324964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BDBD7-8BB5-43F5-A65C-333F15BCD779}" type="datetimeFigureOut">
              <a:rPr lang="cs-CZ" smtClean="0"/>
              <a:t>16.09.2022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D2AC4-0A08-4183-B9E5-8A41F6CE05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04451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BDBD7-8BB5-43F5-A65C-333F15BCD779}" type="datetimeFigureOut">
              <a:rPr lang="cs-CZ" smtClean="0"/>
              <a:t>16.09.2022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D2AC4-0A08-4183-B9E5-8A41F6CE05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75287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BDBD7-8BB5-43F5-A65C-333F15BCD779}" type="datetimeFigureOut">
              <a:rPr lang="cs-CZ" smtClean="0"/>
              <a:t>16.09.2022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D2AC4-0A08-4183-B9E5-8A41F6CE05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0010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BDBD7-8BB5-43F5-A65C-333F15BCD779}" type="datetimeFigureOut">
              <a:rPr lang="cs-CZ" smtClean="0"/>
              <a:t>16.09.2022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D2AC4-0A08-4183-B9E5-8A41F6CE05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4377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BDBD7-8BB5-43F5-A65C-333F15BCD779}" type="datetimeFigureOut">
              <a:rPr lang="cs-CZ" smtClean="0"/>
              <a:t>16.09.2022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D2AC4-0A08-4183-B9E5-8A41F6CE05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2356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BDBD7-8BB5-43F5-A65C-333F15BCD779}" type="datetimeFigureOut">
              <a:rPr lang="cs-CZ" smtClean="0"/>
              <a:t>16.09.2022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D2AC4-0A08-4183-B9E5-8A41F6CE05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2252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BDBD7-8BB5-43F5-A65C-333F15BCD779}" type="datetimeFigureOut">
              <a:rPr lang="cs-CZ" smtClean="0"/>
              <a:t>16.09.2022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D2AC4-0A08-4183-B9E5-8A41F6CE05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2132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BDBD7-8BB5-43F5-A65C-333F15BCD779}" type="datetimeFigureOut">
              <a:rPr lang="cs-CZ" smtClean="0"/>
              <a:t>16.09.2022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D2AC4-0A08-4183-B9E5-8A41F6CE05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6375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BDBD7-8BB5-43F5-A65C-333F15BCD779}" type="datetimeFigureOut">
              <a:rPr lang="cs-CZ" smtClean="0"/>
              <a:t>16.09.2022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D2AC4-0A08-4183-B9E5-8A41F6CE05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6355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BDBD7-8BB5-43F5-A65C-333F15BCD779}" type="datetimeFigureOut">
              <a:rPr lang="cs-CZ" smtClean="0"/>
              <a:t>16.09.2022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D2AC4-0A08-4183-B9E5-8A41F6CE05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1229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BDBD7-8BB5-43F5-A65C-333F15BCD779}" type="datetimeFigureOut">
              <a:rPr lang="cs-CZ" smtClean="0"/>
              <a:t>16.09.2022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D2AC4-0A08-4183-B9E5-8A41F6CE05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1025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DBDBD7-8BB5-43F5-A65C-333F15BCD779}" type="datetimeFigureOut">
              <a:rPr lang="cs-CZ" smtClean="0"/>
              <a:t>16.09.2022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EDD2AC4-0A08-4183-B9E5-8A41F6CE05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0048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4400" b="1" dirty="0" smtClean="0"/>
              <a:t>XTIk02_Praktické činnosti</a:t>
            </a:r>
            <a:endParaRPr lang="cs-CZ" sz="4400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Mgr. Petr Vybíral, Ph.D.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3874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57726"/>
          </a:xfrm>
        </p:spPr>
        <p:txBody>
          <a:bodyPr>
            <a:normAutofit/>
          </a:bodyPr>
          <a:lstStyle/>
          <a:p>
            <a:r>
              <a:rPr lang="cs-CZ" sz="2800" b="1" dirty="0" smtClean="0"/>
              <a:t>Seminář 16.9. – </a:t>
            </a:r>
            <a:r>
              <a:rPr lang="cs-CZ" sz="2800" b="1" dirty="0"/>
              <a:t>Papírový svět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8681" y="1130968"/>
            <a:ext cx="8596668" cy="5676623"/>
          </a:xfrm>
        </p:spPr>
        <p:txBody>
          <a:bodyPr/>
          <a:lstStyle/>
          <a:p>
            <a:r>
              <a:rPr lang="cs-CZ" dirty="0" smtClean="0"/>
              <a:t>Seznámení se sylabem předmětu</a:t>
            </a:r>
          </a:p>
          <a:p>
            <a:r>
              <a:rPr lang="cs-CZ" dirty="0" smtClean="0"/>
              <a:t>Přírodní a technický materiál v kontextu RVP</a:t>
            </a:r>
          </a:p>
          <a:p>
            <a:r>
              <a:rPr lang="cs-CZ" dirty="0"/>
              <a:t>Druhy papírenských materiálů</a:t>
            </a:r>
          </a:p>
          <a:p>
            <a:r>
              <a:rPr lang="cs-CZ" dirty="0"/>
              <a:t>Vybrané techniky práce s papírem - skládání, stříhání, modelování, dekorování a pletení z papíru</a:t>
            </a:r>
          </a:p>
          <a:p>
            <a:r>
              <a:rPr lang="cs-CZ" dirty="0"/>
              <a:t>Zásady bezpečnosti práce s pomůckami při práci s papírem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Praktické cvičení - pleteme z papírových ruliček </a:t>
            </a:r>
            <a:r>
              <a:rPr lang="cs-CZ" i="1" dirty="0" smtClean="0">
                <a:solidFill>
                  <a:srgbClr val="FF0000"/>
                </a:solidFill>
              </a:rPr>
              <a:t>(pomůcky – tyčinkové lepidlo, 3ks reklamních letáků)</a:t>
            </a:r>
          </a:p>
          <a:p>
            <a:r>
              <a:rPr lang="cs-CZ" dirty="0" smtClean="0"/>
              <a:t>Zadání seminární práce </a:t>
            </a:r>
            <a:endParaRPr lang="cs-CZ" dirty="0"/>
          </a:p>
        </p:txBody>
      </p:sp>
      <p:pic>
        <p:nvPicPr>
          <p:cNvPr id="4" name="Picture 2" descr="SouvisejÃ­cÃ­ obrÃ¡ze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028" y="4371474"/>
            <a:ext cx="3265408" cy="2449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5687" y="3842084"/>
            <a:ext cx="2223018" cy="2965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350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1"/>
            <a:ext cx="8596668" cy="641684"/>
          </a:xfrm>
        </p:spPr>
        <p:txBody>
          <a:bodyPr>
            <a:normAutofit/>
          </a:bodyPr>
          <a:lstStyle/>
          <a:p>
            <a:r>
              <a:rPr lang="cs-CZ" sz="2800" b="1" dirty="0"/>
              <a:t>Seminář </a:t>
            </a:r>
            <a:r>
              <a:rPr lang="cs-CZ" sz="2800" b="1" dirty="0" smtClean="0"/>
              <a:t>4.11. – Provázky a uzly </a:t>
            </a:r>
            <a:endParaRPr lang="cs-CZ" sz="28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65039" y="1251285"/>
            <a:ext cx="8596668" cy="5005136"/>
          </a:xfrm>
        </p:spPr>
        <p:txBody>
          <a:bodyPr/>
          <a:lstStyle/>
          <a:p>
            <a:r>
              <a:rPr lang="cs-CZ" dirty="0"/>
              <a:t>Druhy a </a:t>
            </a:r>
            <a:r>
              <a:rPr lang="cs-CZ" dirty="0" smtClean="0"/>
              <a:t>typy </a:t>
            </a:r>
            <a:r>
              <a:rPr lang="cs-CZ" dirty="0"/>
              <a:t>materiálů</a:t>
            </a:r>
          </a:p>
          <a:p>
            <a:r>
              <a:rPr lang="cs-CZ" dirty="0"/>
              <a:t>Vybrané techniky </a:t>
            </a:r>
            <a:r>
              <a:rPr lang="cs-CZ" dirty="0" smtClean="0"/>
              <a:t>práce </a:t>
            </a:r>
            <a:r>
              <a:rPr lang="cs-CZ" dirty="0"/>
              <a:t>- pletení, </a:t>
            </a:r>
            <a:r>
              <a:rPr lang="cs-CZ" dirty="0" smtClean="0"/>
              <a:t>uzly…</a:t>
            </a:r>
            <a:endParaRPr lang="cs-CZ" dirty="0"/>
          </a:p>
          <a:p>
            <a:r>
              <a:rPr lang="cs-CZ" dirty="0"/>
              <a:t>Zásady bezpečnosti práce s nástroji a pomůckami při realizaci námětů </a:t>
            </a:r>
          </a:p>
          <a:p>
            <a:r>
              <a:rPr lang="cs-CZ" dirty="0" smtClean="0"/>
              <a:t>Provázkové techniky </a:t>
            </a:r>
            <a:r>
              <a:rPr lang="cs-CZ" dirty="0"/>
              <a:t>a </a:t>
            </a:r>
            <a:r>
              <a:rPr lang="cs-CZ" dirty="0" smtClean="0"/>
              <a:t>vzory</a:t>
            </a:r>
          </a:p>
          <a:p>
            <a:r>
              <a:rPr lang="cs-CZ" dirty="0">
                <a:solidFill>
                  <a:srgbClr val="FF0000"/>
                </a:solidFill>
              </a:rPr>
              <a:t>Praktické </a:t>
            </a:r>
            <a:r>
              <a:rPr lang="cs-CZ" dirty="0" smtClean="0">
                <a:solidFill>
                  <a:srgbClr val="FF0000"/>
                </a:solidFill>
              </a:rPr>
              <a:t>cvičení – tvorba plochých a spirálových uzlů </a:t>
            </a:r>
            <a:r>
              <a:rPr lang="cs-CZ" i="1" dirty="0" smtClean="0">
                <a:solidFill>
                  <a:srgbClr val="FF0000"/>
                </a:solidFill>
              </a:rPr>
              <a:t>(pomůcky – 3m voskové šňůry, 8-10 korálek, vteřinové lepidlo</a:t>
            </a:r>
            <a:endParaRPr lang="cs-CZ" i="1" dirty="0"/>
          </a:p>
          <a:p>
            <a:endParaRPr lang="cs-CZ" dirty="0"/>
          </a:p>
        </p:txBody>
      </p:sp>
      <p:pic>
        <p:nvPicPr>
          <p:cNvPr id="6" name="obrázek 1" descr="http://www.top-naramky.cz/foto-eshop-produkty/732-201207414093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0547" y="3633538"/>
            <a:ext cx="3408948" cy="2759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ázek 4" descr="http://www.top-naramky.cz/foto-eshop-produkty/688-2012021317175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8560" y="3633538"/>
            <a:ext cx="2678851" cy="2823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5362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69495"/>
          </a:xfrm>
        </p:spPr>
        <p:txBody>
          <a:bodyPr>
            <a:normAutofit/>
          </a:bodyPr>
          <a:lstStyle/>
          <a:p>
            <a:r>
              <a:rPr lang="cs-CZ" sz="2200" b="1" dirty="0" smtClean="0"/>
              <a:t>Seminář 2.12. – Čtvero ročních období v práci s přírodninami</a:t>
            </a:r>
            <a:endParaRPr lang="cs-CZ" sz="2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77516" y="1179095"/>
            <a:ext cx="9081496" cy="5021179"/>
          </a:xfrm>
        </p:spPr>
        <p:txBody>
          <a:bodyPr/>
          <a:lstStyle/>
          <a:p>
            <a:r>
              <a:rPr lang="cs-CZ" dirty="0" smtClean="0"/>
              <a:t>Druhy přírodnin, jejich sběr, sušení a uchovávání</a:t>
            </a:r>
          </a:p>
          <a:p>
            <a:r>
              <a:rPr lang="cs-CZ" dirty="0" smtClean="0"/>
              <a:t>Vybrané techniky práce s přírodními materiály – vázání, pletení, lepení, navlékání apod.</a:t>
            </a:r>
          </a:p>
          <a:p>
            <a:r>
              <a:rPr lang="cs-CZ" dirty="0" smtClean="0"/>
              <a:t>Zásady bezpečné práce při realizaci námětů z přírodních materiálů.</a:t>
            </a:r>
          </a:p>
          <a:p>
            <a:r>
              <a:rPr lang="cs-CZ" dirty="0" smtClean="0"/>
              <a:t>Tvorba ozdob a předmětů z kávových zrn.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Praktické cvičení – dekorace z kávy </a:t>
            </a:r>
            <a:r>
              <a:rPr lang="cs-CZ" i="1" dirty="0" smtClean="0">
                <a:solidFill>
                  <a:srgbClr val="FF0000"/>
                </a:solidFill>
              </a:rPr>
              <a:t>(pomůcky – skořápka vlašského ořechu, jutový provázek, kávová zrnka)</a:t>
            </a:r>
            <a:endParaRPr lang="cs-CZ" i="1" dirty="0">
              <a:solidFill>
                <a:srgbClr val="FF0000"/>
              </a:solidFill>
            </a:endParaRPr>
          </a:p>
        </p:txBody>
      </p:sp>
      <p:pic>
        <p:nvPicPr>
          <p:cNvPr id="4" name="obrázek 37" descr="http://blog.knigy.cz/wp-content/uploads/sites/3/nggallery/ruzne-dekorace/jezek0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8255" y="3811369"/>
            <a:ext cx="4668252" cy="262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Ozdoba ze slÃ¡my - andÄ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0487" y="4236486"/>
            <a:ext cx="2197768" cy="2197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524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10126"/>
          </a:xfrm>
        </p:spPr>
        <p:txBody>
          <a:bodyPr>
            <a:normAutofit/>
          </a:bodyPr>
          <a:lstStyle/>
          <a:p>
            <a:r>
              <a:rPr lang="cs-CZ" sz="2800" b="1" dirty="0"/>
              <a:t>Seminář </a:t>
            </a:r>
            <a:r>
              <a:rPr lang="cs-CZ" sz="2800" b="1" dirty="0" smtClean="0"/>
              <a:t>9.12. </a:t>
            </a:r>
            <a:r>
              <a:rPr lang="cs-CZ" sz="2800" b="1" dirty="0"/>
              <a:t>- </a:t>
            </a:r>
            <a:r>
              <a:rPr lang="cs-CZ" sz="2800" b="1" dirty="0" smtClean="0"/>
              <a:t>Technické materiály kolem nás</a:t>
            </a:r>
            <a:endParaRPr lang="cs-CZ" sz="28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155033"/>
            <a:ext cx="8596668" cy="5228814"/>
          </a:xfrm>
        </p:spPr>
        <p:txBody>
          <a:bodyPr/>
          <a:lstStyle/>
          <a:p>
            <a:r>
              <a:rPr lang="cs-CZ" dirty="0" smtClean="0"/>
              <a:t>Druhy a typy technických materiálů</a:t>
            </a:r>
          </a:p>
          <a:p>
            <a:r>
              <a:rPr lang="cs-CZ" dirty="0" smtClean="0"/>
              <a:t>Vybrané techniky práce s technickými materiály - pletení, navlékání, ohýbání…</a:t>
            </a:r>
          </a:p>
          <a:p>
            <a:r>
              <a:rPr lang="cs-CZ" dirty="0" smtClean="0"/>
              <a:t>Zásady bezpečnosti práce s nástroji a pomůckami při realizaci námětů s technickými materiály</a:t>
            </a:r>
          </a:p>
          <a:p>
            <a:r>
              <a:rPr lang="cs-CZ" dirty="0"/>
              <a:t>D</a:t>
            </a:r>
            <a:r>
              <a:rPr lang="cs-CZ" dirty="0" smtClean="0"/>
              <a:t>rátenické techniky a vzory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Praktické cvičení – drátenická technika šitá krajka </a:t>
            </a:r>
            <a:r>
              <a:rPr lang="cs-CZ" i="1" dirty="0" smtClean="0">
                <a:solidFill>
                  <a:srgbClr val="FF0000"/>
                </a:solidFill>
              </a:rPr>
              <a:t>(pomůcky – kamínek oblázek)</a:t>
            </a:r>
            <a:endParaRPr lang="cs-CZ" i="1" dirty="0">
              <a:solidFill>
                <a:srgbClr val="FF0000"/>
              </a:solidFill>
            </a:endParaRPr>
          </a:p>
        </p:txBody>
      </p:sp>
      <p:pic>
        <p:nvPicPr>
          <p:cNvPr id="7" name="Picture 2" descr="VÃ½sledek obrÃ¡zku pro oplÃ©tanÃ¡ rybiÄka z drÃ¡t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597" y="3769440"/>
            <a:ext cx="3383095" cy="2537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037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Zápočet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Co? Seminární práce na téma Příprava tématu do pracovních činností v předškolním vzdělávání </a:t>
            </a:r>
          </a:p>
          <a:p>
            <a:r>
              <a:rPr lang="cs-CZ" dirty="0" smtClean="0"/>
              <a:t>Jak? Formou prezentace vytvořte metodický list obsahující uvedené kategorie (viz následující </a:t>
            </a:r>
            <a:r>
              <a:rPr lang="cs-CZ" dirty="0" err="1" smtClean="0"/>
              <a:t>slide</a:t>
            </a:r>
            <a:r>
              <a:rPr lang="cs-CZ" dirty="0" smtClean="0"/>
              <a:t>).</a:t>
            </a:r>
          </a:p>
          <a:p>
            <a:r>
              <a:rPr lang="cs-CZ" dirty="0" smtClean="0"/>
              <a:t>Kolik? Rozsah min. 20 </a:t>
            </a:r>
            <a:r>
              <a:rPr lang="cs-CZ" dirty="0" err="1" smtClean="0"/>
              <a:t>slidů</a:t>
            </a:r>
            <a:r>
              <a:rPr lang="cs-CZ" dirty="0" smtClean="0"/>
              <a:t>.</a:t>
            </a:r>
          </a:p>
          <a:p>
            <a:r>
              <a:rPr lang="cs-CZ" dirty="0" smtClean="0"/>
              <a:t>Kam? Seminární práci vložte do </a:t>
            </a:r>
            <a:r>
              <a:rPr lang="cs-CZ" dirty="0" err="1" smtClean="0"/>
              <a:t>odevzdávárny</a:t>
            </a:r>
            <a:r>
              <a:rPr lang="cs-CZ" dirty="0" smtClean="0"/>
              <a:t> IS.</a:t>
            </a:r>
          </a:p>
          <a:p>
            <a:r>
              <a:rPr lang="cs-CZ" dirty="0" smtClean="0"/>
              <a:t>Kdy? Termín uzavření </a:t>
            </a:r>
            <a:r>
              <a:rPr lang="cs-CZ" dirty="0" err="1" smtClean="0"/>
              <a:t>odevzdávárny</a:t>
            </a:r>
            <a:r>
              <a:rPr lang="cs-CZ" dirty="0" smtClean="0"/>
              <a:t> - 31.1. 2023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7171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Obsahová stránka Metodického </a:t>
            </a:r>
            <a:r>
              <a:rPr lang="cs-CZ" dirty="0" smtClean="0"/>
              <a:t>listu (přípravy učitele)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1.Název aktivity (hry)</a:t>
            </a:r>
          </a:p>
          <a:p>
            <a:r>
              <a:rPr lang="cs-CZ" b="1" dirty="0" smtClean="0"/>
              <a:t>2.Cíl aktivity (hry) </a:t>
            </a:r>
            <a:r>
              <a:rPr lang="cs-CZ" dirty="0" smtClean="0"/>
              <a:t>– co tím chci dosáhnout ve všech oblastech psychomotorického vývoje (jemná, hrubá motorika, cizí jazyk, představivost, rozvoj vědomostí, dovedností)</a:t>
            </a:r>
          </a:p>
          <a:p>
            <a:r>
              <a:rPr lang="cs-CZ" b="1" dirty="0" smtClean="0"/>
              <a:t>3.Věková kategorie </a:t>
            </a:r>
            <a:r>
              <a:rPr lang="cs-CZ" dirty="0" smtClean="0"/>
              <a:t>– pro 3 až předškolní dítě</a:t>
            </a:r>
          </a:p>
          <a:p>
            <a:r>
              <a:rPr lang="cs-CZ" b="1" dirty="0" smtClean="0"/>
              <a:t>4.Počet dětí </a:t>
            </a:r>
            <a:r>
              <a:rPr lang="cs-CZ" dirty="0" smtClean="0"/>
              <a:t>– podle náročnosti aktivity a věku dítěte</a:t>
            </a:r>
          </a:p>
          <a:p>
            <a:r>
              <a:rPr lang="cs-CZ" b="1" dirty="0" smtClean="0"/>
              <a:t>5.Pomůcky</a:t>
            </a:r>
            <a:r>
              <a:rPr lang="cs-CZ" dirty="0" smtClean="0"/>
              <a:t> – názorné materiály, knihy, modely, materiál, pomůcky, nářadí apod.</a:t>
            </a:r>
          </a:p>
          <a:p>
            <a:r>
              <a:rPr lang="cs-CZ" b="1" dirty="0" smtClean="0"/>
              <a:t>6.Organizace</a:t>
            </a:r>
            <a:r>
              <a:rPr lang="cs-CZ" dirty="0" smtClean="0"/>
              <a:t> – venkovní, vnitřní prostory, kombinace, </a:t>
            </a:r>
            <a:r>
              <a:rPr lang="cs-CZ" dirty="0" err="1" smtClean="0"/>
              <a:t>hetero</a:t>
            </a:r>
            <a:r>
              <a:rPr lang="cs-CZ" dirty="0" smtClean="0"/>
              <a:t> - homogenní skupina ap.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274653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Obsahová stránka Metodického listu (přípravy učitele)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7.Motivační část </a:t>
            </a:r>
            <a:r>
              <a:rPr lang="cs-CZ" dirty="0"/>
              <a:t>– představení a vysvětlení aktivity, říkanka apod.</a:t>
            </a:r>
          </a:p>
          <a:p>
            <a:r>
              <a:rPr lang="cs-CZ" b="1" dirty="0"/>
              <a:t>8.Didaktická část </a:t>
            </a:r>
            <a:r>
              <a:rPr lang="cs-CZ" dirty="0"/>
              <a:t>– návaznost na současné vědomosti a dovednosti</a:t>
            </a:r>
          </a:p>
          <a:p>
            <a:r>
              <a:rPr lang="cs-CZ" b="1" dirty="0"/>
              <a:t>9.Pohybová část </a:t>
            </a:r>
            <a:r>
              <a:rPr lang="cs-CZ" dirty="0"/>
              <a:t>– zařazení a rozvoj motorických dovedností při říkance, hledání a přiřazování obrázků </a:t>
            </a:r>
            <a:r>
              <a:rPr lang="cs-CZ" dirty="0" smtClean="0"/>
              <a:t>v místnosti apod</a:t>
            </a:r>
            <a:r>
              <a:rPr lang="cs-CZ" dirty="0"/>
              <a:t>.</a:t>
            </a:r>
          </a:p>
          <a:p>
            <a:r>
              <a:rPr lang="cs-CZ" b="1" dirty="0"/>
              <a:t>10.Tvořivá část </a:t>
            </a:r>
            <a:r>
              <a:rPr lang="cs-CZ" dirty="0"/>
              <a:t>– realizace námětů aktivity – kreslení, vystřihování, </a:t>
            </a:r>
            <a:r>
              <a:rPr lang="cs-CZ" dirty="0" smtClean="0"/>
              <a:t>malování apod., </a:t>
            </a:r>
            <a:r>
              <a:rPr lang="cs-CZ" dirty="0"/>
              <a:t>důraz na bezpečnost </a:t>
            </a:r>
            <a:r>
              <a:rPr lang="cs-CZ" dirty="0" smtClean="0"/>
              <a:t>práce (lepidla, tužky, barvy, ostré </a:t>
            </a:r>
            <a:r>
              <a:rPr lang="cs-CZ" dirty="0" err="1" smtClean="0"/>
              <a:t>přdměty</a:t>
            </a:r>
            <a:r>
              <a:rPr lang="cs-CZ" dirty="0" smtClean="0"/>
              <a:t>..)</a:t>
            </a:r>
            <a:endParaRPr lang="cs-CZ" dirty="0"/>
          </a:p>
          <a:p>
            <a:r>
              <a:rPr lang="cs-CZ" b="1" dirty="0"/>
              <a:t>11.Závěrečná část </a:t>
            </a:r>
            <a:r>
              <a:rPr lang="cs-CZ" dirty="0"/>
              <a:t>– </a:t>
            </a:r>
            <a:r>
              <a:rPr lang="cs-CZ" b="1" dirty="0"/>
              <a:t>hodnocení</a:t>
            </a:r>
            <a:r>
              <a:rPr lang="cs-CZ" dirty="0"/>
              <a:t> (jak děti pracovaly), </a:t>
            </a:r>
            <a:r>
              <a:rPr lang="cs-CZ" b="1" dirty="0"/>
              <a:t>didaktické principy </a:t>
            </a:r>
            <a:r>
              <a:rPr lang="cs-CZ" dirty="0"/>
              <a:t>(aktivnost, uvědomělost, </a:t>
            </a:r>
            <a:r>
              <a:rPr lang="cs-CZ" dirty="0" smtClean="0"/>
              <a:t>komplexnost</a:t>
            </a:r>
            <a:r>
              <a:rPr lang="cs-CZ" smtClean="0"/>
              <a:t>, přiměřenost apod</a:t>
            </a:r>
            <a:r>
              <a:rPr lang="cs-CZ" dirty="0" smtClean="0"/>
              <a:t>.)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42325269"/>
      </p:ext>
    </p:extLst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Faz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446</TotalTime>
  <Words>501</Words>
  <Application>Microsoft Office PowerPoint</Application>
  <PresentationFormat>Širokoúhlá obrazovka</PresentationFormat>
  <Paragraphs>47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2" baseType="lpstr">
      <vt:lpstr>Arial</vt:lpstr>
      <vt:lpstr>Trebuchet MS</vt:lpstr>
      <vt:lpstr>Wingdings 3</vt:lpstr>
      <vt:lpstr>Fazeta</vt:lpstr>
      <vt:lpstr>XTIk02_Praktické činnosti</vt:lpstr>
      <vt:lpstr>Seminář 16.9. – Papírový svět</vt:lpstr>
      <vt:lpstr>Seminář 4.11. – Provázky a uzly </vt:lpstr>
      <vt:lpstr>Seminář 2.12. – Čtvero ročních období v práci s přírodninami</vt:lpstr>
      <vt:lpstr>Seminář 9.12. - Technické materiály kolem nás</vt:lpstr>
      <vt:lpstr>Zápočet</vt:lpstr>
      <vt:lpstr>Obsahová stránka Metodického listu (přípravy učitele)</vt:lpstr>
      <vt:lpstr>Obsahová stránka Metodického listu (přípravy učitele)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ZS1BK_AT1 Aplikace techniky</dc:title>
  <dc:creator>Vybiral</dc:creator>
  <cp:lastModifiedBy>Petr Vybíral</cp:lastModifiedBy>
  <cp:revision>33</cp:revision>
  <dcterms:created xsi:type="dcterms:W3CDTF">2018-09-19T11:49:16Z</dcterms:created>
  <dcterms:modified xsi:type="dcterms:W3CDTF">2022-09-16T13:38:51Z</dcterms:modified>
</cp:coreProperties>
</file>