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62" r:id="rId4"/>
    <p:sldId id="266" r:id="rId5"/>
    <p:sldId id="267" r:id="rId6"/>
    <p:sldId id="259" r:id="rId7"/>
    <p:sldId id="260" r:id="rId8"/>
    <p:sldId id="261" r:id="rId9"/>
    <p:sldId id="263" r:id="rId10"/>
    <p:sldId id="264" r:id="rId11"/>
    <p:sldId id="265" r:id="rId12"/>
    <p:sldId id="268" r:id="rId1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300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9" autoAdjust="0"/>
    <p:restoredTop sz="95768" autoAdjust="0"/>
  </p:normalViewPr>
  <p:slideViewPr>
    <p:cSldViewPr snapToGrid="0">
      <p:cViewPr varScale="1">
        <p:scale>
          <a:sx n="104" d="100"/>
          <a:sy n="104" d="100"/>
        </p:scale>
        <p:origin x="786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A9039D6B-799E-F449-83E9-C13BAA09AF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DD6941B3-7740-5745-9EAD-9C3115979A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6CF9942-BE26-4A4C-A2D8-ABA21EDF53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883B3136-B228-D44A-AB43-48B383AAAC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PED slide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D544807-CCC8-C147-BC84-731878E3F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2B69AC62-8722-274E-BC02-F54E66A102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A8614ED3-CCC3-4849-B628-61C3AB8D12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672C6AD4-B64D-9447-94F1-173288638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3" name="Obrázek 8">
            <a:extLst>
              <a:ext uri="{FF2B5EF4-FFF2-40B4-BE49-F238E27FC236}">
                <a16:creationId xmlns:a16="http://schemas.microsoft.com/office/drawing/2014/main" id="{BD079056-37C1-BB41-A10B-5467FD1004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81F1F6BC-132D-3746-8DEA-8E0070523D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21663280-9DA9-6D46-9A85-58C09D41A6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4789C4D8-85B1-0E4B-80EB-3DD1C97BF8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lekarske.slovniky.cz/pojem/fetalni-krevni-obeh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OCVNESPs8g" TargetMode="External"/><Relationship Id="rId2" Type="http://schemas.openxmlformats.org/officeDocument/2006/relationships/hyperlink" Target="https://www.ceskatelevize.cz/porady/10315080042-tep-24/212411058130001/video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eskatelevize.cz/ivysilani/10315080042-tep-24/211411058130008/titulky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9C0A4E9-6BC2-4F68-A336-AE31E7270B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0B6F85A-368A-4D8F-AEBB-442CBD548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>
            <a:normAutofit/>
          </a:bodyPr>
          <a:lstStyle/>
          <a:p>
            <a:r>
              <a:rPr lang="cs-CZ" dirty="0"/>
              <a:t>Novorozenec</a:t>
            </a:r>
          </a:p>
        </p:txBody>
      </p:sp>
      <p:pic>
        <p:nvPicPr>
          <p:cNvPr id="7" name="Obrázek 6" descr="Obsah obrázku interiér, osoba, dítě, dívka&#10;&#10;Popis byl vytvořen automaticky">
            <a:extLst>
              <a:ext uri="{FF2B5EF4-FFF2-40B4-BE49-F238E27FC236}">
                <a16:creationId xmlns:a16="http://schemas.microsoft.com/office/drawing/2014/main" id="{C5B66C6D-8CE7-4CBB-9989-D3FCA67427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4" r="24582" b="-1"/>
          <a:stretch/>
        </p:blipFill>
        <p:spPr>
          <a:xfrm>
            <a:off x="6096000" y="10"/>
            <a:ext cx="6096000" cy="6857989"/>
          </a:xfrm>
          <a:prstGeom prst="rect">
            <a:avLst/>
          </a:prstGeom>
          <a:noFill/>
        </p:spPr>
      </p:pic>
      <p:sp>
        <p:nvSpPr>
          <p:cNvPr id="12" name="Zástupný symbol pro zápatí 5">
            <a:extLst>
              <a:ext uri="{FF2B5EF4-FFF2-40B4-BE49-F238E27FC236}">
                <a16:creationId xmlns:a16="http://schemas.microsoft.com/office/drawing/2014/main" id="{49B0C0EF-2B2F-4305-A79D-7C304A1B69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Hana Janošková</a:t>
            </a:r>
          </a:p>
        </p:txBody>
      </p:sp>
    </p:spTree>
    <p:extLst>
      <p:ext uri="{BB962C8B-B14F-4D97-AF65-F5344CB8AC3E}">
        <p14:creationId xmlns:p14="http://schemas.microsoft.com/office/powerpoint/2010/main" val="1466862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F3A7EE9-C76E-431C-AB15-C7B375B6A6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obecná charakteristika, screening, onemocnění, kojení, vývoj kostry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B6F180-D83F-4D3D-9E9C-895591BE55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D1AEB9-A7F8-468D-82C0-63F57AC5D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Lebka novorozence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4FEB7D1-74CD-4C98-BF90-1F5EFD2D4D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99" y="1597760"/>
            <a:ext cx="8697075" cy="380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30DA8E1-500E-4431-B2B7-52B8FDC8EFB1}"/>
              </a:ext>
            </a:extLst>
          </p:cNvPr>
          <p:cNvSpPr txBox="1"/>
          <p:nvPr/>
        </p:nvSpPr>
        <p:spPr>
          <a:xfrm>
            <a:off x="540000" y="5590137"/>
            <a:ext cx="89850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050" dirty="0">
                <a:latin typeface="+mn-lt"/>
              </a:rPr>
              <a:t>Zdroj obrázku: https://cs.shinkotoni-central-blog.com/articles/informasi-kesehatan/ubun-ubun-bayi-masih-lunak-dan-berdenyut-normal-apa-tidak.html</a:t>
            </a:r>
          </a:p>
        </p:txBody>
      </p:sp>
    </p:spTree>
    <p:extLst>
      <p:ext uri="{BB962C8B-B14F-4D97-AF65-F5344CB8AC3E}">
        <p14:creationId xmlns:p14="http://schemas.microsoft.com/office/powerpoint/2010/main" val="3882345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EC6A269-D259-458C-859A-BC2632B6FA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11</a:t>
            </a:fld>
            <a:endParaRPr lang="cs-CZ" altLang="cs-CZ"/>
          </a:p>
        </p:txBody>
      </p:sp>
      <p:pic>
        <p:nvPicPr>
          <p:cNvPr id="7" name="Zástupný obsah 6" descr="Obsah obrázku postel, interiér, ležící, dítě&#10;&#10;Popis byl vytvořen automaticky">
            <a:extLst>
              <a:ext uri="{FF2B5EF4-FFF2-40B4-BE49-F238E27FC236}">
                <a16:creationId xmlns:a16="http://schemas.microsoft.com/office/drawing/2014/main" id="{7268F155-06DC-4ACD-ACBA-039E8AAAF3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36" y="278302"/>
            <a:ext cx="8268929" cy="6201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A3D1515E-D433-4EC1-B8E3-F78913749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910" y="5508164"/>
            <a:ext cx="3167225" cy="451576"/>
          </a:xfrm>
        </p:spPr>
        <p:txBody>
          <a:bodyPr anchor="t">
            <a:normAutofit fontScale="90000"/>
          </a:bodyPr>
          <a:lstStyle/>
          <a:p>
            <a:pPr algn="r"/>
            <a:r>
              <a:rPr lang="cs-CZ" sz="280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39177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BC8A95E-90BC-433B-BA3C-FF6FD3394D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D0352AA-5604-4D36-A5B3-940B24C934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0A941D6-0201-49D2-BC0B-DA2E0B36D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3B67E23-E5CB-46F7-A196-6241B840E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cs-CZ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http://lekarske.slovniky.cz/pojem/fetalni-krevni-obeh</a:t>
            </a:r>
            <a:endParaRPr lang="cs-CZ" sz="1800" b="0" i="0" u="none" strike="noStrike" dirty="0">
              <a:solidFill>
                <a:srgbClr val="0563C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</a:pP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Libre Franklin" pitchFamily="2" charset="-18"/>
              </a:rPr>
              <a:t>Brian </a:t>
            </a:r>
            <a:r>
              <a:rPr lang="cs-CZ" sz="1800" b="0" i="0" u="none" strike="noStrike" dirty="0" err="1">
                <a:solidFill>
                  <a:srgbClr val="000000"/>
                </a:solidFill>
                <a:effectLst/>
                <a:latin typeface="Libre Franklin" pitchFamily="2" charset="-18"/>
              </a:rPr>
              <a:t>Ward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Libre Franklin" pitchFamily="2" charset="-18"/>
              </a:rPr>
              <a:t>, </a:t>
            </a:r>
            <a:r>
              <a:rPr lang="cs-CZ" sz="1800" b="0" i="1" u="sng" strike="noStrike" dirty="0">
                <a:solidFill>
                  <a:srgbClr val="000000"/>
                </a:solidFill>
                <a:effectLst/>
                <a:latin typeface="Libre Franklin" pitchFamily="2" charset="-18"/>
              </a:rPr>
              <a:t>Péče o dítě 0-3 roky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Libre Franklin" pitchFamily="2" charset="-18"/>
              </a:rPr>
              <a:t>, Osvěta 1996</a:t>
            </a:r>
          </a:p>
          <a:p>
            <a:pPr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</a:pP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Libre Franklin" pitchFamily="2" charset="-18"/>
              </a:rPr>
              <a:t>Gisela Sommer, </a:t>
            </a:r>
            <a:r>
              <a:rPr lang="cs-CZ" sz="1800" b="0" i="1" u="sng" strike="noStrike" dirty="0">
                <a:solidFill>
                  <a:srgbClr val="000000"/>
                </a:solidFill>
                <a:effectLst/>
                <a:latin typeface="Libre Franklin" pitchFamily="2" charset="-18"/>
              </a:rPr>
              <a:t>Dětské </a:t>
            </a:r>
            <a:r>
              <a:rPr lang="cs-CZ" sz="1800" b="0" i="1" u="sng" strike="noStrike" dirty="0" err="1">
                <a:solidFill>
                  <a:srgbClr val="000000"/>
                </a:solidFill>
                <a:effectLst/>
                <a:latin typeface="Libre Franklin" pitchFamily="2" charset="-18"/>
              </a:rPr>
              <a:t>nemoci</a:t>
            </a:r>
            <a:r>
              <a:rPr lang="cs-CZ" sz="1800" b="0" i="0" u="none" strike="noStrike" dirty="0" err="1">
                <a:solidFill>
                  <a:srgbClr val="000000"/>
                </a:solidFill>
                <a:effectLst/>
                <a:latin typeface="Libre Franklin" pitchFamily="2" charset="-18"/>
              </a:rPr>
              <a:t>,Vašut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Libre Franklin" pitchFamily="2" charset="-18"/>
              </a:rPr>
              <a:t> 2007</a:t>
            </a:r>
            <a:endParaRPr lang="cs-CZ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</a:pP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Libre Franklin" pitchFamily="2" charset="-18"/>
              </a:rPr>
              <a:t>Miroslav Matoušek, </a:t>
            </a:r>
            <a:r>
              <a:rPr lang="cs-CZ" sz="1800" b="0" i="1" u="sng" dirty="0">
                <a:solidFill>
                  <a:srgbClr val="000000"/>
                </a:solidFill>
                <a:effectLst/>
                <a:latin typeface="Libre Franklin" pitchFamily="2" charset="-18"/>
              </a:rPr>
              <a:t>První rok dítěte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Libre Franklin" pitchFamily="2" charset="-18"/>
              </a:rPr>
              <a:t>, Avicenum Praha 1987</a:t>
            </a:r>
          </a:p>
          <a:p>
            <a:pPr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</a:pPr>
            <a:r>
              <a:rPr lang="cs-CZ" altLang="cs-CZ" sz="1800" dirty="0"/>
              <a:t>Machová, J. </a:t>
            </a:r>
            <a:r>
              <a:rPr lang="cs-CZ" altLang="cs-CZ" sz="1800" i="1" dirty="0"/>
              <a:t>Biologie člověka pro učitele</a:t>
            </a:r>
            <a:r>
              <a:rPr lang="cs-CZ" altLang="cs-CZ" sz="1800" dirty="0"/>
              <a:t>. Praha: Karolinum, 2002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</a:rPr>
              <a:t>Fotodokumentace využita z vlastních zdrojů vyučujícího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443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A79E214-F4B6-41A6-8B8A-611A1DDE0D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obecná charakteristika, screening, onemocnění, kojení, vývoj kostry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997FE70-5C6E-43FF-8134-1C4FCB7684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noProof="0" smtClean="0"/>
              <a:pPr>
                <a:spcAft>
                  <a:spcPts val="600"/>
                </a:spcAft>
              </a:pPr>
              <a:t>2</a:t>
            </a:fld>
            <a:endParaRPr lang="cs-CZ" altLang="cs-CZ" noProof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98310A55-4452-44FF-8CB6-2938BE83C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Novorozenec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3B4CF425-F83B-4D48-A760-DC65B8032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8090625" cy="4139998"/>
          </a:xfrm>
        </p:spPr>
        <p:txBody>
          <a:bodyPr/>
          <a:lstStyle/>
          <a:p>
            <a:pPr algn="just">
              <a:lnSpc>
                <a:spcPts val="3000"/>
              </a:lnSpc>
            </a:pPr>
            <a:r>
              <a:rPr lang="cs-CZ" sz="1800" b="1" kern="0" dirty="0"/>
              <a:t>Období novorozenecké začíná přestřižením pupečníku a trvá do 28. dne</a:t>
            </a:r>
          </a:p>
          <a:p>
            <a:pPr algn="just">
              <a:lnSpc>
                <a:spcPts val="3000"/>
              </a:lnSpc>
            </a:pPr>
            <a:r>
              <a:rPr lang="cs-CZ" altLang="cs-CZ" sz="1800" b="1" dirty="0"/>
              <a:t>Fyziologický</a:t>
            </a:r>
            <a:r>
              <a:rPr lang="cs-CZ" altLang="cs-CZ" sz="1800" dirty="0"/>
              <a:t>: 3000-4000g, 50 cm, hlavička obvod 32,5 – 36,5 cm, adaptace, dýchání (35 – 50 dechů/min), změny oběhu (</a:t>
            </a:r>
            <a:r>
              <a:rPr lang="cs-CZ" altLang="cs-CZ" sz="1800" dirty="0" err="1"/>
              <a:t>foramen</a:t>
            </a:r>
            <a:r>
              <a:rPr lang="cs-CZ" altLang="cs-CZ" sz="1800" dirty="0"/>
              <a:t> </a:t>
            </a:r>
            <a:r>
              <a:rPr lang="cs-CZ" altLang="cs-CZ" sz="1800" dirty="0" err="1"/>
              <a:t>ovale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Bot.dut</a:t>
            </a:r>
            <a:r>
              <a:rPr lang="cs-CZ" altLang="cs-CZ" sz="1800" dirty="0"/>
              <a:t>.), tep 120 – 160 tepů, imunita od matky, novorozenecká žloutenka, střevo – smolka, alergie (kojení), reflexy (sací, polykací, hledací…)</a:t>
            </a:r>
          </a:p>
          <a:p>
            <a:pPr algn="just">
              <a:lnSpc>
                <a:spcPts val="3000"/>
              </a:lnSpc>
            </a:pPr>
            <a:r>
              <a:rPr lang="cs-CZ" altLang="cs-CZ" sz="1800" b="1" dirty="0">
                <a:solidFill>
                  <a:srgbClr val="FF0000"/>
                </a:solidFill>
              </a:rPr>
              <a:t>Nedonošený</a:t>
            </a:r>
            <a:r>
              <a:rPr lang="cs-CZ" altLang="cs-CZ" sz="1800" b="1" dirty="0"/>
              <a:t> </a:t>
            </a:r>
            <a:r>
              <a:rPr lang="cs-CZ" altLang="cs-CZ" sz="1800" dirty="0"/>
              <a:t>( těhotenství trvalo pouze nebo </a:t>
            </a:r>
            <a:r>
              <a:rPr lang="cs-CZ" altLang="cs-CZ" sz="1800" b="1" dirty="0"/>
              <a:t>pod 37.týdnů</a:t>
            </a:r>
            <a:r>
              <a:rPr lang="cs-CZ" altLang="cs-CZ" sz="1800" dirty="0"/>
              <a:t>)</a:t>
            </a:r>
          </a:p>
          <a:p>
            <a:pPr algn="just">
              <a:lnSpc>
                <a:spcPts val="3000"/>
              </a:lnSpc>
            </a:pPr>
            <a:r>
              <a:rPr lang="cs-CZ" altLang="cs-CZ" sz="1800" b="1" dirty="0"/>
              <a:t>Hypotrofický</a:t>
            </a:r>
            <a:r>
              <a:rPr lang="cs-CZ" altLang="cs-CZ" sz="1800" dirty="0"/>
              <a:t> (normální délka těhotenství, </a:t>
            </a:r>
            <a:r>
              <a:rPr lang="cs-CZ" altLang="cs-CZ" sz="1800" b="1" dirty="0"/>
              <a:t>váha- pod 2500g</a:t>
            </a:r>
            <a:r>
              <a:rPr lang="cs-CZ" altLang="cs-CZ" sz="1800" dirty="0"/>
              <a:t>)</a:t>
            </a:r>
          </a:p>
          <a:p>
            <a:pPr algn="just">
              <a:lnSpc>
                <a:spcPts val="3000"/>
              </a:lnSpc>
            </a:pPr>
            <a:r>
              <a:rPr lang="cs-CZ" altLang="cs-CZ" sz="1800" b="1" dirty="0">
                <a:solidFill>
                  <a:srgbClr val="FF0000"/>
                </a:solidFill>
              </a:rPr>
              <a:t>Přenošený</a:t>
            </a:r>
            <a:r>
              <a:rPr lang="cs-CZ" altLang="cs-CZ" sz="1800" dirty="0"/>
              <a:t> (</a:t>
            </a:r>
            <a:r>
              <a:rPr lang="cs-CZ" altLang="cs-CZ" sz="1800" b="1" dirty="0"/>
              <a:t>nad 41.týdnů</a:t>
            </a:r>
            <a:r>
              <a:rPr lang="cs-CZ" altLang="cs-CZ" sz="1800" dirty="0"/>
              <a:t>)</a:t>
            </a:r>
          </a:p>
          <a:p>
            <a:pPr algn="just">
              <a:lnSpc>
                <a:spcPts val="3000"/>
              </a:lnSpc>
            </a:pPr>
            <a:r>
              <a:rPr lang="cs-CZ" altLang="cs-CZ" sz="1800" b="1" dirty="0"/>
              <a:t>Rizikový novorozenec s VVV </a:t>
            </a:r>
            <a:r>
              <a:rPr lang="cs-CZ" altLang="cs-CZ" sz="1800" dirty="0"/>
              <a:t>– novorozenec s vrozenou vývojovou vadou, které vznikly jako embryopatie nebo </a:t>
            </a:r>
            <a:r>
              <a:rPr lang="cs-CZ" altLang="cs-CZ" sz="1800" dirty="0" err="1"/>
              <a:t>fetopatie</a:t>
            </a:r>
            <a:r>
              <a:rPr lang="cs-CZ" altLang="cs-CZ" sz="1800" dirty="0"/>
              <a:t> za nitroděložního vývoje.</a:t>
            </a:r>
            <a:endParaRPr lang="cs-CZ" sz="1800" kern="0" dirty="0"/>
          </a:p>
          <a:p>
            <a:endParaRPr lang="cs-CZ" dirty="0"/>
          </a:p>
        </p:txBody>
      </p:sp>
      <p:sp>
        <p:nvSpPr>
          <p:cNvPr id="8" name="Zástupný obsah 4">
            <a:extLst>
              <a:ext uri="{FF2B5EF4-FFF2-40B4-BE49-F238E27FC236}">
                <a16:creationId xmlns:a16="http://schemas.microsoft.com/office/drawing/2014/main" id="{0491F984-D625-431A-B0A2-232D92FD746A}"/>
              </a:ext>
            </a:extLst>
          </p:cNvPr>
          <p:cNvSpPr txBox="1">
            <a:spLocks/>
          </p:cNvSpPr>
          <p:nvPr/>
        </p:nvSpPr>
        <p:spPr>
          <a:xfrm>
            <a:off x="666000" y="1668170"/>
            <a:ext cx="5246518" cy="69849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4000"/>
              </a:lnSpc>
              <a:spcAft>
                <a:spcPts val="600"/>
              </a:spcAft>
            </a:pPr>
            <a:endParaRPr lang="cs-CZ" sz="2200" kern="0" dirty="0"/>
          </a:p>
        </p:txBody>
      </p:sp>
      <p:pic>
        <p:nvPicPr>
          <p:cNvPr id="12" name="Obrázek 11" descr="Obsah obrázku interiér&#10;&#10;Popis byl vytvořen automaticky">
            <a:extLst>
              <a:ext uri="{FF2B5EF4-FFF2-40B4-BE49-F238E27FC236}">
                <a16:creationId xmlns:a16="http://schemas.microsoft.com/office/drawing/2014/main" id="{088D6A00-6612-40C3-B20C-91B986C5D5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71" b="9731"/>
          <a:stretch/>
        </p:blipFill>
        <p:spPr>
          <a:xfrm rot="5400000">
            <a:off x="8056366" y="1966747"/>
            <a:ext cx="4832743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33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13F0487-1FF4-4653-9B61-1A6ED34D92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obecná charakteristika, screening, onemocnění, kojení, vývoj kostry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D1F1FE8-1C6C-4BCA-B169-F915937D14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A39CA0E-445C-430B-AB52-8AE336A00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Kojení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755FA82-D3F1-48CB-853F-888E30A55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118825" cy="4139998"/>
          </a:xfrm>
        </p:spPr>
        <p:txBody>
          <a:bodyPr/>
          <a:lstStyle/>
          <a:p>
            <a:pPr algn="just">
              <a:lnSpc>
                <a:spcPts val="2500"/>
              </a:lnSpc>
            </a:pPr>
            <a:r>
              <a:rPr lang="cs-CZ" sz="1600" dirty="0"/>
              <a:t>výlučně do 6.měsíce, pokračovat do 2 let</a:t>
            </a:r>
          </a:p>
          <a:p>
            <a:pPr marL="72000" indent="0" algn="just">
              <a:lnSpc>
                <a:spcPts val="2500"/>
              </a:lnSpc>
              <a:buNone/>
            </a:pPr>
            <a:r>
              <a:rPr lang="cs-CZ" sz="1600" dirty="0"/>
              <a:t>	</a:t>
            </a:r>
            <a:r>
              <a:rPr lang="cs-CZ" sz="1600" dirty="0">
                <a:solidFill>
                  <a:srgbClr val="FF0000"/>
                </a:solidFill>
              </a:rPr>
              <a:t>1) mlezivo</a:t>
            </a:r>
            <a:r>
              <a:rPr lang="cs-CZ" sz="1600" dirty="0"/>
              <a:t> (kolostrum) – 1.týden, malý objem, 	vysoká hustota (ledviny), 1. imunizace, látky s 	</a:t>
            </a:r>
            <a:r>
              <a:rPr lang="cs-CZ" sz="1600" dirty="0" err="1"/>
              <a:t>antibakt</a:t>
            </a:r>
            <a:r>
              <a:rPr lang="cs-CZ" sz="1600" dirty="0"/>
              <a:t>. a </a:t>
            </a:r>
            <a:r>
              <a:rPr lang="cs-CZ" sz="1600" dirty="0" err="1"/>
              <a:t>antivir.účinkem</a:t>
            </a:r>
            <a:endParaRPr lang="cs-CZ" sz="1600" dirty="0"/>
          </a:p>
          <a:p>
            <a:pPr marL="72000" indent="0" algn="just">
              <a:lnSpc>
                <a:spcPts val="2500"/>
              </a:lnSpc>
              <a:buNone/>
            </a:pPr>
            <a:r>
              <a:rPr lang="cs-CZ" sz="1600" dirty="0"/>
              <a:t>	</a:t>
            </a:r>
            <a:r>
              <a:rPr lang="cs-CZ" sz="1600" dirty="0">
                <a:solidFill>
                  <a:srgbClr val="FF0000"/>
                </a:solidFill>
              </a:rPr>
              <a:t>2) přechodné </a:t>
            </a:r>
            <a:r>
              <a:rPr lang="cs-CZ" sz="1600" dirty="0"/>
              <a:t>– 2.týden</a:t>
            </a:r>
          </a:p>
          <a:p>
            <a:pPr marL="72000" indent="0" algn="just">
              <a:lnSpc>
                <a:spcPts val="2500"/>
              </a:lnSpc>
              <a:buNone/>
            </a:pPr>
            <a:r>
              <a:rPr lang="cs-CZ" sz="1600" dirty="0"/>
              <a:t>	</a:t>
            </a:r>
            <a:r>
              <a:rPr lang="cs-CZ" sz="1600" dirty="0">
                <a:solidFill>
                  <a:srgbClr val="FF0000"/>
                </a:solidFill>
              </a:rPr>
              <a:t>3) zralé </a:t>
            </a:r>
            <a:r>
              <a:rPr lang="cs-CZ" sz="1600" dirty="0"/>
              <a:t>– od 3.týdne</a:t>
            </a:r>
          </a:p>
          <a:p>
            <a:pPr algn="just">
              <a:lnSpc>
                <a:spcPts val="2500"/>
              </a:lnSpc>
            </a:pPr>
            <a:r>
              <a:rPr lang="cs-CZ" sz="1600" dirty="0"/>
              <a:t>Tyto druhy mléka se liší poměrem bílkovin, tuků, sacharidů a solí, odpovídají svým složením speciálním potřebám dítěte při růstu</a:t>
            </a:r>
          </a:p>
          <a:p>
            <a:pPr algn="just">
              <a:lnSpc>
                <a:spcPts val="2500"/>
              </a:lnSpc>
            </a:pPr>
            <a:r>
              <a:rPr lang="cs-CZ" sz="1600" dirty="0"/>
              <a:t>lepší vstřebávání než z umělé výživy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7B28F19-D2BF-4562-8B55-EA7DEBBB5815}"/>
              </a:ext>
            </a:extLst>
          </p:cNvPr>
          <p:cNvSpPr txBox="1"/>
          <p:nvPr/>
        </p:nvSpPr>
        <p:spPr>
          <a:xfrm>
            <a:off x="7486650" y="1688554"/>
            <a:ext cx="3409950" cy="2508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Výhody:</a:t>
            </a:r>
          </a:p>
          <a:p>
            <a:pPr marL="252000" marR="0" lvl="0" indent="-180000" algn="l" defTabSz="914400" rtl="0" eaLnBrk="1" fontAlgn="base" latinLnBrk="0" hangingPunct="1">
              <a:lnSpc>
                <a:spcPts val="25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̶"/>
              <a:tabLst/>
              <a:defRPr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výživa dítěte</a:t>
            </a:r>
          </a:p>
          <a:p>
            <a:pPr marL="252000" marR="0" lvl="0" indent="-180000" algn="l" defTabSz="914400" rtl="0" eaLnBrk="1" fontAlgn="base" latinLnBrk="0" hangingPunct="1">
              <a:lnSpc>
                <a:spcPts val="25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̶"/>
              <a:tabLst/>
              <a:defRPr/>
            </a:pPr>
            <a:r>
              <a:rPr lang="cs-CZ" sz="1600" kern="0" dirty="0">
                <a:solidFill>
                  <a:srgbClr val="000000"/>
                </a:solidFill>
                <a:latin typeface="Arial"/>
              </a:rPr>
              <a:t>z</a:t>
            </a: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draví dítěte </a:t>
            </a:r>
          </a:p>
          <a:p>
            <a:pPr marL="252000" marR="0" lvl="0" indent="-180000" algn="l" defTabSz="914400" rtl="0" eaLnBrk="1" fontAlgn="base" latinLnBrk="0" hangingPunct="1">
              <a:lnSpc>
                <a:spcPts val="25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̶"/>
              <a:tabLst/>
              <a:defRPr/>
            </a:pPr>
            <a:r>
              <a:rPr lang="cs-CZ" sz="1600" kern="0" dirty="0">
                <a:solidFill>
                  <a:srgbClr val="000000"/>
                </a:solidFill>
                <a:latin typeface="Arial"/>
              </a:rPr>
              <a:t>z</a:t>
            </a: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draví matky</a:t>
            </a:r>
          </a:p>
          <a:p>
            <a:pPr marL="252000" indent="-180000">
              <a:lnSpc>
                <a:spcPts val="2500"/>
              </a:lnSpc>
              <a:spcBef>
                <a:spcPts val="0"/>
              </a:spcBef>
              <a:buClr>
                <a:srgbClr val="0000DC"/>
              </a:buClr>
              <a:buSzPct val="100000"/>
              <a:buFont typeface="Arial" panose="020B0604020202020204" pitchFamily="34" charset="0"/>
              <a:buChar char="̶"/>
              <a:defRPr/>
            </a:pPr>
            <a:r>
              <a:rPr lang="cs-CZ" sz="1600" dirty="0"/>
              <a:t>psychologické, sociální, ekonomické, ekologické</a:t>
            </a:r>
          </a:p>
          <a:p>
            <a:pPr marL="252000" marR="0" lvl="0" indent="-180000" algn="l" defTabSz="914400" rtl="0" eaLnBrk="1" fontAlgn="base" latinLnBrk="0" hangingPunct="1">
              <a:lnSpc>
                <a:spcPts val="25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̶"/>
              <a:tabLst/>
              <a:defRPr/>
            </a:pP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255097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9196F76-674C-4FCE-A45B-869B606B88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C9C2A0A-4D11-4A11-A804-4887BEC14A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CD572BC-555F-4668-9FC4-7365ABE06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Novorozenec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AF1F37C-AA34-4EBF-ACAA-6B42319BF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499950" cy="4139998"/>
          </a:xfrm>
        </p:spPr>
        <p:txBody>
          <a:bodyPr/>
          <a:lstStyle/>
          <a:p>
            <a:pPr marL="72000" indent="0">
              <a:lnSpc>
                <a:spcPts val="2500"/>
              </a:lnSpc>
              <a:buNone/>
            </a:pPr>
            <a:r>
              <a:rPr lang="cs-CZ" sz="1600" b="1" dirty="0"/>
              <a:t>FUNKČNÍ ZNÁMKY ZRALOSTI</a:t>
            </a:r>
          </a:p>
          <a:p>
            <a:pPr>
              <a:lnSpc>
                <a:spcPts val="2500"/>
              </a:lnSpc>
            </a:pPr>
            <a:r>
              <a:rPr lang="cs-CZ" sz="1600" dirty="0"/>
              <a:t>zralost centrální nervové soustavy</a:t>
            </a:r>
          </a:p>
          <a:p>
            <a:pPr>
              <a:lnSpc>
                <a:spcPts val="2500"/>
              </a:lnSpc>
            </a:pPr>
            <a:r>
              <a:rPr lang="cs-CZ" sz="1600" dirty="0"/>
              <a:t>dobrá termoregulace</a:t>
            </a:r>
          </a:p>
          <a:p>
            <a:pPr>
              <a:lnSpc>
                <a:spcPts val="2500"/>
              </a:lnSpc>
            </a:pPr>
            <a:r>
              <a:rPr lang="cs-CZ" sz="1600" dirty="0"/>
              <a:t>zralost plicních funkcí s pravidelným dýcháním</a:t>
            </a:r>
          </a:p>
          <a:p>
            <a:pPr>
              <a:lnSpc>
                <a:spcPts val="2500"/>
              </a:lnSpc>
            </a:pPr>
            <a:r>
              <a:rPr lang="cs-CZ" sz="1600" dirty="0"/>
              <a:t>přítomnost: pátracího, sacího, polykacího, a dalších reflexů</a:t>
            </a:r>
          </a:p>
          <a:p>
            <a:pPr marL="72000" indent="0">
              <a:lnSpc>
                <a:spcPts val="2500"/>
              </a:lnSpc>
              <a:buNone/>
            </a:pPr>
            <a:endParaRPr lang="cs-CZ" sz="1600" dirty="0"/>
          </a:p>
          <a:p>
            <a:pPr marL="72000" indent="0">
              <a:lnSpc>
                <a:spcPts val="2500"/>
              </a:lnSpc>
              <a:buNone/>
            </a:pPr>
            <a:r>
              <a:rPr lang="cs-CZ" sz="1600" b="1" dirty="0"/>
              <a:t>MOTORIKA</a:t>
            </a:r>
          </a:p>
          <a:p>
            <a:pPr>
              <a:lnSpc>
                <a:spcPts val="2500"/>
              </a:lnSpc>
            </a:pPr>
            <a:r>
              <a:rPr lang="cs-CZ" sz="1600" dirty="0"/>
              <a:t>zvýšené svalové napětí</a:t>
            </a:r>
          </a:p>
          <a:p>
            <a:pPr>
              <a:lnSpc>
                <a:spcPts val="2500"/>
              </a:lnSpc>
            </a:pPr>
            <a:r>
              <a:rPr lang="cs-CZ" sz="1600" dirty="0"/>
              <a:t>ve 3. – 4. týdnu začíná pokládat ručičky vedle hlavičky </a:t>
            </a:r>
            <a:r>
              <a:rPr lang="cs-CZ" sz="1100" dirty="0"/>
              <a:t>(zejména ve spánku)</a:t>
            </a:r>
          </a:p>
          <a:p>
            <a:pPr>
              <a:lnSpc>
                <a:spcPts val="2500"/>
              </a:lnSpc>
            </a:pPr>
            <a:r>
              <a:rPr lang="cs-CZ" sz="1600" dirty="0"/>
              <a:t>v poloze na bříšku hlavičku neudrží</a:t>
            </a:r>
          </a:p>
          <a:p>
            <a:pPr>
              <a:lnSpc>
                <a:spcPts val="2500"/>
              </a:lnSpc>
            </a:pPr>
            <a:r>
              <a:rPr lang="cs-CZ" sz="1600" dirty="0"/>
              <a:t>ručičky i nožičky přitaženy k trupu</a:t>
            </a:r>
          </a:p>
          <a:p>
            <a:pPr>
              <a:lnSpc>
                <a:spcPts val="2500"/>
              </a:lnSpc>
            </a:pPr>
            <a:r>
              <a:rPr lang="cs-CZ" sz="1600" dirty="0"/>
              <a:t>pohyby jsou nekoordinované, mimovolní</a:t>
            </a:r>
          </a:p>
          <a:p>
            <a:pPr>
              <a:lnSpc>
                <a:spcPts val="2500"/>
              </a:lnSpc>
            </a:pPr>
            <a:r>
              <a:rPr lang="cs-CZ" sz="1600" dirty="0"/>
              <a:t>ručička sevřena v pěst s palečkem uvnitř</a:t>
            </a:r>
          </a:p>
          <a:p>
            <a:pPr>
              <a:lnSpc>
                <a:spcPts val="2500"/>
              </a:lnSpc>
            </a:pPr>
            <a:endParaRPr lang="cs-CZ" sz="1600" dirty="0"/>
          </a:p>
          <a:p>
            <a:pPr>
              <a:lnSpc>
                <a:spcPts val="2500"/>
              </a:lnSpc>
            </a:pPr>
            <a:endParaRPr lang="cs-CZ" sz="1600" dirty="0"/>
          </a:p>
          <a:p>
            <a:pPr>
              <a:lnSpc>
                <a:spcPts val="2500"/>
              </a:lnSpc>
            </a:pPr>
            <a:endParaRPr lang="cs-CZ" sz="1600" dirty="0"/>
          </a:p>
          <a:p>
            <a:endParaRPr lang="cs-CZ" dirty="0"/>
          </a:p>
        </p:txBody>
      </p:sp>
      <p:pic>
        <p:nvPicPr>
          <p:cNvPr id="3074" name="Picture 2" descr="Obsah obrázku interiér&#10;&#10;Popis byl vytvořen automaticky">
            <a:extLst>
              <a:ext uri="{FF2B5EF4-FFF2-40B4-BE49-F238E27FC236}">
                <a16:creationId xmlns:a16="http://schemas.microsoft.com/office/drawing/2014/main" id="{A609221F-1BFA-4469-BD2D-260E9A130A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7" t="6477" r="13286" b="9941"/>
          <a:stretch/>
        </p:blipFill>
        <p:spPr bwMode="auto">
          <a:xfrm>
            <a:off x="7962901" y="1117009"/>
            <a:ext cx="3409950" cy="471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154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E5DA67-68D3-4BA3-97B2-45FEA121FF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2D88DC6-4843-4A39-B6AC-56117ED8E4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3F0F7C7-0555-4C53-B4BB-17FC3753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Novorozenec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ED1E91C-D14C-4833-81AB-26ED85D09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03283"/>
            <a:ext cx="61380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1600" b="1" dirty="0"/>
              <a:t>SENZOMOTORIKA</a:t>
            </a:r>
          </a:p>
          <a:p>
            <a:pPr algn="just">
              <a:lnSpc>
                <a:spcPts val="2500"/>
              </a:lnSpc>
            </a:pPr>
            <a:r>
              <a:rPr lang="cs-CZ" sz="1600" dirty="0"/>
              <a:t>převládá </a:t>
            </a:r>
            <a:r>
              <a:rPr lang="cs-CZ" sz="1600" b="1" dirty="0"/>
              <a:t>chuť a hmat </a:t>
            </a:r>
            <a:r>
              <a:rPr lang="cs-CZ" sz="1600" dirty="0"/>
              <a:t>nad sluchem a zrakem</a:t>
            </a:r>
          </a:p>
          <a:p>
            <a:pPr algn="just">
              <a:lnSpc>
                <a:spcPts val="2500"/>
              </a:lnSpc>
            </a:pPr>
            <a:r>
              <a:rPr lang="cs-CZ" sz="1600" dirty="0"/>
              <a:t>reaguje na silné podněty</a:t>
            </a:r>
          </a:p>
          <a:p>
            <a:pPr algn="just">
              <a:lnSpc>
                <a:spcPts val="2500"/>
              </a:lnSpc>
            </a:pPr>
            <a:r>
              <a:rPr lang="cs-CZ" sz="1600" dirty="0"/>
              <a:t>citlivost na dotek, na tepelné rozdíly</a:t>
            </a:r>
          </a:p>
          <a:p>
            <a:pPr algn="just">
              <a:lnSpc>
                <a:spcPts val="2500"/>
              </a:lnSpc>
            </a:pPr>
            <a:r>
              <a:rPr lang="cs-CZ" sz="1600" dirty="0"/>
              <a:t>z důvodů nedostatečných termoregulačních schopností (ochrana před prochlazením a přehřátím)</a:t>
            </a:r>
          </a:p>
          <a:p>
            <a:pPr algn="just">
              <a:lnSpc>
                <a:spcPts val="2500"/>
              </a:lnSpc>
            </a:pPr>
            <a:r>
              <a:rPr lang="cs-CZ" sz="1600" dirty="0"/>
              <a:t>důležitou psychickou potřebou je </a:t>
            </a:r>
            <a:r>
              <a:rPr lang="cs-CZ" sz="1600" b="1" dirty="0"/>
              <a:t>doteková (taktilní) stimulace</a:t>
            </a:r>
          </a:p>
          <a:p>
            <a:pPr algn="just">
              <a:lnSpc>
                <a:spcPts val="2500"/>
              </a:lnSpc>
            </a:pPr>
            <a:r>
              <a:rPr lang="cs-CZ" sz="1600" dirty="0"/>
              <a:t>ke konci období se začíná uplatňovat potřeba zrakové a později i sluchové</a:t>
            </a:r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4BD9D74-3085-4B60-9133-1A2D378FD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7221469" y="1553007"/>
            <a:ext cx="4857749" cy="364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564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A2D1FD9-A6A9-4369-B7B7-756C489AFC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obecná charakteristika, screening, onemocnění, kojení, vývoj kostry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81C08F-4CE2-4FDF-AD28-DDCB70B0A2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A35AF70-C3A6-4A66-90DF-D48D01D9E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Screeningy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F4A9994-1B00-4B5C-A0CB-9786E22AA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355998"/>
          </a:xfrm>
        </p:spPr>
        <p:txBody>
          <a:bodyPr/>
          <a:lstStyle/>
          <a:p>
            <a:pPr algn="just" eaLnBrk="1" hangingPunct="1">
              <a:lnSpc>
                <a:spcPts val="2500"/>
              </a:lnSpc>
            </a:pPr>
            <a:r>
              <a:rPr lang="cs-CZ" altLang="cs-CZ" sz="1600" dirty="0"/>
              <a:t>Jsou to vyšetření z malého vzorku kapilární krve novorozence k odhalení některých vzácnějších nemocí, které by při pozdějším rozpoznání mohly způsobit trvalé postižení vývoje dítěte, jeho schopností a dovedností. </a:t>
            </a:r>
          </a:p>
          <a:p>
            <a:pPr algn="just" eaLnBrk="1" hangingPunct="1">
              <a:lnSpc>
                <a:spcPts val="2500"/>
              </a:lnSpc>
            </a:pPr>
            <a:r>
              <a:rPr lang="cs-CZ" altLang="cs-CZ" sz="1600" dirty="0"/>
              <a:t>Jsou to vyhledávací vyšetření prováděná u všech narozených dětí. V případě pozitivního výsledku je pak dítě vyšetřováno zevrubněji. </a:t>
            </a:r>
            <a:endParaRPr lang="cs-CZ" altLang="cs-CZ" sz="1800" dirty="0"/>
          </a:p>
        </p:txBody>
      </p:sp>
      <p:pic>
        <p:nvPicPr>
          <p:cNvPr id="2050" name="Picture 2" descr="Obsah obrázku dítě, osoba, interiér, vysoký&#10;&#10;Popis byl vytvořen automaticky">
            <a:extLst>
              <a:ext uri="{FF2B5EF4-FFF2-40B4-BE49-F238E27FC236}">
                <a16:creationId xmlns:a16="http://schemas.microsoft.com/office/drawing/2014/main" id="{49A520DB-BDAA-4CBE-911D-83B475964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868866"/>
            <a:ext cx="4233000" cy="282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ástupný obsah 4">
            <a:extLst>
              <a:ext uri="{FF2B5EF4-FFF2-40B4-BE49-F238E27FC236}">
                <a16:creationId xmlns:a16="http://schemas.microsoft.com/office/drawing/2014/main" id="{72B22594-EEFE-41B2-95A5-9997E0297D63}"/>
              </a:ext>
            </a:extLst>
          </p:cNvPr>
          <p:cNvSpPr txBox="1">
            <a:spLocks/>
          </p:cNvSpPr>
          <p:nvPr/>
        </p:nvSpPr>
        <p:spPr>
          <a:xfrm>
            <a:off x="718800" y="2971800"/>
            <a:ext cx="6268200" cy="413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ts val="2500"/>
              </a:lnSpc>
            </a:pPr>
            <a:r>
              <a:rPr lang="cs-CZ" altLang="cs-CZ" sz="1600" kern="0" dirty="0"/>
              <a:t>Kapilární krev se obvykle odebírá z patičky dítěte. Odhalit se tak dá porucha funkce </a:t>
            </a:r>
            <a:r>
              <a:rPr lang="cs-CZ" altLang="cs-CZ" sz="1600" kern="0" dirty="0">
                <a:solidFill>
                  <a:srgbClr val="FF0000"/>
                </a:solidFill>
              </a:rPr>
              <a:t>štítné žlázy</a:t>
            </a:r>
            <a:r>
              <a:rPr lang="cs-CZ" altLang="cs-CZ" sz="1600" kern="0" dirty="0"/>
              <a:t>, dále onemocnění na podkladě vrozené vady látkové přeměny (</a:t>
            </a:r>
            <a:r>
              <a:rPr lang="cs-CZ" altLang="cs-CZ" sz="1600" kern="0" dirty="0">
                <a:solidFill>
                  <a:srgbClr val="FF0000"/>
                </a:solidFill>
              </a:rPr>
              <a:t>fenylketonurie</a:t>
            </a:r>
            <a:r>
              <a:rPr lang="cs-CZ" altLang="cs-CZ" sz="1600" kern="0" dirty="0"/>
              <a:t>) a nově se zavádí i další vyšetření jako je například porucha hormonů nadledvin (adrenální hyperplazie). </a:t>
            </a:r>
          </a:p>
          <a:p>
            <a:pPr algn="just">
              <a:lnSpc>
                <a:spcPts val="2500"/>
              </a:lnSpc>
            </a:pPr>
            <a:r>
              <a:rPr lang="cs-CZ" altLang="cs-CZ" sz="1600" kern="0" dirty="0"/>
              <a:t>Mezi screeningová vyšetření na porodnici patří také vyšetření </a:t>
            </a:r>
            <a:r>
              <a:rPr lang="cs-CZ" altLang="cs-CZ" sz="1600" kern="0" dirty="0">
                <a:solidFill>
                  <a:srgbClr val="FF0000"/>
                </a:solidFill>
              </a:rPr>
              <a:t>oční čočky</a:t>
            </a:r>
            <a:r>
              <a:rPr lang="cs-CZ" altLang="cs-CZ" sz="1600" kern="0" dirty="0"/>
              <a:t>, pomocí kterého lze vyloučit její vrozený zákal. V posledních letech se rozšířilo i </a:t>
            </a:r>
            <a:r>
              <a:rPr lang="cs-CZ" altLang="cs-CZ" sz="1600" kern="0" dirty="0">
                <a:solidFill>
                  <a:srgbClr val="FF0000"/>
                </a:solidFill>
              </a:rPr>
              <a:t>včasné vyšetření ledvin a kyčlí novorozenců ultrazvukem</a:t>
            </a:r>
            <a:r>
              <a:rPr lang="cs-CZ" altLang="cs-CZ" sz="1800" kern="0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12833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2056CA0-B7B7-426D-B887-FD401B07D2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obecná charakteristika, screening, onemocnění, kojení, vývoj kostry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107CC28-620B-4D61-8A90-32C67A6E52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165908A-D6C4-4147-985D-E967D855C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/>
              <a:t>Autozomálně recesivní choroby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F1DDDD-7261-4E76-9421-BBA051CF2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1"/>
            <a:ext cx="10995751" cy="4375423"/>
          </a:xfrm>
        </p:spPr>
        <p:txBody>
          <a:bodyPr/>
          <a:lstStyle/>
          <a:p>
            <a:pPr marL="72000" indent="0" algn="just">
              <a:lnSpc>
                <a:spcPts val="2500"/>
              </a:lnSpc>
              <a:buNone/>
            </a:pPr>
            <a:r>
              <a:rPr lang="cs-CZ" sz="1600" b="1" dirty="0"/>
              <a:t>FENYLKETONURIE</a:t>
            </a:r>
          </a:p>
          <a:p>
            <a:pPr algn="just">
              <a:lnSpc>
                <a:spcPts val="2500"/>
              </a:lnSpc>
            </a:pPr>
            <a:r>
              <a:rPr lang="cs-CZ" sz="1600" dirty="0"/>
              <a:t>vrozená porucha metabolismu aminokyseliny fenylalaninu, který nemůže být přeměněn na tyrosin, a tudíž se odbourává na jiné produkty = to vede k poškozování CNS a následné mentální zaostalosti</a:t>
            </a:r>
          </a:p>
          <a:p>
            <a:pPr algn="just">
              <a:lnSpc>
                <a:spcPts val="2500"/>
              </a:lnSpc>
            </a:pPr>
            <a:r>
              <a:rPr lang="cs-CZ" sz="1600" dirty="0"/>
              <a:t>neléčené onemocnění může CNS způsobit těžké defekty</a:t>
            </a:r>
          </a:p>
          <a:p>
            <a:pPr algn="just">
              <a:lnSpc>
                <a:spcPts val="2500"/>
              </a:lnSpc>
            </a:pPr>
            <a:r>
              <a:rPr lang="cs-CZ" sz="1600" dirty="0"/>
              <a:t>výskyt je asi 1:10000 narozených</a:t>
            </a:r>
          </a:p>
          <a:p>
            <a:pPr algn="just">
              <a:lnSpc>
                <a:spcPts val="2500"/>
              </a:lnSpc>
            </a:pPr>
            <a:r>
              <a:rPr lang="cs-CZ" sz="1600" dirty="0"/>
              <a:t>matky i s lehčí formou onemocnění musí během těhotenství dietu přísně dodržovat, jinak hrozí poškození vývoje plodu</a:t>
            </a:r>
          </a:p>
          <a:p>
            <a:pPr algn="just">
              <a:lnSpc>
                <a:spcPts val="2500"/>
              </a:lnSpc>
            </a:pPr>
            <a:endParaRPr lang="cs-CZ" sz="900" b="1" dirty="0"/>
          </a:p>
          <a:p>
            <a:pPr marL="72000" indent="0" algn="just">
              <a:lnSpc>
                <a:spcPts val="2500"/>
              </a:lnSpc>
              <a:buNone/>
            </a:pPr>
            <a:r>
              <a:rPr lang="cs-CZ" sz="1600" b="1" dirty="0"/>
              <a:t>CYSTICKÁ FIBROSA</a:t>
            </a:r>
          </a:p>
          <a:p>
            <a:pPr algn="just">
              <a:lnSpc>
                <a:spcPts val="2500"/>
              </a:lnSpc>
            </a:pPr>
            <a:r>
              <a:rPr lang="cs-CZ" sz="1600" dirty="0"/>
              <a:t>postihuje žlázy s vnější sekrecí (pankreas, játra)</a:t>
            </a:r>
          </a:p>
          <a:p>
            <a:pPr algn="just">
              <a:lnSpc>
                <a:spcPts val="2500"/>
              </a:lnSpc>
            </a:pPr>
            <a:r>
              <a:rPr lang="cs-CZ" sz="1600" dirty="0"/>
              <a:t>v plicích se tvoří vazký hlen, vedoucí k respiračním potížím</a:t>
            </a:r>
          </a:p>
          <a:p>
            <a:pPr algn="just">
              <a:lnSpc>
                <a:spcPts val="2500"/>
              </a:lnSpc>
            </a:pPr>
            <a:r>
              <a:rPr lang="cs-CZ" sz="1600" dirty="0"/>
              <a:t>sekundární infekce dýchacích cest může vést až k vážnému poškození plic, i smrti, ucpávání žlučovodů zase vede k poruchám trávení</a:t>
            </a:r>
          </a:p>
          <a:p>
            <a:pPr algn="just">
              <a:lnSpc>
                <a:spcPts val="2500"/>
              </a:lnSpc>
            </a:pPr>
            <a:r>
              <a:rPr lang="cs-CZ" sz="1600" dirty="0"/>
              <a:t>Videa: </a:t>
            </a:r>
            <a:r>
              <a:rPr lang="cs-CZ" sz="1600" dirty="0">
                <a:hlinkClick r:id="rId2"/>
              </a:rPr>
              <a:t>Česká televize</a:t>
            </a:r>
            <a:r>
              <a:rPr lang="cs-CZ" sz="1600" dirty="0"/>
              <a:t>, </a:t>
            </a:r>
            <a:r>
              <a:rPr lang="cs-CZ" sz="1600" dirty="0">
                <a:hlinkClick r:id="rId3"/>
              </a:rPr>
              <a:t>YouTube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035337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DE09351-C2F8-4F1C-AAA2-CCF9E36B93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obecná charakteristika, screening, onemocnění, kojení, vývoj kostry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8CADEA2-AD76-4A77-9EA5-3329D6B2C9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BA8C0FF-0B30-411C-8F77-3797B093B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Žloutenka novorozeneckého věku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ABAB81E-424E-4A2B-AF2F-8B447D5E1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2000" b="1" dirty="0"/>
              <a:t>FYZIOLOGICKÁ ŽLOUTENKA</a:t>
            </a:r>
          </a:p>
          <a:p>
            <a:pPr algn="just"/>
            <a:r>
              <a:rPr lang="cs-CZ" sz="1600" dirty="0"/>
              <a:t>Příčinou je </a:t>
            </a:r>
            <a:r>
              <a:rPr lang="cs-CZ" sz="1600" b="1" dirty="0"/>
              <a:t>hromadění žlutého barviva - bilirubinu, který vzniká rozpadem starých červených krvinek. </a:t>
            </a:r>
          </a:p>
          <a:p>
            <a:pPr algn="just"/>
            <a:r>
              <a:rPr lang="cs-CZ" sz="1600" dirty="0"/>
              <a:t>Játra novorozenců nejsou ještě plně funkční, a proto nestačí žluté barvivo odbourávat. </a:t>
            </a:r>
          </a:p>
          <a:p>
            <a:pPr algn="just"/>
            <a:r>
              <a:rPr lang="cs-CZ" sz="1600" dirty="0"/>
              <a:t>U dříve narozených dětí je proto i žluté zabarvení intenzivnější a přetrvává déle. </a:t>
            </a:r>
          </a:p>
          <a:p>
            <a:pPr algn="just"/>
            <a:r>
              <a:rPr lang="cs-CZ" sz="1600" dirty="0"/>
              <a:t>U plně kojených dětí může žluté zabarvení přetrvávat několik týdnů, příčinou je vysoká koncentrace mateřských hormonů v mléce - proto také při přerušení kojení se situace zlepší.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209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32C621E-2284-41DE-B1D9-2C0D9B0C37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obecná charakteristika, screening, onemocnění, kojení, vývoj kostry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0C547AB-B936-4B2A-A223-8DB2834AC9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2017D7D-8C9B-468B-B8AF-4D90152A1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kostry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4DD3C7E-C8D8-4FB0-B5D0-12F9B819A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ts val="2500"/>
              </a:lnSpc>
            </a:pPr>
            <a:r>
              <a:rPr lang="cs-CZ" altLang="cs-CZ" sz="1600" b="1" dirty="0"/>
              <a:t>Osifikace-</a:t>
            </a:r>
            <a:r>
              <a:rPr lang="cs-CZ" altLang="cs-CZ" sz="1600" dirty="0"/>
              <a:t>kostra ve značné míře zkostnatělá, kosti velmi pružné, nezkostnatělé kloubní hlavice dlouhých kostí a některé krátké kosti</a:t>
            </a:r>
          </a:p>
          <a:p>
            <a:pPr algn="just">
              <a:lnSpc>
                <a:spcPts val="2500"/>
              </a:lnSpc>
            </a:pPr>
            <a:r>
              <a:rPr lang="cs-CZ" altLang="cs-CZ" sz="1600" b="1" dirty="0"/>
              <a:t>Vývoj lebky</a:t>
            </a:r>
            <a:r>
              <a:rPr lang="cs-CZ" altLang="cs-CZ" sz="1600" dirty="0"/>
              <a:t>-není celá zkostnatělá-lupínek zadní a přední—v místě kde se stýká šev šípový s věncovým. Tvar kosočtverce 3,5x3,5 cm</a:t>
            </a:r>
          </a:p>
          <a:p>
            <a:pPr algn="just">
              <a:lnSpc>
                <a:spcPts val="2500"/>
              </a:lnSpc>
            </a:pPr>
            <a:r>
              <a:rPr lang="cs-CZ" altLang="cs-CZ" sz="1600" b="1" dirty="0"/>
              <a:t>Kyčelní kloub</a:t>
            </a:r>
            <a:r>
              <a:rPr lang="cs-CZ" altLang="cs-CZ" sz="1600" dirty="0"/>
              <a:t>: screening (novorozenec, 6.týden, 3-4.měsíc), ultrazvuk</a:t>
            </a:r>
          </a:p>
          <a:p>
            <a:pPr marL="72000" indent="0" algn="just">
              <a:lnSpc>
                <a:spcPts val="2500"/>
              </a:lnSpc>
              <a:buNone/>
            </a:pPr>
            <a:r>
              <a:rPr lang="cs-CZ" altLang="cs-CZ" sz="1600" dirty="0">
                <a:latin typeface="Arial" panose="020B0604020202020204" pitchFamily="34" charset="0"/>
              </a:rPr>
              <a:t>   video – </a:t>
            </a:r>
            <a:r>
              <a:rPr lang="cs-CZ" altLang="cs-CZ" sz="1600" dirty="0">
                <a:latin typeface="Arial" panose="020B0604020202020204" pitchFamily="34" charset="0"/>
                <a:hlinkClick r:id="rId2"/>
              </a:rPr>
              <a:t>vady dětských nohou </a:t>
            </a:r>
            <a:endParaRPr lang="cs-CZ" altLang="cs-CZ" sz="1600" dirty="0">
              <a:latin typeface="Arial" panose="020B0604020202020204" pitchFamily="34" charset="0"/>
            </a:endParaRPr>
          </a:p>
          <a:p>
            <a:pPr algn="just">
              <a:lnSpc>
                <a:spcPts val="2500"/>
              </a:lnSpc>
            </a:pPr>
            <a:r>
              <a:rPr lang="cs-CZ" altLang="cs-CZ" sz="1600" b="1" dirty="0"/>
              <a:t>Vývoj páteře:</a:t>
            </a:r>
            <a:r>
              <a:rPr lang="cs-CZ" altLang="cs-CZ" sz="1600" dirty="0"/>
              <a:t> páteř novorozence má jediný oblouk </a:t>
            </a:r>
            <a:r>
              <a:rPr lang="cs-CZ" altLang="cs-CZ" sz="1600" dirty="0" err="1"/>
              <a:t>dvojesovité</a:t>
            </a:r>
            <a:r>
              <a:rPr lang="cs-CZ" altLang="cs-CZ" sz="1600" dirty="0"/>
              <a:t> prohnutí se tvoří postupně 3.měsíc – zvedání hlavičky (krk -lordóza), 6.měsíc – sedání (hrudník – kyfóza), 12.měsíc – stoupání (bedra – lordóza)</a:t>
            </a:r>
          </a:p>
          <a:p>
            <a:pPr algn="just">
              <a:lnSpc>
                <a:spcPts val="2500"/>
              </a:lnSpc>
            </a:pPr>
            <a:r>
              <a:rPr lang="cs-CZ" altLang="cs-CZ" sz="1600" b="1" dirty="0"/>
              <a:t>Zuby</a:t>
            </a:r>
            <a:r>
              <a:rPr lang="cs-CZ" altLang="cs-CZ" sz="1600" dirty="0"/>
              <a:t>: první zuby se prořezávají v 5.-9.měsíci, základy 2.měsíc prenatálního období </a:t>
            </a:r>
          </a:p>
        </p:txBody>
      </p:sp>
    </p:spTree>
    <p:extLst>
      <p:ext uri="{BB962C8B-B14F-4D97-AF65-F5344CB8AC3E}">
        <p14:creationId xmlns:p14="http://schemas.microsoft.com/office/powerpoint/2010/main" val="3520583630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ped-prezentace-16-9-cz-v11.potx" id="{BF980F82-0351-4C4C-85E7-AC1CF4DBE477}" vid="{193BAAB5-9875-4D70-AE35-2537A0D5A484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muni-ped-prezentace-16-9-cz-v11</Template>
  <TotalTime>193</TotalTime>
  <Words>990</Words>
  <Application>Microsoft Office PowerPoint</Application>
  <PresentationFormat>Širokoúhlá obrazovka</PresentationFormat>
  <Paragraphs>107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Calibri</vt:lpstr>
      <vt:lpstr>Libre Franklin</vt:lpstr>
      <vt:lpstr>Tahoma</vt:lpstr>
      <vt:lpstr>Wingdings</vt:lpstr>
      <vt:lpstr>Prezentace_MU_CZ</vt:lpstr>
      <vt:lpstr>Novorozenec</vt:lpstr>
      <vt:lpstr>Novorozenec</vt:lpstr>
      <vt:lpstr>Kojení</vt:lpstr>
      <vt:lpstr>Novorozenec</vt:lpstr>
      <vt:lpstr>Novorozenec</vt:lpstr>
      <vt:lpstr>Screeningy</vt:lpstr>
      <vt:lpstr>Autozomálně recesivní choroby</vt:lpstr>
      <vt:lpstr>Žloutenka novorozeneckého věku</vt:lpstr>
      <vt:lpstr>Vývoj kostry</vt:lpstr>
      <vt:lpstr>Lebka novorozence</vt:lpstr>
      <vt:lpstr>Děkuji za pozornost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Hana Janošková</dc:creator>
  <cp:lastModifiedBy>Hana Janošková</cp:lastModifiedBy>
  <cp:revision>8</cp:revision>
  <cp:lastPrinted>1601-01-01T00:00:00Z</cp:lastPrinted>
  <dcterms:created xsi:type="dcterms:W3CDTF">2021-11-16T17:54:52Z</dcterms:created>
  <dcterms:modified xsi:type="dcterms:W3CDTF">2022-11-25T07:28:43Z</dcterms:modified>
</cp:coreProperties>
</file>